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charts/chart7.xml" ContentType="application/vnd.openxmlformats-officedocument.drawingml.chart+xml"/>
  <Override PartName="/ppt/drawings/drawing7.xml" ContentType="application/vnd.openxmlformats-officedocument.drawingml.chartshape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8.xml" ContentType="application/vnd.openxmlformats-officedocument.drawingml.chart+xml"/>
  <Override PartName="/ppt/drawings/drawing8.xml" ContentType="application/vnd.openxmlformats-officedocument.drawingml.chartshapes+xml"/>
  <Override PartName="/ppt/charts/chart9.xml" ContentType="application/vnd.openxmlformats-officedocument.drawingml.chart+xml"/>
  <Override PartName="/ppt/drawings/drawing9.xml" ContentType="application/vnd.openxmlformats-officedocument.drawingml.chartshapes+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8"/>
  </p:notesMasterIdLst>
  <p:sldIdLst>
    <p:sldId id="307" r:id="rId2"/>
    <p:sldId id="297" r:id="rId3"/>
    <p:sldId id="308" r:id="rId4"/>
    <p:sldId id="293" r:id="rId5"/>
    <p:sldId id="294" r:id="rId6"/>
    <p:sldId id="295" r:id="rId7"/>
    <p:sldId id="305" r:id="rId8"/>
    <p:sldId id="277" r:id="rId9"/>
    <p:sldId id="306" r:id="rId10"/>
    <p:sldId id="278" r:id="rId11"/>
    <p:sldId id="279" r:id="rId12"/>
    <p:sldId id="271" r:id="rId13"/>
    <p:sldId id="257"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298" r:id="rId27"/>
    <p:sldId id="299" r:id="rId28"/>
    <p:sldId id="300" r:id="rId29"/>
    <p:sldId id="323" r:id="rId30"/>
    <p:sldId id="290" r:id="rId31"/>
    <p:sldId id="310" r:id="rId32"/>
    <p:sldId id="309" r:id="rId33"/>
    <p:sldId id="291" r:id="rId34"/>
    <p:sldId id="288" r:id="rId35"/>
    <p:sldId id="289" r:id="rId36"/>
    <p:sldId id="287" r:id="rId37"/>
  </p:sldIdLst>
  <p:sldSz cx="9144000" cy="6858000" type="screen4x3"/>
  <p:notesSz cx="6858000" cy="99790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2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636" autoAdjust="0"/>
  </p:normalViewPr>
  <p:slideViewPr>
    <p:cSldViewPr>
      <p:cViewPr>
        <p:scale>
          <a:sx n="90" d="100"/>
          <a:sy n="90" d="100"/>
        </p:scale>
        <p:origin x="-2244" y="-552"/>
      </p:cViewPr>
      <p:guideLst>
        <p:guide orient="horz" pos="2160"/>
        <p:guide pos="2880"/>
      </p:guideLst>
    </p:cSldViewPr>
  </p:slideViewPr>
  <p:outlineViewPr>
    <p:cViewPr>
      <p:scale>
        <a:sx n="33" d="100"/>
        <a:sy n="33" d="100"/>
      </p:scale>
      <p:origin x="2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_____Microsoft_Excel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8.4602685471594774E-2"/>
          <c:y val="0.17085775191645372"/>
          <c:w val="0.64458868976893324"/>
          <c:h val="0.49911494079430652"/>
        </c:manualLayout>
      </c:layout>
      <c:bar3DChart>
        <c:barDir val="col"/>
        <c:grouping val="percentStacked"/>
        <c:varyColors val="0"/>
        <c:ser>
          <c:idx val="0"/>
          <c:order val="0"/>
          <c:tx>
            <c:strRef>
              <c:f>Лист1!$B$1</c:f>
              <c:strCache>
                <c:ptCount val="1"/>
                <c:pt idx="0">
                  <c:v>Безвозмездные поступления </c:v>
                </c:pt>
              </c:strCache>
            </c:strRef>
          </c:tx>
          <c:invertIfNegative val="0"/>
          <c:dLbls>
            <c:showLegendKey val="0"/>
            <c:showVal val="1"/>
            <c:showCatName val="0"/>
            <c:showSerName val="0"/>
            <c:showPercent val="0"/>
            <c:showBubbleSize val="0"/>
            <c:showLeaderLines val="0"/>
          </c:dLbls>
          <c:cat>
            <c:strRef>
              <c:f>Лист1!$A$2:$A$7</c:f>
              <c:strCache>
                <c:ptCount val="6"/>
                <c:pt idx="0">
                  <c:v>2018 год (факт)</c:v>
                </c:pt>
                <c:pt idx="1">
                  <c:v>2019 год (факт)</c:v>
                </c:pt>
                <c:pt idx="2">
                  <c:v>2020 год (факт)</c:v>
                </c:pt>
                <c:pt idx="3">
                  <c:v>2021 год (факт)</c:v>
                </c:pt>
                <c:pt idx="4">
                  <c:v>2022 год (факт)</c:v>
                </c:pt>
                <c:pt idx="5">
                  <c:v>2023 год (факт)</c:v>
                </c:pt>
              </c:strCache>
            </c:strRef>
          </c:cat>
          <c:val>
            <c:numRef>
              <c:f>Лист1!$B$2:$B$7</c:f>
              <c:numCache>
                <c:formatCode>General</c:formatCode>
                <c:ptCount val="6"/>
                <c:pt idx="0">
                  <c:v>610.9</c:v>
                </c:pt>
                <c:pt idx="1">
                  <c:v>806.6</c:v>
                </c:pt>
                <c:pt idx="2">
                  <c:v>805.5</c:v>
                </c:pt>
                <c:pt idx="3">
                  <c:v>969.2</c:v>
                </c:pt>
                <c:pt idx="4">
                  <c:v>941.9</c:v>
                </c:pt>
                <c:pt idx="5">
                  <c:v>1016.9</c:v>
                </c:pt>
              </c:numCache>
            </c:numRef>
          </c:val>
        </c:ser>
        <c:ser>
          <c:idx val="1"/>
          <c:order val="1"/>
          <c:tx>
            <c:strRef>
              <c:f>Лист1!$C$1</c:f>
              <c:strCache>
                <c:ptCount val="1"/>
                <c:pt idx="0">
                  <c:v>Налоговые и неналоговые доходы</c:v>
                </c:pt>
              </c:strCache>
            </c:strRef>
          </c:tx>
          <c:invertIfNegative val="0"/>
          <c:dLbls>
            <c:showLegendKey val="0"/>
            <c:showVal val="1"/>
            <c:showCatName val="0"/>
            <c:showSerName val="0"/>
            <c:showPercent val="0"/>
            <c:showBubbleSize val="0"/>
            <c:showLeaderLines val="0"/>
          </c:dLbls>
          <c:cat>
            <c:strRef>
              <c:f>Лист1!$A$2:$A$7</c:f>
              <c:strCache>
                <c:ptCount val="6"/>
                <c:pt idx="0">
                  <c:v>2018 год (факт)</c:v>
                </c:pt>
                <c:pt idx="1">
                  <c:v>2019 год (факт)</c:v>
                </c:pt>
                <c:pt idx="2">
                  <c:v>2020 год (факт)</c:v>
                </c:pt>
                <c:pt idx="3">
                  <c:v>2021 год (факт)</c:v>
                </c:pt>
                <c:pt idx="4">
                  <c:v>2022 год (факт)</c:v>
                </c:pt>
                <c:pt idx="5">
                  <c:v>2023 год (факт)</c:v>
                </c:pt>
              </c:strCache>
            </c:strRef>
          </c:cat>
          <c:val>
            <c:numRef>
              <c:f>Лист1!$C$2:$C$7</c:f>
              <c:numCache>
                <c:formatCode>0.0</c:formatCode>
                <c:ptCount val="6"/>
                <c:pt idx="0">
                  <c:v>244.9</c:v>
                </c:pt>
                <c:pt idx="1">
                  <c:v>265.10000000000002</c:v>
                </c:pt>
                <c:pt idx="2">
                  <c:v>288.2</c:v>
                </c:pt>
                <c:pt idx="3">
                  <c:v>321.39999999999992</c:v>
                </c:pt>
                <c:pt idx="4">
                  <c:v>376.9</c:v>
                </c:pt>
                <c:pt idx="5">
                  <c:v>475.3</c:v>
                </c:pt>
              </c:numCache>
            </c:numRef>
          </c:val>
        </c:ser>
        <c:dLbls>
          <c:showLegendKey val="0"/>
          <c:showVal val="0"/>
          <c:showCatName val="0"/>
          <c:showSerName val="0"/>
          <c:showPercent val="0"/>
          <c:showBubbleSize val="0"/>
        </c:dLbls>
        <c:gapWidth val="150"/>
        <c:shape val="box"/>
        <c:axId val="106745856"/>
        <c:axId val="106747392"/>
        <c:axId val="0"/>
      </c:bar3DChart>
      <c:catAx>
        <c:axId val="106745856"/>
        <c:scaling>
          <c:orientation val="minMax"/>
        </c:scaling>
        <c:delete val="0"/>
        <c:axPos val="b"/>
        <c:majorTickMark val="out"/>
        <c:minorTickMark val="none"/>
        <c:tickLblPos val="nextTo"/>
        <c:crossAx val="106747392"/>
        <c:crosses val="autoZero"/>
        <c:auto val="1"/>
        <c:lblAlgn val="ctr"/>
        <c:lblOffset val="100"/>
        <c:noMultiLvlLbl val="0"/>
      </c:catAx>
      <c:valAx>
        <c:axId val="106747392"/>
        <c:scaling>
          <c:orientation val="minMax"/>
        </c:scaling>
        <c:delete val="1"/>
        <c:axPos val="l"/>
        <c:numFmt formatCode="0%" sourceLinked="1"/>
        <c:majorTickMark val="out"/>
        <c:minorTickMark val="none"/>
        <c:tickLblPos val="none"/>
        <c:crossAx val="106745856"/>
        <c:crosses val="autoZero"/>
        <c:crossBetween val="between"/>
      </c:valAx>
    </c:plotArea>
    <c:legend>
      <c:legendPos val="r"/>
      <c:layout>
        <c:manualLayout>
          <c:xMode val="edge"/>
          <c:yMode val="edge"/>
          <c:x val="0.76783182282947882"/>
          <c:y val="0.19619917853240196"/>
          <c:w val="0.23216817717052154"/>
          <c:h val="0.53611621925921971"/>
        </c:manualLayout>
      </c:layout>
      <c:overlay val="0"/>
    </c:legend>
    <c:plotVisOnly val="1"/>
    <c:dispBlanksAs val="gap"/>
    <c:showDLblsOverMax val="0"/>
  </c:chart>
  <c:txPr>
    <a:bodyPr/>
    <a:lstStyle/>
    <a:p>
      <a:pPr>
        <a:defRPr sz="1800"/>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2917535806679123"/>
          <c:y val="1.8983774116172969E-2"/>
          <c:w val="0.61628979999954669"/>
          <c:h val="0.84093233267716561"/>
        </c:manualLayout>
      </c:layout>
      <c:bar3DChart>
        <c:barDir val="bar"/>
        <c:grouping val="clustered"/>
        <c:varyColors val="0"/>
        <c:ser>
          <c:idx val="0"/>
          <c:order val="0"/>
          <c:tx>
            <c:strRef>
              <c:f>Лист1!$B$1</c:f>
              <c:strCache>
                <c:ptCount val="1"/>
                <c:pt idx="0">
                  <c:v>план</c:v>
                </c:pt>
              </c:strCache>
            </c:strRef>
          </c:tx>
          <c:spPr>
            <a:solidFill>
              <a:schemeClr val="accent3">
                <a:lumMod val="75000"/>
              </a:schemeClr>
            </a:solidFill>
          </c:spPr>
          <c:invertIfNegative val="0"/>
          <c:dLbls>
            <c:dLbl>
              <c:idx val="0"/>
              <c:layout>
                <c:manualLayout>
                  <c:x val="3.0594673154230027E-2"/>
                  <c:y val="-5.7825997475690434E-3"/>
                </c:manualLayout>
              </c:layout>
              <c:showLegendKey val="0"/>
              <c:showVal val="1"/>
              <c:showCatName val="0"/>
              <c:showSerName val="0"/>
              <c:showPercent val="0"/>
              <c:showBubbleSize val="0"/>
            </c:dLbl>
            <c:dLbl>
              <c:idx val="1"/>
              <c:layout>
                <c:manualLayout>
                  <c:x val="2.500000000000006E-2"/>
                  <c:y val="0"/>
                </c:manualLayout>
              </c:layout>
              <c:showLegendKey val="0"/>
              <c:showVal val="1"/>
              <c:showCatName val="0"/>
              <c:showSerName val="0"/>
              <c:showPercent val="0"/>
              <c:showBubbleSize val="0"/>
            </c:dLbl>
            <c:txPr>
              <a:bodyPr/>
              <a:lstStyle/>
              <a:p>
                <a:pPr>
                  <a:defRPr sz="1600">
                    <a:latin typeface="+mj-lt"/>
                  </a:defRPr>
                </a:pPr>
                <a:endParaRPr lang="ru-RU"/>
              </a:p>
            </c:txPr>
            <c:showLegendKey val="0"/>
            <c:showVal val="0"/>
            <c:showCatName val="0"/>
            <c:showSerName val="0"/>
            <c:showPercent val="0"/>
            <c:showBubbleSize val="0"/>
          </c:dLbls>
          <c:cat>
            <c:numRef>
              <c:f>Лист1!$A$2:$A$3</c:f>
              <c:numCache>
                <c:formatCode>General</c:formatCode>
                <c:ptCount val="2"/>
                <c:pt idx="0">
                  <c:v>2022</c:v>
                </c:pt>
                <c:pt idx="1">
                  <c:v>2023</c:v>
                </c:pt>
              </c:numCache>
            </c:numRef>
          </c:cat>
          <c:val>
            <c:numRef>
              <c:f>Лист1!$B$2:$B$3</c:f>
              <c:numCache>
                <c:formatCode>General</c:formatCode>
                <c:ptCount val="2"/>
                <c:pt idx="0">
                  <c:v>344.1</c:v>
                </c:pt>
                <c:pt idx="1">
                  <c:v>419.1</c:v>
                </c:pt>
              </c:numCache>
            </c:numRef>
          </c:val>
        </c:ser>
        <c:ser>
          <c:idx val="1"/>
          <c:order val="1"/>
          <c:tx>
            <c:strRef>
              <c:f>Лист1!$C$1</c:f>
              <c:strCache>
                <c:ptCount val="1"/>
                <c:pt idx="0">
                  <c:v>исполнение</c:v>
                </c:pt>
              </c:strCache>
            </c:strRef>
          </c:tx>
          <c:spPr>
            <a:solidFill>
              <a:schemeClr val="accent6">
                <a:lumMod val="75000"/>
              </a:schemeClr>
            </a:solidFill>
          </c:spPr>
          <c:invertIfNegative val="0"/>
          <c:dLbls>
            <c:dLbl>
              <c:idx val="0"/>
              <c:layout>
                <c:manualLayout>
                  <c:x val="3.2394359810361206E-2"/>
                  <c:y val="-2.8912998737845156E-3"/>
                </c:manualLayout>
              </c:layout>
              <c:showLegendKey val="0"/>
              <c:showVal val="1"/>
              <c:showCatName val="0"/>
              <c:showSerName val="0"/>
              <c:showPercent val="0"/>
              <c:showBubbleSize val="0"/>
            </c:dLbl>
            <c:dLbl>
              <c:idx val="1"/>
              <c:layout>
                <c:manualLayout>
                  <c:x val="3.5416666666666756E-2"/>
                  <c:y val="-6.250000000000016E-3"/>
                </c:manualLayout>
              </c:layout>
              <c:showLegendKey val="0"/>
              <c:showVal val="1"/>
              <c:showCatName val="0"/>
              <c:showSerName val="0"/>
              <c:showPercent val="0"/>
              <c:showBubbleSize val="0"/>
            </c:dLbl>
            <c:txPr>
              <a:bodyPr/>
              <a:lstStyle/>
              <a:p>
                <a:pPr>
                  <a:defRPr sz="1600">
                    <a:latin typeface="+mj-lt"/>
                  </a:defRPr>
                </a:pPr>
                <a:endParaRPr lang="ru-RU"/>
              </a:p>
            </c:txPr>
            <c:showLegendKey val="0"/>
            <c:showVal val="0"/>
            <c:showCatName val="0"/>
            <c:showSerName val="0"/>
            <c:showPercent val="0"/>
            <c:showBubbleSize val="0"/>
          </c:dLbls>
          <c:cat>
            <c:numRef>
              <c:f>Лист1!$A$2:$A$3</c:f>
              <c:numCache>
                <c:formatCode>General</c:formatCode>
                <c:ptCount val="2"/>
                <c:pt idx="0">
                  <c:v>2022</c:v>
                </c:pt>
                <c:pt idx="1">
                  <c:v>2023</c:v>
                </c:pt>
              </c:numCache>
            </c:numRef>
          </c:cat>
          <c:val>
            <c:numRef>
              <c:f>Лист1!$C$2:$C$3</c:f>
              <c:numCache>
                <c:formatCode>General</c:formatCode>
                <c:ptCount val="2"/>
                <c:pt idx="0">
                  <c:v>376.9</c:v>
                </c:pt>
                <c:pt idx="1">
                  <c:v>475.3</c:v>
                </c:pt>
              </c:numCache>
            </c:numRef>
          </c:val>
        </c:ser>
        <c:dLbls>
          <c:showLegendKey val="0"/>
          <c:showVal val="0"/>
          <c:showCatName val="0"/>
          <c:showSerName val="0"/>
          <c:showPercent val="0"/>
          <c:showBubbleSize val="0"/>
        </c:dLbls>
        <c:gapWidth val="150"/>
        <c:shape val="cylinder"/>
        <c:axId val="214685568"/>
        <c:axId val="214687104"/>
        <c:axId val="0"/>
      </c:bar3DChart>
      <c:catAx>
        <c:axId val="214685568"/>
        <c:scaling>
          <c:orientation val="minMax"/>
        </c:scaling>
        <c:delete val="0"/>
        <c:axPos val="l"/>
        <c:numFmt formatCode="General" sourceLinked="1"/>
        <c:majorTickMark val="out"/>
        <c:minorTickMark val="none"/>
        <c:tickLblPos val="nextTo"/>
        <c:crossAx val="214687104"/>
        <c:crosses val="autoZero"/>
        <c:auto val="1"/>
        <c:lblAlgn val="ctr"/>
        <c:lblOffset val="100"/>
        <c:noMultiLvlLbl val="0"/>
      </c:catAx>
      <c:valAx>
        <c:axId val="214687104"/>
        <c:scaling>
          <c:orientation val="minMax"/>
        </c:scaling>
        <c:delete val="1"/>
        <c:axPos val="b"/>
        <c:numFmt formatCode="General" sourceLinked="1"/>
        <c:majorTickMark val="out"/>
        <c:minorTickMark val="none"/>
        <c:tickLblPos val="none"/>
        <c:crossAx val="214685568"/>
        <c:crosses val="autoZero"/>
        <c:crossBetween val="between"/>
      </c:valAx>
    </c:plotArea>
    <c:legend>
      <c:legendPos val="r"/>
      <c:layout>
        <c:manualLayout>
          <c:xMode val="edge"/>
          <c:yMode val="edge"/>
          <c:x val="0.39695467278378443"/>
          <c:y val="0.83085408973538266"/>
          <c:w val="0.21302774267091901"/>
          <c:h val="0.15664529644379493"/>
        </c:manualLayout>
      </c:layout>
      <c:overlay val="0"/>
      <c:spPr>
        <a:solidFill>
          <a:schemeClr val="bg1"/>
        </a:solidFill>
      </c:spPr>
    </c:legend>
    <c:plotVisOnly val="1"/>
    <c:dispBlanksAs val="gap"/>
    <c:showDLblsOverMax val="0"/>
  </c:chart>
  <c:txPr>
    <a:bodyPr/>
    <a:lstStyle/>
    <a:p>
      <a:pPr>
        <a:defRPr sz="1800"/>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2454363517060379"/>
          <c:y val="4.6835875984251957E-2"/>
          <c:w val="0.68675742003509188"/>
          <c:h val="0.82534645669291362"/>
        </c:manualLayout>
      </c:layout>
      <c:bar3DChart>
        <c:barDir val="col"/>
        <c:grouping val="stacked"/>
        <c:varyColors val="0"/>
        <c:ser>
          <c:idx val="0"/>
          <c:order val="0"/>
          <c:tx>
            <c:strRef>
              <c:f>Лист1!$B$1</c:f>
              <c:strCache>
                <c:ptCount val="1"/>
                <c:pt idx="0">
                  <c:v>краевой бюджет </c:v>
                </c:pt>
              </c:strCache>
            </c:strRef>
          </c:tx>
          <c:invertIfNegative val="0"/>
          <c:dLbls>
            <c:showLegendKey val="0"/>
            <c:showVal val="1"/>
            <c:showCatName val="0"/>
            <c:showSerName val="0"/>
            <c:showPercent val="0"/>
            <c:showBubbleSize val="0"/>
            <c:showLeaderLines val="0"/>
          </c:dLbls>
          <c:cat>
            <c:numRef>
              <c:f>Лист1!$A$2:$A$3</c:f>
              <c:numCache>
                <c:formatCode>General</c:formatCode>
                <c:ptCount val="2"/>
                <c:pt idx="0">
                  <c:v>2022</c:v>
                </c:pt>
                <c:pt idx="1">
                  <c:v>2023</c:v>
                </c:pt>
              </c:numCache>
            </c:numRef>
          </c:cat>
          <c:val>
            <c:numRef>
              <c:f>Лист1!$B$2:$B$3</c:f>
              <c:numCache>
                <c:formatCode>0.0</c:formatCode>
                <c:ptCount val="2"/>
                <c:pt idx="0" formatCode="General">
                  <c:v>766.4</c:v>
                </c:pt>
                <c:pt idx="1">
                  <c:v>835.4</c:v>
                </c:pt>
              </c:numCache>
            </c:numRef>
          </c:val>
        </c:ser>
        <c:ser>
          <c:idx val="1"/>
          <c:order val="1"/>
          <c:tx>
            <c:strRef>
              <c:f>Лист1!$C$1</c:f>
              <c:strCache>
                <c:ptCount val="1"/>
                <c:pt idx="0">
                  <c:v>местный бюджет</c:v>
                </c:pt>
              </c:strCache>
            </c:strRef>
          </c:tx>
          <c:spPr>
            <a:solidFill>
              <a:srgbClr val="00B050"/>
            </a:solidFill>
          </c:spPr>
          <c:invertIfNegative val="0"/>
          <c:dLbls>
            <c:showLegendKey val="0"/>
            <c:showVal val="1"/>
            <c:showCatName val="0"/>
            <c:showSerName val="0"/>
            <c:showPercent val="0"/>
            <c:showBubbleSize val="0"/>
            <c:showLeaderLines val="0"/>
          </c:dLbls>
          <c:cat>
            <c:numRef>
              <c:f>Лист1!$A$2:$A$3</c:f>
              <c:numCache>
                <c:formatCode>General</c:formatCode>
                <c:ptCount val="2"/>
                <c:pt idx="0">
                  <c:v>2022</c:v>
                </c:pt>
                <c:pt idx="1">
                  <c:v>2023</c:v>
                </c:pt>
              </c:numCache>
            </c:numRef>
          </c:cat>
          <c:val>
            <c:numRef>
              <c:f>Лист1!$C$2:$C$3</c:f>
              <c:numCache>
                <c:formatCode>0.0</c:formatCode>
                <c:ptCount val="2"/>
                <c:pt idx="0" formatCode="General">
                  <c:v>555.29999999999995</c:v>
                </c:pt>
                <c:pt idx="1">
                  <c:v>645.29999999999995</c:v>
                </c:pt>
              </c:numCache>
            </c:numRef>
          </c:val>
        </c:ser>
        <c:dLbls>
          <c:showLegendKey val="0"/>
          <c:showVal val="0"/>
          <c:showCatName val="0"/>
          <c:showSerName val="0"/>
          <c:showPercent val="0"/>
          <c:showBubbleSize val="0"/>
        </c:dLbls>
        <c:gapWidth val="150"/>
        <c:shape val="cylinder"/>
        <c:axId val="226022912"/>
        <c:axId val="226024448"/>
        <c:axId val="0"/>
      </c:bar3DChart>
      <c:catAx>
        <c:axId val="226022912"/>
        <c:scaling>
          <c:orientation val="minMax"/>
        </c:scaling>
        <c:delete val="0"/>
        <c:axPos val="b"/>
        <c:numFmt formatCode="General" sourceLinked="1"/>
        <c:majorTickMark val="out"/>
        <c:minorTickMark val="none"/>
        <c:tickLblPos val="nextTo"/>
        <c:crossAx val="226024448"/>
        <c:crosses val="autoZero"/>
        <c:auto val="1"/>
        <c:lblAlgn val="ctr"/>
        <c:lblOffset val="100"/>
        <c:noMultiLvlLbl val="0"/>
      </c:catAx>
      <c:valAx>
        <c:axId val="226024448"/>
        <c:scaling>
          <c:orientation val="minMax"/>
        </c:scaling>
        <c:delete val="1"/>
        <c:axPos val="l"/>
        <c:numFmt formatCode="General" sourceLinked="1"/>
        <c:majorTickMark val="out"/>
        <c:minorTickMark val="none"/>
        <c:tickLblPos val="none"/>
        <c:crossAx val="226022912"/>
        <c:crosses val="autoZero"/>
        <c:crossBetween val="between"/>
      </c:valAx>
    </c:plotArea>
    <c:legend>
      <c:legendPos val="r"/>
      <c:layout/>
      <c:overlay val="0"/>
      <c:txPr>
        <a:bodyPr/>
        <a:lstStyle/>
        <a:p>
          <a:pPr>
            <a:defRPr sz="1100"/>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2521307498400549"/>
          <c:y val="2.9331786574703325E-2"/>
          <c:w val="0.29340741354408945"/>
          <c:h val="0.56207377262495961"/>
        </c:manualLayout>
      </c:layout>
      <c:barChart>
        <c:barDir val="bar"/>
        <c:grouping val="percentStacked"/>
        <c:varyColors val="0"/>
        <c:ser>
          <c:idx val="0"/>
          <c:order val="0"/>
          <c:tx>
            <c:strRef>
              <c:f>Лист1!$B$1</c:f>
              <c:strCache>
                <c:ptCount val="1"/>
                <c:pt idx="0">
                  <c:v>план</c:v>
                </c:pt>
              </c:strCache>
            </c:strRef>
          </c:tx>
          <c:spPr>
            <a:solidFill>
              <a:srgbClr val="92D050"/>
            </a:solidFill>
          </c:spPr>
          <c:invertIfNegative val="0"/>
          <c:dLbls>
            <c:showLegendKey val="0"/>
            <c:showVal val="1"/>
            <c:showCatName val="0"/>
            <c:showSerName val="0"/>
            <c:showPercent val="0"/>
            <c:showBubbleSize val="0"/>
            <c:showLeaderLines val="0"/>
          </c:dLbls>
          <c:cat>
            <c:strRef>
              <c:f>Лист1!$A$2:$A$6</c:f>
              <c:strCache>
                <c:ptCount val="5"/>
                <c:pt idx="0">
                  <c:v>Региональная и местная дорожная сеть </c:v>
                </c:pt>
                <c:pt idx="1">
                  <c:v>Патриотическое воспитание граждан</c:v>
                </c:pt>
                <c:pt idx="2">
                  <c:v>Творческие люди</c:v>
                </c:pt>
                <c:pt idx="3">
                  <c:v>Финансовоя поддержка семей при рождении детей</c:v>
                </c:pt>
                <c:pt idx="4">
                  <c:v>модернизация муниципальных образовательных организаций дополнительного образования (детских школ искусств)</c:v>
                </c:pt>
              </c:strCache>
            </c:strRef>
          </c:cat>
          <c:val>
            <c:numRef>
              <c:f>Лист1!$B$2:$B$6</c:f>
              <c:numCache>
                <c:formatCode>General</c:formatCode>
                <c:ptCount val="5"/>
                <c:pt idx="0">
                  <c:v>154.69999999999999</c:v>
                </c:pt>
                <c:pt idx="1">
                  <c:v>1.9000000000000001</c:v>
                </c:pt>
                <c:pt idx="2">
                  <c:v>0.2</c:v>
                </c:pt>
                <c:pt idx="3">
                  <c:v>20.5</c:v>
                </c:pt>
                <c:pt idx="4">
                  <c:v>14.2</c:v>
                </c:pt>
              </c:numCache>
            </c:numRef>
          </c:val>
        </c:ser>
        <c:ser>
          <c:idx val="1"/>
          <c:order val="1"/>
          <c:tx>
            <c:strRef>
              <c:f>Лист1!$C$1</c:f>
              <c:strCache>
                <c:ptCount val="1"/>
                <c:pt idx="0">
                  <c:v>факт2</c:v>
                </c:pt>
              </c:strCache>
            </c:strRef>
          </c:tx>
          <c:spPr>
            <a:solidFill>
              <a:srgbClr val="00B0F0"/>
            </a:solidFill>
          </c:spPr>
          <c:invertIfNegative val="0"/>
          <c:dLbls>
            <c:showLegendKey val="0"/>
            <c:showVal val="1"/>
            <c:showCatName val="0"/>
            <c:showSerName val="0"/>
            <c:showPercent val="0"/>
            <c:showBubbleSize val="0"/>
            <c:showLeaderLines val="0"/>
          </c:dLbls>
          <c:cat>
            <c:strRef>
              <c:f>Лист1!$A$2:$A$6</c:f>
              <c:strCache>
                <c:ptCount val="5"/>
                <c:pt idx="0">
                  <c:v>Региональная и местная дорожная сеть </c:v>
                </c:pt>
                <c:pt idx="1">
                  <c:v>Патриотическое воспитание граждан</c:v>
                </c:pt>
                <c:pt idx="2">
                  <c:v>Творческие люди</c:v>
                </c:pt>
                <c:pt idx="3">
                  <c:v>Финансовоя поддержка семей при рождении детей</c:v>
                </c:pt>
                <c:pt idx="4">
                  <c:v>модернизация муниципальных образовательных организаций дополнительного образования (детских школ искусств)</c:v>
                </c:pt>
              </c:strCache>
            </c:strRef>
          </c:cat>
          <c:val>
            <c:numRef>
              <c:f>Лист1!$C$2:$C$6</c:f>
              <c:numCache>
                <c:formatCode>General</c:formatCode>
                <c:ptCount val="5"/>
                <c:pt idx="0">
                  <c:v>152.80000000000001</c:v>
                </c:pt>
                <c:pt idx="1">
                  <c:v>1.9000000000000001</c:v>
                </c:pt>
                <c:pt idx="2">
                  <c:v>0.2</c:v>
                </c:pt>
                <c:pt idx="3">
                  <c:v>20.5</c:v>
                </c:pt>
                <c:pt idx="4">
                  <c:v>14.2</c:v>
                </c:pt>
              </c:numCache>
            </c:numRef>
          </c:val>
        </c:ser>
        <c:dLbls>
          <c:showLegendKey val="0"/>
          <c:showVal val="0"/>
          <c:showCatName val="0"/>
          <c:showSerName val="0"/>
          <c:showPercent val="0"/>
          <c:showBubbleSize val="0"/>
        </c:dLbls>
        <c:gapWidth val="150"/>
        <c:overlap val="100"/>
        <c:axId val="225841152"/>
        <c:axId val="225842688"/>
      </c:barChart>
      <c:catAx>
        <c:axId val="225841152"/>
        <c:scaling>
          <c:orientation val="minMax"/>
        </c:scaling>
        <c:delete val="0"/>
        <c:axPos val="l"/>
        <c:majorTickMark val="out"/>
        <c:minorTickMark val="none"/>
        <c:tickLblPos val="nextTo"/>
        <c:txPr>
          <a:bodyPr anchor="t"/>
          <a:lstStyle/>
          <a:p>
            <a:pPr algn="just">
              <a:defRPr sz="1100"/>
            </a:pPr>
            <a:endParaRPr lang="ru-RU"/>
          </a:p>
        </c:txPr>
        <c:crossAx val="225842688"/>
        <c:crosses val="autoZero"/>
        <c:auto val="1"/>
        <c:lblAlgn val="l"/>
        <c:lblOffset val="100"/>
        <c:noMultiLvlLbl val="0"/>
      </c:catAx>
      <c:valAx>
        <c:axId val="225842688"/>
        <c:scaling>
          <c:orientation val="minMax"/>
        </c:scaling>
        <c:delete val="1"/>
        <c:axPos val="b"/>
        <c:majorGridlines>
          <c:spPr>
            <a:ln>
              <a:noFill/>
            </a:ln>
          </c:spPr>
        </c:majorGridlines>
        <c:numFmt formatCode="0%" sourceLinked="1"/>
        <c:majorTickMark val="out"/>
        <c:minorTickMark val="none"/>
        <c:tickLblPos val="none"/>
        <c:crossAx val="225841152"/>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Лист1!$B$1</c:f>
              <c:strCache>
                <c:ptCount val="1"/>
                <c:pt idx="0">
                  <c:v>расходы на социальную сферу</c:v>
                </c:pt>
              </c:strCache>
            </c:strRef>
          </c:tx>
          <c:invertIfNegative val="0"/>
          <c:dLbls>
            <c:dLbl>
              <c:idx val="0"/>
              <c:layout>
                <c:manualLayout>
                  <c:x val="1.4583333333333339E-2"/>
                  <c:y val="-9.3750000000000066E-3"/>
                </c:manualLayout>
              </c:layout>
              <c:showLegendKey val="0"/>
              <c:showVal val="1"/>
              <c:showCatName val="0"/>
              <c:showSerName val="0"/>
              <c:showPercent val="0"/>
              <c:showBubbleSize val="0"/>
            </c:dLbl>
            <c:dLbl>
              <c:idx val="1"/>
              <c:layout>
                <c:manualLayout>
                  <c:x val="3.125E-2"/>
                  <c:y val="0"/>
                </c:manualLayout>
              </c:layout>
              <c:showLegendKey val="0"/>
              <c:showVal val="1"/>
              <c:showCatName val="0"/>
              <c:showSerName val="0"/>
              <c:showPercent val="0"/>
              <c:showBubbleSize val="0"/>
            </c:dLbl>
            <c:dLbl>
              <c:idx val="2"/>
              <c:layout>
                <c:manualLayout>
                  <c:x val="1.8749999999999999E-2"/>
                  <c:y val="0"/>
                </c:manualLayout>
              </c:layout>
              <c:showLegendKey val="0"/>
              <c:showVal val="1"/>
              <c:showCatName val="0"/>
              <c:showSerName val="0"/>
              <c:showPercent val="0"/>
              <c:showBubbleSize val="0"/>
            </c:dLbl>
            <c:txPr>
              <a:bodyPr/>
              <a:lstStyle/>
              <a:p>
                <a:pPr>
                  <a:defRPr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numRef>
              <c:f>Лист1!$A$2:$A$4</c:f>
              <c:numCache>
                <c:formatCode>General</c:formatCode>
                <c:ptCount val="3"/>
                <c:pt idx="0">
                  <c:v>2021</c:v>
                </c:pt>
                <c:pt idx="1">
                  <c:v>2022</c:v>
                </c:pt>
                <c:pt idx="2">
                  <c:v>2023</c:v>
                </c:pt>
              </c:numCache>
            </c:numRef>
          </c:cat>
          <c:val>
            <c:numRef>
              <c:f>Лист1!$B$2:$B$4</c:f>
              <c:numCache>
                <c:formatCode>General</c:formatCode>
                <c:ptCount val="3"/>
                <c:pt idx="0">
                  <c:v>642.4</c:v>
                </c:pt>
                <c:pt idx="1">
                  <c:v>609.95999999999992</c:v>
                </c:pt>
                <c:pt idx="2">
                  <c:v>926.7</c:v>
                </c:pt>
              </c:numCache>
            </c:numRef>
          </c:val>
        </c:ser>
        <c:ser>
          <c:idx val="1"/>
          <c:order val="1"/>
          <c:tx>
            <c:strRef>
              <c:f>Лист1!$C$1</c:f>
              <c:strCache>
                <c:ptCount val="1"/>
                <c:pt idx="0">
                  <c:v>расходы бюджета</c:v>
                </c:pt>
              </c:strCache>
            </c:strRef>
          </c:tx>
          <c:spPr>
            <a:solidFill>
              <a:srgbClr val="FFC000"/>
            </a:solidFill>
          </c:spPr>
          <c:invertIfNegative val="0"/>
          <c:dLbls>
            <c:dLbl>
              <c:idx val="0"/>
              <c:layout>
                <c:manualLayout>
                  <c:x val="2.5000000000000001E-2"/>
                  <c:y val="0"/>
                </c:manualLayout>
              </c:layout>
              <c:showLegendKey val="0"/>
              <c:showVal val="1"/>
              <c:showCatName val="0"/>
              <c:showSerName val="0"/>
              <c:showPercent val="0"/>
              <c:showBubbleSize val="0"/>
            </c:dLbl>
            <c:dLbl>
              <c:idx val="1"/>
              <c:layout>
                <c:manualLayout>
                  <c:x val="2.9166666666666667E-2"/>
                  <c:y val="-3.1249999999999442E-3"/>
                </c:manualLayout>
              </c:layout>
              <c:showLegendKey val="0"/>
              <c:showVal val="1"/>
              <c:showCatName val="0"/>
              <c:showSerName val="0"/>
              <c:showPercent val="0"/>
              <c:showBubbleSize val="0"/>
            </c:dLbl>
            <c:dLbl>
              <c:idx val="2"/>
              <c:layout>
                <c:manualLayout>
                  <c:x val="1.8749999999999999E-2"/>
                  <c:y val="-6.2500000000000021E-3"/>
                </c:manualLayout>
              </c:layout>
              <c:showLegendKey val="0"/>
              <c:showVal val="1"/>
              <c:showCatName val="0"/>
              <c:showSerName val="0"/>
              <c:showPercent val="0"/>
              <c:showBubbleSize val="0"/>
            </c:dLbl>
            <c:txPr>
              <a:bodyPr/>
              <a:lstStyle/>
              <a:p>
                <a:pPr>
                  <a:defRPr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numRef>
              <c:f>Лист1!$A$2:$A$4</c:f>
              <c:numCache>
                <c:formatCode>General</c:formatCode>
                <c:ptCount val="3"/>
                <c:pt idx="0">
                  <c:v>2021</c:v>
                </c:pt>
                <c:pt idx="1">
                  <c:v>2022</c:v>
                </c:pt>
                <c:pt idx="2">
                  <c:v>2023</c:v>
                </c:pt>
              </c:numCache>
            </c:numRef>
          </c:cat>
          <c:val>
            <c:numRef>
              <c:f>Лист1!$C$2:$C$4</c:f>
              <c:numCache>
                <c:formatCode>General</c:formatCode>
                <c:ptCount val="3"/>
                <c:pt idx="0" formatCode="0.0">
                  <c:v>1363</c:v>
                </c:pt>
                <c:pt idx="1">
                  <c:v>1321.72</c:v>
                </c:pt>
                <c:pt idx="2">
                  <c:v>1494.95</c:v>
                </c:pt>
              </c:numCache>
            </c:numRef>
          </c:val>
        </c:ser>
        <c:dLbls>
          <c:showLegendKey val="0"/>
          <c:showVal val="0"/>
          <c:showCatName val="0"/>
          <c:showSerName val="0"/>
          <c:showPercent val="0"/>
          <c:showBubbleSize val="0"/>
        </c:dLbls>
        <c:gapWidth val="150"/>
        <c:shape val="cylinder"/>
        <c:axId val="229692160"/>
        <c:axId val="229693696"/>
        <c:axId val="0"/>
      </c:bar3DChart>
      <c:catAx>
        <c:axId val="229692160"/>
        <c:scaling>
          <c:orientation val="minMax"/>
        </c:scaling>
        <c:delete val="0"/>
        <c:axPos val="l"/>
        <c:numFmt formatCode="General" sourceLinked="1"/>
        <c:majorTickMark val="out"/>
        <c:minorTickMark val="none"/>
        <c:tickLblPos val="nextTo"/>
        <c:crossAx val="229693696"/>
        <c:crosses val="autoZero"/>
        <c:auto val="1"/>
        <c:lblAlgn val="ctr"/>
        <c:lblOffset val="100"/>
        <c:noMultiLvlLbl val="0"/>
      </c:catAx>
      <c:valAx>
        <c:axId val="229693696"/>
        <c:scaling>
          <c:orientation val="minMax"/>
        </c:scaling>
        <c:delete val="1"/>
        <c:axPos val="b"/>
        <c:numFmt formatCode="General" sourceLinked="1"/>
        <c:majorTickMark val="out"/>
        <c:minorTickMark val="none"/>
        <c:tickLblPos val="none"/>
        <c:crossAx val="229692160"/>
        <c:crosses val="autoZero"/>
        <c:crossBetween val="between"/>
      </c:valAx>
    </c:plotArea>
    <c:legend>
      <c:legendPos val="r"/>
      <c:layout>
        <c:manualLayout>
          <c:xMode val="edge"/>
          <c:yMode val="edge"/>
          <c:x val="0.79557581114389486"/>
          <c:y val="0.41490028053604333"/>
          <c:w val="0.19192410282829936"/>
          <c:h val="0.38592951418323262"/>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4549772247528095"/>
          <c:y val="7.7263938480870403E-2"/>
        </c:manualLayout>
      </c:layout>
      <c:overlay val="0"/>
    </c:title>
    <c:autoTitleDeleted val="0"/>
    <c:plotArea>
      <c:layout>
        <c:manualLayout>
          <c:layoutTarget val="inner"/>
          <c:xMode val="edge"/>
          <c:yMode val="edge"/>
          <c:x val="1.7996866561311782E-2"/>
          <c:y val="0.28026484330408791"/>
          <c:w val="0.62030749417865161"/>
          <c:h val="0.60524930202512484"/>
        </c:manualLayout>
      </c:layout>
      <c:doughnutChart>
        <c:varyColors val="1"/>
        <c:ser>
          <c:idx val="0"/>
          <c:order val="0"/>
          <c:tx>
            <c:strRef>
              <c:f>Лист1!$B$1</c:f>
              <c:strCache>
                <c:ptCount val="1"/>
                <c:pt idx="0">
                  <c:v>2023</c:v>
                </c:pt>
              </c:strCache>
            </c:strRef>
          </c:tx>
          <c:spPr>
            <a:solidFill>
              <a:srgbClr val="7030A0"/>
            </a:solidFill>
          </c:spPr>
          <c:explosion val="6"/>
          <c:dPt>
            <c:idx val="0"/>
            <c:bubble3D val="0"/>
            <c:spPr>
              <a:solidFill>
                <a:srgbClr val="00B0F0"/>
              </a:solidFill>
            </c:spPr>
          </c:dPt>
          <c:dPt>
            <c:idx val="1"/>
            <c:bubble3D val="0"/>
            <c:spPr>
              <a:solidFill>
                <a:schemeClr val="accent6">
                  <a:lumMod val="60000"/>
                  <a:lumOff val="40000"/>
                </a:schemeClr>
              </a:solidFill>
            </c:spPr>
          </c:dPt>
          <c:dLbls>
            <c:txPr>
              <a:bodyPr/>
              <a:lstStyle/>
              <a:p>
                <a:pPr>
                  <a:defRPr b="1"/>
                </a:pPr>
                <a:endParaRPr lang="ru-RU"/>
              </a:p>
            </c:txPr>
            <c:showLegendKey val="0"/>
            <c:showVal val="1"/>
            <c:showCatName val="0"/>
            <c:showSerName val="0"/>
            <c:showPercent val="0"/>
            <c:showBubbleSize val="0"/>
            <c:showLeaderLines val="1"/>
          </c:dLbls>
          <c:cat>
            <c:strRef>
              <c:f>Лист1!$A$2:$A$3</c:f>
              <c:strCache>
                <c:ptCount val="2"/>
                <c:pt idx="0">
                  <c:v>краевой бюджет</c:v>
                </c:pt>
                <c:pt idx="1">
                  <c:v>местный бюджет</c:v>
                </c:pt>
              </c:strCache>
            </c:strRef>
          </c:cat>
          <c:val>
            <c:numRef>
              <c:f>Лист1!$B$2:$B$3</c:f>
              <c:numCache>
                <c:formatCode>0.0</c:formatCode>
                <c:ptCount val="2"/>
                <c:pt idx="0">
                  <c:v>240.5</c:v>
                </c:pt>
                <c:pt idx="1">
                  <c:v>22</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587891027981018"/>
          <c:y val="0.34058104472791145"/>
          <c:w val="0.40491009273201406"/>
          <c:h val="0.11993608718159755"/>
        </c:manualLayout>
      </c:layout>
      <c:overlay val="0"/>
      <c:txPr>
        <a:bodyPr/>
        <a:lstStyle/>
        <a:p>
          <a:pPr>
            <a:defRPr sz="1200"/>
          </a:pPr>
          <a:endParaRPr lang="ru-RU"/>
        </a:p>
      </c:txPr>
    </c:legend>
    <c:plotVisOnly val="1"/>
    <c:dispBlanksAs val="zero"/>
    <c:showDLblsOverMax val="0"/>
  </c:chart>
  <c:txPr>
    <a:bodyPr/>
    <a:lstStyle/>
    <a:p>
      <a:pPr>
        <a:defRPr sz="1800">
          <a:latin typeface="Times New Roman" pitchFamily="18" charset="0"/>
          <a:cs typeface="Times New Roman" pitchFamily="18" charset="0"/>
        </a:defRPr>
      </a:pPr>
      <a:endParaRPr lang="ru-RU"/>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2871852622435867"/>
          <c:y val="4.5117725937428396E-2"/>
        </c:manualLayout>
      </c:layout>
      <c:overlay val="0"/>
      <c:txPr>
        <a:bodyPr/>
        <a:lstStyle/>
        <a:p>
          <a:pPr>
            <a:defRPr sz="2160"/>
          </a:pPr>
          <a:endParaRPr lang="ru-RU"/>
        </a:p>
      </c:txPr>
    </c:title>
    <c:autoTitleDeleted val="0"/>
    <c:plotArea>
      <c:layout>
        <c:manualLayout>
          <c:layoutTarget val="inner"/>
          <c:xMode val="edge"/>
          <c:yMode val="edge"/>
          <c:x val="2.3737261516397212E-3"/>
          <c:y val="0.2356059275067629"/>
          <c:w val="0.54715616797900257"/>
          <c:h val="0.8207342519685058"/>
        </c:manualLayout>
      </c:layout>
      <c:doughnutChart>
        <c:varyColors val="1"/>
        <c:ser>
          <c:idx val="0"/>
          <c:order val="0"/>
          <c:tx>
            <c:strRef>
              <c:f>Лист1!$B$1</c:f>
              <c:strCache>
                <c:ptCount val="1"/>
                <c:pt idx="0">
                  <c:v>2022</c:v>
                </c:pt>
              </c:strCache>
            </c:strRef>
          </c:tx>
          <c:explosion val="5"/>
          <c:dPt>
            <c:idx val="0"/>
            <c:bubble3D val="0"/>
            <c:spPr>
              <a:solidFill>
                <a:schemeClr val="accent6"/>
              </a:solidFill>
            </c:spPr>
          </c:dPt>
          <c:dPt>
            <c:idx val="1"/>
            <c:bubble3D val="0"/>
            <c:spPr>
              <a:solidFill>
                <a:srgbClr val="002060"/>
              </a:solidFill>
            </c:spPr>
          </c:dPt>
          <c:dLbls>
            <c:dLbl>
              <c:idx val="0"/>
              <c:layout/>
              <c:tx>
                <c:rich>
                  <a:bodyPr/>
                  <a:lstStyle/>
                  <a:p>
                    <a:r>
                      <a:rPr lang="en-US" sz="1800" b="1" dirty="0" smtClean="0">
                        <a:solidFill>
                          <a:srgbClr val="002060"/>
                        </a:solidFill>
                      </a:rPr>
                      <a:t>95,8</a:t>
                    </a:r>
                    <a:endParaRPr lang="en-US" dirty="0">
                      <a:solidFill>
                        <a:srgbClr val="0070C0"/>
                      </a:solidFill>
                    </a:endParaRPr>
                  </a:p>
                </c:rich>
              </c:tx>
              <c:showLegendKey val="0"/>
              <c:showVal val="1"/>
              <c:showCatName val="0"/>
              <c:showSerName val="0"/>
              <c:showPercent val="0"/>
              <c:showBubbleSize val="0"/>
            </c:dLbl>
            <c:dLbl>
              <c:idx val="1"/>
              <c:layout/>
              <c:tx>
                <c:rich>
                  <a:bodyPr/>
                  <a:lstStyle/>
                  <a:p>
                    <a:pPr>
                      <a:defRPr sz="1800" b="1">
                        <a:solidFill>
                          <a:schemeClr val="bg1"/>
                        </a:solidFill>
                      </a:defRPr>
                    </a:pPr>
                    <a:r>
                      <a:rPr lang="ru-RU" sz="1800" b="1" dirty="0" smtClean="0">
                        <a:solidFill>
                          <a:schemeClr val="bg1"/>
                        </a:solidFill>
                      </a:rPr>
                      <a:t>18,8</a:t>
                    </a:r>
                    <a:endParaRPr lang="en-US" dirty="0">
                      <a:solidFill>
                        <a:schemeClr val="bg1"/>
                      </a:solidFill>
                    </a:endParaRPr>
                  </a:p>
                </c:rich>
              </c:tx>
              <c:spPr/>
              <c:showLegendKey val="0"/>
              <c:showVal val="1"/>
              <c:showCatName val="0"/>
              <c:showSerName val="0"/>
              <c:showPercent val="0"/>
              <c:showBubbleSize val="0"/>
            </c:dLbl>
            <c:txPr>
              <a:bodyPr/>
              <a:lstStyle/>
              <a:p>
                <a:pPr>
                  <a:defRPr sz="1800" b="1">
                    <a:solidFill>
                      <a:srgbClr val="002060"/>
                    </a:solidFill>
                  </a:defRPr>
                </a:pPr>
                <a:endParaRPr lang="ru-RU"/>
              </a:p>
            </c:txPr>
            <c:showLegendKey val="0"/>
            <c:showVal val="1"/>
            <c:showCatName val="0"/>
            <c:showSerName val="0"/>
            <c:showPercent val="0"/>
            <c:showBubbleSize val="0"/>
            <c:showLeaderLines val="1"/>
          </c:dLbls>
          <c:cat>
            <c:strRef>
              <c:f>Лист1!$A$2:$A$3</c:f>
              <c:strCache>
                <c:ptCount val="2"/>
                <c:pt idx="0">
                  <c:v>краевой бюджет </c:v>
                </c:pt>
                <c:pt idx="1">
                  <c:v>местный бюджет</c:v>
                </c:pt>
              </c:strCache>
            </c:strRef>
          </c:cat>
          <c:val>
            <c:numRef>
              <c:f>Лист1!$B$2:$B$3</c:f>
              <c:numCache>
                <c:formatCode>General</c:formatCode>
                <c:ptCount val="2"/>
                <c:pt idx="0">
                  <c:v>95.8</c:v>
                </c:pt>
                <c:pt idx="1">
                  <c:v>18.8</c:v>
                </c:pt>
              </c:numCache>
            </c:numRef>
          </c:val>
        </c:ser>
        <c:dLbls>
          <c:showLegendKey val="0"/>
          <c:showVal val="0"/>
          <c:showCatName val="0"/>
          <c:showSerName val="0"/>
          <c:showPercent val="0"/>
          <c:showBubbleSize val="0"/>
          <c:showLeaderLines val="1"/>
        </c:dLbls>
        <c:firstSliceAng val="0"/>
        <c:holeSize val="50"/>
      </c:doughnutChart>
    </c:plotArea>
    <c:legend>
      <c:legendPos val="r"/>
      <c:layout/>
      <c:overlay val="0"/>
    </c:legend>
    <c:plotVisOnly val="1"/>
    <c:dispBlanksAs val="zero"/>
    <c:showDLblsOverMax val="0"/>
  </c:chart>
  <c:txPr>
    <a:bodyPr/>
    <a:lstStyle/>
    <a:p>
      <a:pPr>
        <a:defRPr sz="1050">
          <a:latin typeface="Times New Roman" pitchFamily="18" charset="0"/>
          <a:cs typeface="Times New Roman" pitchFamily="18" charset="0"/>
        </a:defRPr>
      </a:pPr>
      <a:endParaRPr lang="ru-RU"/>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80"/>
      <c:rAngAx val="0"/>
      <c:perspective val="30"/>
    </c:view3D>
    <c:floor>
      <c:thickness val="0"/>
    </c:floor>
    <c:sideWall>
      <c:thickness val="0"/>
    </c:sideWall>
    <c:backWall>
      <c:thickness val="0"/>
    </c:backWall>
    <c:plotArea>
      <c:layout>
        <c:manualLayout>
          <c:layoutTarget val="inner"/>
          <c:xMode val="edge"/>
          <c:yMode val="edge"/>
          <c:x val="4.802926380499635E-2"/>
          <c:y val="0.10625000000000002"/>
          <c:w val="0.31715530633048644"/>
          <c:h val="0.59687500000000004"/>
        </c:manualLayout>
      </c:layout>
      <c:pie3DChart>
        <c:varyColors val="1"/>
        <c:ser>
          <c:idx val="0"/>
          <c:order val="0"/>
          <c:tx>
            <c:strRef>
              <c:f>Лист1!$B$1</c:f>
              <c:strCache>
                <c:ptCount val="1"/>
                <c:pt idx="0">
                  <c:v>2023</c:v>
                </c:pt>
              </c:strCache>
            </c:strRef>
          </c:tx>
          <c:explosion val="28"/>
          <c:dPt>
            <c:idx val="0"/>
            <c:bubble3D val="0"/>
            <c:explosion val="42"/>
          </c:dPt>
          <c:dPt>
            <c:idx val="1"/>
            <c:bubble3D val="0"/>
            <c:explosion val="52"/>
            <c:spPr>
              <a:solidFill>
                <a:srgbClr val="FF0000"/>
              </a:solidFill>
            </c:spPr>
          </c:dPt>
          <c:dPt>
            <c:idx val="5"/>
            <c:bubble3D val="0"/>
            <c:explosion val="0"/>
            <c:spPr>
              <a:solidFill>
                <a:schemeClr val="tx2">
                  <a:lumMod val="75000"/>
                </a:schemeClr>
              </a:solidFill>
            </c:spPr>
          </c:dPt>
          <c:dLbls>
            <c:dLbl>
              <c:idx val="0"/>
              <c:layout>
                <c:manualLayout>
                  <c:x val="-1.4734473947339186E-2"/>
                  <c:y val="-4.6150836614173227E-2"/>
                </c:manualLayout>
              </c:layout>
              <c:showLegendKey val="0"/>
              <c:showVal val="1"/>
              <c:showCatName val="0"/>
              <c:showSerName val="0"/>
              <c:showPercent val="0"/>
              <c:showBubbleSize val="0"/>
            </c:dLbl>
            <c:dLbl>
              <c:idx val="1"/>
              <c:layout>
                <c:manualLayout>
                  <c:x val="4.2057948726944572E-3"/>
                  <c:y val="-4.484424212598425E-2"/>
                </c:manualLayout>
              </c:layout>
              <c:showLegendKey val="0"/>
              <c:showVal val="1"/>
              <c:showCatName val="0"/>
              <c:showSerName val="0"/>
              <c:showPercent val="0"/>
              <c:showBubbleSize val="0"/>
            </c:dLbl>
            <c:dLbl>
              <c:idx val="2"/>
              <c:layout>
                <c:manualLayout>
                  <c:x val="-6.292124949079732E-3"/>
                  <c:y val="3.045029527559056E-2"/>
                </c:manualLayout>
              </c:layout>
              <c:showLegendKey val="0"/>
              <c:showVal val="1"/>
              <c:showCatName val="0"/>
              <c:showSerName val="0"/>
              <c:showPercent val="0"/>
              <c:showBubbleSize val="0"/>
            </c:dLbl>
            <c:dLbl>
              <c:idx val="3"/>
              <c:layout>
                <c:manualLayout>
                  <c:x val="-4.1427901773097332E-2"/>
                  <c:y val="-7.1914370078740167E-3"/>
                </c:manualLayout>
              </c:layout>
              <c:showLegendKey val="0"/>
              <c:showVal val="1"/>
              <c:showCatName val="0"/>
              <c:showSerName val="0"/>
              <c:showPercent val="0"/>
              <c:showBubbleSize val="0"/>
            </c:dLbl>
            <c:dLbl>
              <c:idx val="4"/>
              <c:layout>
                <c:manualLayout>
                  <c:x val="3.2052968773450276E-3"/>
                  <c:y val="-2.6407726377952755E-2"/>
                </c:manualLayout>
              </c:layout>
              <c:showLegendKey val="0"/>
              <c:showVal val="1"/>
              <c:showCatName val="0"/>
              <c:showSerName val="0"/>
              <c:showPercent val="0"/>
              <c:showBubbleSize val="0"/>
            </c:dLbl>
            <c:dLbl>
              <c:idx val="5"/>
              <c:delete val="1"/>
            </c:dLbl>
            <c:dLbl>
              <c:idx val="7"/>
              <c:layout>
                <c:manualLayout>
                  <c:x val="-9.9155649372292022E-3"/>
                  <c:y val="7.3063484251968533E-3"/>
                </c:manualLayout>
              </c:layout>
              <c:showLegendKey val="0"/>
              <c:showVal val="1"/>
              <c:showCatName val="0"/>
              <c:showSerName val="0"/>
              <c:showPercent val="0"/>
              <c:showBubbleSize val="0"/>
            </c:dLbl>
            <c:dLbl>
              <c:idx val="9"/>
              <c:layout>
                <c:manualLayout>
                  <c:x val="2.4479492532018866E-3"/>
                  <c:y val="-3.0015994094488189E-2"/>
                </c:manualLayout>
              </c:layout>
              <c:showLegendKey val="0"/>
              <c:showVal val="1"/>
              <c:showCatName val="0"/>
              <c:showSerName val="0"/>
              <c:showPercent val="0"/>
              <c:showBubbleSize val="0"/>
            </c:dLbl>
            <c:txPr>
              <a:bodyPr/>
              <a:lstStyle/>
              <a:p>
                <a:pPr>
                  <a:defRPr sz="1200">
                    <a:latin typeface="Arial Black" pitchFamily="34" charset="0"/>
                  </a:defRPr>
                </a:pPr>
                <a:endParaRPr lang="ru-RU"/>
              </a:p>
            </c:txPr>
            <c:showLegendKey val="0"/>
            <c:showVal val="1"/>
            <c:showCatName val="0"/>
            <c:showSerName val="0"/>
            <c:showPercent val="0"/>
            <c:showBubbleSize val="0"/>
            <c:showLeaderLines val="0"/>
          </c:dLbls>
          <c:cat>
            <c:strRef>
              <c:f>Лист1!$A$2:$A$11</c:f>
              <c:strCache>
                <c:ptCount val="10"/>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социальная политика</c:v>
                </c:pt>
                <c:pt idx="9">
                  <c:v>физическая культура и спорт</c:v>
                </c:pt>
              </c:strCache>
            </c:strRef>
          </c:cat>
          <c:val>
            <c:numRef>
              <c:f>Лист1!$B$2:$B$11</c:f>
              <c:numCache>
                <c:formatCode>General</c:formatCode>
                <c:ptCount val="10"/>
                <c:pt idx="0">
                  <c:v>147.6</c:v>
                </c:pt>
                <c:pt idx="1">
                  <c:v>2.1</c:v>
                </c:pt>
                <c:pt idx="2">
                  <c:v>7.8</c:v>
                </c:pt>
                <c:pt idx="3">
                  <c:v>308.3</c:v>
                </c:pt>
                <c:pt idx="4">
                  <c:v>88.2</c:v>
                </c:pt>
                <c:pt idx="6">
                  <c:v>567.9</c:v>
                </c:pt>
                <c:pt idx="7">
                  <c:v>93.9</c:v>
                </c:pt>
                <c:pt idx="8">
                  <c:v>261.8</c:v>
                </c:pt>
                <c:pt idx="9">
                  <c:v>3.1</c:v>
                </c:pt>
              </c:numCache>
            </c:numRef>
          </c:val>
        </c:ser>
        <c:ser>
          <c:idx val="1"/>
          <c:order val="1"/>
          <c:tx>
            <c:strRef>
              <c:f>Лист1!$C$1</c:f>
              <c:strCache>
                <c:ptCount val="1"/>
                <c:pt idx="0">
                  <c:v>2022</c:v>
                </c:pt>
              </c:strCache>
            </c:strRef>
          </c:tx>
          <c:explosion val="25"/>
          <c:cat>
            <c:strRef>
              <c:f>Лист1!$A$2:$A$11</c:f>
              <c:strCache>
                <c:ptCount val="10"/>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социальная политика</c:v>
                </c:pt>
                <c:pt idx="9">
                  <c:v>физическая культура и спорт</c:v>
                </c:pt>
              </c:strCache>
            </c:strRef>
          </c:cat>
          <c:val>
            <c:numRef>
              <c:f>Лист1!$C$2:$C$11</c:f>
              <c:numCache>
                <c:formatCode>0.00</c:formatCode>
                <c:ptCount val="10"/>
                <c:pt idx="0">
                  <c:v>146.5</c:v>
                </c:pt>
                <c:pt idx="1">
                  <c:v>2.7</c:v>
                </c:pt>
                <c:pt idx="2">
                  <c:v>6.1</c:v>
                </c:pt>
                <c:pt idx="3">
                  <c:v>155.69999999999999</c:v>
                </c:pt>
                <c:pt idx="4">
                  <c:v>26.1</c:v>
                </c:pt>
                <c:pt idx="5">
                  <c:v>100</c:v>
                </c:pt>
                <c:pt idx="6">
                  <c:v>531</c:v>
                </c:pt>
                <c:pt idx="7">
                  <c:v>82.2</c:v>
                </c:pt>
                <c:pt idx="8">
                  <c:v>396.4</c:v>
                </c:pt>
                <c:pt idx="9">
                  <c:v>4.5999999999999996</c:v>
                </c:pt>
              </c:numCache>
            </c:numRef>
          </c:val>
        </c:ser>
        <c:dLbls>
          <c:showLegendKey val="0"/>
          <c:showVal val="0"/>
          <c:showCatName val="0"/>
          <c:showSerName val="0"/>
          <c:showPercent val="0"/>
          <c:showBubbleSize val="0"/>
          <c:showLeaderLines val="0"/>
        </c:dLbls>
      </c:pie3DChart>
    </c:plotArea>
    <c:legend>
      <c:legendPos val="r"/>
      <c:layout>
        <c:manualLayout>
          <c:xMode val="edge"/>
          <c:yMode val="edge"/>
          <c:x val="0.73965173460259137"/>
          <c:y val="0.10976230314960651"/>
          <c:w val="0.25106567106578831"/>
          <c:h val="0.89023769685039367"/>
        </c:manualLayout>
      </c:layout>
      <c:overlay val="0"/>
      <c:txPr>
        <a:bodyPr/>
        <a:lstStyle/>
        <a:p>
          <a:pPr>
            <a:defRPr sz="900"/>
          </a:pPr>
          <a:endParaRPr lang="ru-RU"/>
        </a:p>
      </c:txPr>
    </c:legend>
    <c:plotVisOnly val="1"/>
    <c:dispBlanksAs val="zero"/>
    <c:showDLblsOverMax val="0"/>
  </c:chart>
  <c:spPr>
    <a:ln>
      <a:noFill/>
    </a:ln>
  </c:spPr>
  <c:txPr>
    <a:bodyPr/>
    <a:lstStyle/>
    <a:p>
      <a:pPr>
        <a:defRPr sz="1800"/>
      </a:pPr>
      <a:endParaRPr lang="ru-RU"/>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60"/>
      <c:depthPercent val="100"/>
      <c:rAngAx val="0"/>
      <c:perspective val="30"/>
    </c:view3D>
    <c:floor>
      <c:thickness val="0"/>
    </c:floor>
    <c:sideWall>
      <c:thickness val="0"/>
    </c:sideWall>
    <c:backWall>
      <c:thickness val="0"/>
    </c:backWall>
    <c:plotArea>
      <c:layout>
        <c:manualLayout>
          <c:layoutTarget val="inner"/>
          <c:xMode val="edge"/>
          <c:yMode val="edge"/>
          <c:x val="9.7536433573657585E-2"/>
          <c:y val="0.140625"/>
          <c:w val="0.31715530633048644"/>
          <c:h val="0.59687500000000004"/>
        </c:manualLayout>
      </c:layout>
      <c:pie3DChart>
        <c:varyColors val="1"/>
        <c:ser>
          <c:idx val="0"/>
          <c:order val="0"/>
          <c:tx>
            <c:strRef>
              <c:f>Лист1!$B$1</c:f>
              <c:strCache>
                <c:ptCount val="1"/>
                <c:pt idx="0">
                  <c:v>2023</c:v>
                </c:pt>
              </c:strCache>
            </c:strRef>
          </c:tx>
          <c:explosion val="28"/>
          <c:dPt>
            <c:idx val="0"/>
            <c:bubble3D val="0"/>
            <c:explosion val="42"/>
          </c:dPt>
          <c:dPt>
            <c:idx val="1"/>
            <c:bubble3D val="0"/>
            <c:explosion val="52"/>
            <c:spPr>
              <a:solidFill>
                <a:srgbClr val="FF0000"/>
              </a:solidFill>
            </c:spPr>
          </c:dPt>
          <c:dPt>
            <c:idx val="4"/>
            <c:bubble3D val="0"/>
            <c:explosion val="54"/>
          </c:dPt>
          <c:dPt>
            <c:idx val="5"/>
            <c:bubble3D val="0"/>
            <c:spPr>
              <a:solidFill>
                <a:srgbClr val="7030A0"/>
              </a:solidFill>
            </c:spPr>
          </c:dPt>
          <c:dLbls>
            <c:dLbl>
              <c:idx val="0"/>
              <c:layout>
                <c:manualLayout>
                  <c:x val="-2.0189277214812406E-2"/>
                  <c:y val="-1.9062500000000019E-3"/>
                </c:manualLayout>
              </c:layout>
              <c:showLegendKey val="0"/>
              <c:showVal val="1"/>
              <c:showCatName val="0"/>
              <c:showSerName val="0"/>
              <c:showPercent val="0"/>
              <c:showBubbleSize val="0"/>
            </c:dLbl>
            <c:dLbl>
              <c:idx val="3"/>
              <c:layout>
                <c:manualLayout>
                  <c:x val="2.7573386095502059E-2"/>
                  <c:y val="2.1147145669291427E-2"/>
                </c:manualLayout>
              </c:layout>
              <c:showLegendKey val="0"/>
              <c:showVal val="1"/>
              <c:showCatName val="0"/>
              <c:showSerName val="0"/>
              <c:showPercent val="0"/>
              <c:showBubbleSize val="0"/>
            </c:dLbl>
            <c:dLbl>
              <c:idx val="4"/>
              <c:layout>
                <c:manualLayout>
                  <c:x val="1.16626905002758E-2"/>
                  <c:y val="9.3336614173228343E-3"/>
                </c:manualLayout>
              </c:layout>
              <c:showLegendKey val="0"/>
              <c:showVal val="1"/>
              <c:showCatName val="0"/>
              <c:showSerName val="0"/>
              <c:showPercent val="0"/>
              <c:showBubbleSize val="0"/>
            </c:dLbl>
            <c:dLbl>
              <c:idx val="5"/>
              <c:layout>
                <c:manualLayout>
                  <c:x val="-8.6956407865013047E-2"/>
                  <c:y val="4.2776820866141957E-2"/>
                </c:manualLayout>
              </c:layout>
              <c:showLegendKey val="0"/>
              <c:showVal val="1"/>
              <c:showCatName val="0"/>
              <c:showSerName val="0"/>
              <c:showPercent val="0"/>
              <c:showBubbleSize val="0"/>
            </c:dLbl>
            <c:dLbl>
              <c:idx val="9"/>
              <c:layout>
                <c:manualLayout>
                  <c:x val="-1.4664367214559005E-2"/>
                  <c:y val="-7.3629921259842523E-2"/>
                </c:manualLayout>
              </c:layout>
              <c:showLegendKey val="0"/>
              <c:showVal val="1"/>
              <c:showCatName val="0"/>
              <c:showSerName val="0"/>
              <c:showPercent val="0"/>
              <c:showBubbleSize val="0"/>
            </c:dLbl>
            <c:txPr>
              <a:bodyPr/>
              <a:lstStyle/>
              <a:p>
                <a:pPr>
                  <a:defRPr sz="1200">
                    <a:latin typeface="Arial Black" pitchFamily="34" charset="0"/>
                  </a:defRPr>
                </a:pPr>
                <a:endParaRPr lang="ru-RU"/>
              </a:p>
            </c:txPr>
            <c:showLegendKey val="0"/>
            <c:showVal val="1"/>
            <c:showCatName val="0"/>
            <c:showSerName val="0"/>
            <c:showPercent val="0"/>
            <c:showBubbleSize val="0"/>
            <c:showLeaderLines val="0"/>
          </c:dLbls>
          <c:cat>
            <c:strRef>
              <c:f>Лист1!$A$2:$A$11</c:f>
              <c:strCache>
                <c:ptCount val="10"/>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социальная политика</c:v>
                </c:pt>
                <c:pt idx="9">
                  <c:v>физическая культура и спорт</c:v>
                </c:pt>
              </c:strCache>
            </c:strRef>
          </c:cat>
          <c:val>
            <c:numRef>
              <c:f>Лист1!$B$2:$B$11</c:f>
              <c:numCache>
                <c:formatCode>General</c:formatCode>
                <c:ptCount val="10"/>
                <c:pt idx="0">
                  <c:v>146.5</c:v>
                </c:pt>
                <c:pt idx="1">
                  <c:v>2.7</c:v>
                </c:pt>
                <c:pt idx="2">
                  <c:v>6.1</c:v>
                </c:pt>
                <c:pt idx="3">
                  <c:v>155.69999999999999</c:v>
                </c:pt>
                <c:pt idx="4">
                  <c:v>26.1</c:v>
                </c:pt>
                <c:pt idx="5">
                  <c:v>0.5</c:v>
                </c:pt>
                <c:pt idx="6">
                  <c:v>531</c:v>
                </c:pt>
                <c:pt idx="7">
                  <c:v>82.1</c:v>
                </c:pt>
                <c:pt idx="8">
                  <c:v>396.5</c:v>
                </c:pt>
                <c:pt idx="9">
                  <c:v>4.5999999999999996</c:v>
                </c:pt>
              </c:numCache>
            </c:numRef>
          </c:val>
        </c:ser>
        <c:ser>
          <c:idx val="1"/>
          <c:order val="1"/>
          <c:tx>
            <c:strRef>
              <c:f>Лист1!$C$1</c:f>
              <c:strCache>
                <c:ptCount val="1"/>
                <c:pt idx="0">
                  <c:v>2022</c:v>
                </c:pt>
              </c:strCache>
            </c:strRef>
          </c:tx>
          <c:cat>
            <c:strRef>
              <c:f>Лист1!$A$2:$A$11</c:f>
              <c:strCache>
                <c:ptCount val="10"/>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социальная политика</c:v>
                </c:pt>
                <c:pt idx="9">
                  <c:v>физическая культура и спорт</c:v>
                </c:pt>
              </c:strCache>
            </c:strRef>
          </c:cat>
          <c:val>
            <c:numRef>
              <c:f>Лист1!$C$2:$C$11</c:f>
              <c:numCache>
                <c:formatCode>General</c:formatCode>
                <c:ptCount val="10"/>
                <c:pt idx="0">
                  <c:v>146.5</c:v>
                </c:pt>
                <c:pt idx="1">
                  <c:v>2.7</c:v>
                </c:pt>
                <c:pt idx="2">
                  <c:v>6.1</c:v>
                </c:pt>
                <c:pt idx="3">
                  <c:v>155.69999999999999</c:v>
                </c:pt>
                <c:pt idx="4">
                  <c:v>26.1</c:v>
                </c:pt>
                <c:pt idx="6">
                  <c:v>531</c:v>
                </c:pt>
                <c:pt idx="7">
                  <c:v>82.1</c:v>
                </c:pt>
                <c:pt idx="8">
                  <c:v>396.5</c:v>
                </c:pt>
                <c:pt idx="9">
                  <c:v>4.5999999999999996</c:v>
                </c:pt>
              </c:numCache>
            </c:numRef>
          </c:val>
        </c:ser>
        <c:dLbls>
          <c:showLegendKey val="0"/>
          <c:showVal val="0"/>
          <c:showCatName val="0"/>
          <c:showSerName val="0"/>
          <c:showPercent val="0"/>
          <c:showBubbleSize val="0"/>
          <c:showLeaderLines val="0"/>
        </c:dLbls>
      </c:pie3DChart>
    </c:plotArea>
    <c:plotVisOnly val="1"/>
    <c:dispBlanksAs val="zero"/>
    <c:showDLblsOverMax val="0"/>
  </c:chart>
  <c:txPr>
    <a:bodyPr/>
    <a:lstStyle/>
    <a:p>
      <a:pPr>
        <a:defRPr sz="1800"/>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208453-31C6-405F-92F9-F4C81DFFE879}" type="doc">
      <dgm:prSet loTypeId="urn:microsoft.com/office/officeart/2005/8/layout/chevron1" loCatId="process" qsTypeId="urn:microsoft.com/office/officeart/2005/8/quickstyle/simple1" qsCatId="simple" csTypeId="urn:microsoft.com/office/officeart/2005/8/colors/accent1_2" csCatId="accent1" phldr="1"/>
      <dgm:spPr/>
    </dgm:pt>
    <dgm:pt modelId="{06252845-4C96-4D72-9A76-2103E3633838}">
      <dgm:prSet phldrT="[Текст]"/>
      <dgm:spPr/>
      <dgm:t>
        <a:bodyPr/>
        <a:lstStyle/>
        <a:p>
          <a:r>
            <a:rPr lang="ru-RU" dirty="0" smtClean="0">
              <a:latin typeface="Times New Roman" pitchFamily="18" charset="0"/>
              <a:cs typeface="Times New Roman" pitchFamily="18" charset="0"/>
            </a:rPr>
            <a:t>6999,2</a:t>
          </a:r>
          <a:endParaRPr lang="ru-RU" dirty="0">
            <a:latin typeface="Times New Roman" pitchFamily="18" charset="0"/>
            <a:cs typeface="Times New Roman" pitchFamily="18" charset="0"/>
          </a:endParaRPr>
        </a:p>
      </dgm:t>
    </dgm:pt>
    <dgm:pt modelId="{9B4EC81B-C755-40E7-A832-85269DA2E07B}" type="parTrans" cxnId="{C922A2B3-E893-46BD-BF54-B323EEC0D885}">
      <dgm:prSet/>
      <dgm:spPr/>
      <dgm:t>
        <a:bodyPr/>
        <a:lstStyle/>
        <a:p>
          <a:endParaRPr lang="ru-RU"/>
        </a:p>
      </dgm:t>
    </dgm:pt>
    <dgm:pt modelId="{85304D63-631C-4D63-8ACA-1BAC02E1F1DE}" type="sibTrans" cxnId="{C922A2B3-E893-46BD-BF54-B323EEC0D885}">
      <dgm:prSet/>
      <dgm:spPr/>
      <dgm:t>
        <a:bodyPr/>
        <a:lstStyle/>
        <a:p>
          <a:endParaRPr lang="ru-RU"/>
        </a:p>
      </dgm:t>
    </dgm:pt>
    <dgm:pt modelId="{F72EC64D-122C-4AF9-BBBB-EFBDA3915B2C}">
      <dgm:prSet phldrT="[Текст]"/>
      <dgm:spPr/>
      <dgm:t>
        <a:bodyPr/>
        <a:lstStyle/>
        <a:p>
          <a:r>
            <a:rPr lang="ru-RU" dirty="0" smtClean="0">
              <a:latin typeface="Times New Roman" pitchFamily="18" charset="0"/>
              <a:cs typeface="Times New Roman" pitchFamily="18" charset="0"/>
            </a:rPr>
            <a:t>4003,1</a:t>
          </a:r>
          <a:endParaRPr lang="ru-RU" dirty="0">
            <a:latin typeface="Times New Roman" pitchFamily="18" charset="0"/>
            <a:cs typeface="Times New Roman" pitchFamily="18" charset="0"/>
          </a:endParaRPr>
        </a:p>
      </dgm:t>
    </dgm:pt>
    <dgm:pt modelId="{234985D0-BC32-46C0-AA39-BA945F7A6502}" type="parTrans" cxnId="{AB1CEB31-6BCB-4EE4-9D4E-04BE631E948E}">
      <dgm:prSet/>
      <dgm:spPr/>
      <dgm:t>
        <a:bodyPr/>
        <a:lstStyle/>
        <a:p>
          <a:endParaRPr lang="ru-RU"/>
        </a:p>
      </dgm:t>
    </dgm:pt>
    <dgm:pt modelId="{A9126D52-2C99-4CCB-825D-A363D11C1A8D}" type="sibTrans" cxnId="{AB1CEB31-6BCB-4EE4-9D4E-04BE631E948E}">
      <dgm:prSet/>
      <dgm:spPr/>
      <dgm:t>
        <a:bodyPr/>
        <a:lstStyle/>
        <a:p>
          <a:endParaRPr lang="ru-RU"/>
        </a:p>
      </dgm:t>
    </dgm:pt>
    <dgm:pt modelId="{782B67AA-B4DD-473C-8AA5-BD4D8EA1998F}">
      <dgm:prSet phldrT="[Текст]"/>
      <dgm:spPr/>
      <dgm:t>
        <a:bodyPr/>
        <a:lstStyle/>
        <a:p>
          <a:r>
            <a:rPr lang="ru-RU" dirty="0" smtClean="0">
              <a:latin typeface="Times New Roman" pitchFamily="18" charset="0"/>
              <a:cs typeface="Times New Roman" pitchFamily="18" charset="0"/>
            </a:rPr>
            <a:t>9027,8</a:t>
          </a:r>
          <a:endParaRPr lang="ru-RU" dirty="0">
            <a:latin typeface="Times New Roman" pitchFamily="18" charset="0"/>
            <a:cs typeface="Times New Roman" pitchFamily="18" charset="0"/>
          </a:endParaRPr>
        </a:p>
      </dgm:t>
    </dgm:pt>
    <dgm:pt modelId="{2A5DA640-B29F-4283-89FB-6E3147AF918C}" type="parTrans" cxnId="{C1952A4E-B9FF-4941-B171-6646CC8549CB}">
      <dgm:prSet/>
      <dgm:spPr/>
      <dgm:t>
        <a:bodyPr/>
        <a:lstStyle/>
        <a:p>
          <a:endParaRPr lang="ru-RU"/>
        </a:p>
      </dgm:t>
    </dgm:pt>
    <dgm:pt modelId="{C9725A7B-B00D-4FA3-A4D4-29005E685269}" type="sibTrans" cxnId="{C1952A4E-B9FF-4941-B171-6646CC8549CB}">
      <dgm:prSet/>
      <dgm:spPr/>
      <dgm:t>
        <a:bodyPr/>
        <a:lstStyle/>
        <a:p>
          <a:endParaRPr lang="ru-RU"/>
        </a:p>
      </dgm:t>
    </dgm:pt>
    <dgm:pt modelId="{E99D6CB9-9001-48FE-8F9A-C2CA0568CDAC}">
      <dgm:prSet phldrT="[Текст]"/>
      <dgm:spPr/>
      <dgm:t>
        <a:bodyPr/>
        <a:lstStyle/>
        <a:p>
          <a:r>
            <a:rPr lang="ru-RU" dirty="0" smtClean="0">
              <a:latin typeface="Times New Roman" pitchFamily="18" charset="0"/>
              <a:cs typeface="Times New Roman" pitchFamily="18" charset="0"/>
            </a:rPr>
            <a:t>488,3</a:t>
          </a:r>
          <a:endParaRPr lang="ru-RU" dirty="0">
            <a:latin typeface="Times New Roman" pitchFamily="18" charset="0"/>
            <a:cs typeface="Times New Roman" pitchFamily="18" charset="0"/>
          </a:endParaRPr>
        </a:p>
      </dgm:t>
    </dgm:pt>
    <dgm:pt modelId="{77A8CA1D-AD94-4BB4-88F7-0A407295B9ED}" type="parTrans" cxnId="{E8EFB969-2FB9-4C30-9390-FDA06540EA76}">
      <dgm:prSet/>
      <dgm:spPr/>
      <dgm:t>
        <a:bodyPr/>
        <a:lstStyle/>
        <a:p>
          <a:endParaRPr lang="ru-RU"/>
        </a:p>
      </dgm:t>
    </dgm:pt>
    <dgm:pt modelId="{89F63E58-3CD9-43B6-8D2A-D8FD68A50C02}" type="sibTrans" cxnId="{E8EFB969-2FB9-4C30-9390-FDA06540EA76}">
      <dgm:prSet/>
      <dgm:spPr/>
      <dgm:t>
        <a:bodyPr/>
        <a:lstStyle/>
        <a:p>
          <a:endParaRPr lang="ru-RU"/>
        </a:p>
      </dgm:t>
    </dgm:pt>
    <dgm:pt modelId="{166B5D42-C901-4916-88C0-E6B4AC8AE065}">
      <dgm:prSet phldrT="[Текст]"/>
      <dgm:spPr/>
      <dgm:t>
        <a:bodyPr/>
        <a:lstStyle/>
        <a:p>
          <a:r>
            <a:rPr lang="ru-RU" dirty="0" smtClean="0">
              <a:latin typeface="Times New Roman" pitchFamily="18" charset="0"/>
              <a:cs typeface="Times New Roman" pitchFamily="18" charset="0"/>
            </a:rPr>
            <a:t>670,4</a:t>
          </a:r>
          <a:endParaRPr lang="ru-RU" dirty="0">
            <a:latin typeface="Times New Roman" pitchFamily="18" charset="0"/>
            <a:cs typeface="Times New Roman" pitchFamily="18" charset="0"/>
          </a:endParaRPr>
        </a:p>
      </dgm:t>
    </dgm:pt>
    <dgm:pt modelId="{E3611689-D55E-4BE7-87D0-285AAD52F720}" type="parTrans" cxnId="{E4F26765-DDFA-4314-A607-059B6E811587}">
      <dgm:prSet/>
      <dgm:spPr/>
      <dgm:t>
        <a:bodyPr/>
        <a:lstStyle/>
        <a:p>
          <a:endParaRPr lang="ru-RU"/>
        </a:p>
      </dgm:t>
    </dgm:pt>
    <dgm:pt modelId="{29D97EEB-770C-4C06-B0B7-0E415897867E}" type="sibTrans" cxnId="{E4F26765-DDFA-4314-A607-059B6E811587}">
      <dgm:prSet/>
      <dgm:spPr/>
      <dgm:t>
        <a:bodyPr/>
        <a:lstStyle/>
        <a:p>
          <a:endParaRPr lang="ru-RU"/>
        </a:p>
      </dgm:t>
    </dgm:pt>
    <dgm:pt modelId="{5AD499D0-A161-47A5-820A-E837BB3870BB}">
      <dgm:prSet phldrT="[Текст]"/>
      <dgm:spPr/>
      <dgm:t>
        <a:bodyPr/>
        <a:lstStyle/>
        <a:p>
          <a:r>
            <a:rPr lang="ru-RU" dirty="0" smtClean="0">
              <a:latin typeface="Times New Roman" pitchFamily="18" charset="0"/>
              <a:cs typeface="Times New Roman" pitchFamily="18" charset="0"/>
            </a:rPr>
            <a:t>741,6</a:t>
          </a:r>
          <a:endParaRPr lang="ru-RU" dirty="0">
            <a:latin typeface="Times New Roman" pitchFamily="18" charset="0"/>
            <a:cs typeface="Times New Roman" pitchFamily="18" charset="0"/>
          </a:endParaRPr>
        </a:p>
      </dgm:t>
    </dgm:pt>
    <dgm:pt modelId="{D4CB7771-DC4E-46F6-8373-C38B792ADA52}" type="sibTrans" cxnId="{57F6E5F0-0508-40DE-BE85-5AB84768EB0C}">
      <dgm:prSet/>
      <dgm:spPr/>
      <dgm:t>
        <a:bodyPr/>
        <a:lstStyle/>
        <a:p>
          <a:endParaRPr lang="ru-RU"/>
        </a:p>
      </dgm:t>
    </dgm:pt>
    <dgm:pt modelId="{B9E62563-08C6-432C-B5A7-C89AA0A25B5C}" type="parTrans" cxnId="{57F6E5F0-0508-40DE-BE85-5AB84768EB0C}">
      <dgm:prSet/>
      <dgm:spPr/>
      <dgm:t>
        <a:bodyPr/>
        <a:lstStyle/>
        <a:p>
          <a:endParaRPr lang="ru-RU"/>
        </a:p>
      </dgm:t>
    </dgm:pt>
    <dgm:pt modelId="{52D3C54D-DE33-49EE-BF47-028EC719C56A}" type="pres">
      <dgm:prSet presAssocID="{35208453-31C6-405F-92F9-F4C81DFFE879}" presName="Name0" presStyleCnt="0">
        <dgm:presLayoutVars>
          <dgm:dir/>
          <dgm:animLvl val="lvl"/>
          <dgm:resizeHandles val="exact"/>
        </dgm:presLayoutVars>
      </dgm:prSet>
      <dgm:spPr/>
    </dgm:pt>
    <dgm:pt modelId="{D55CFD62-05EE-49C3-A7A3-7ED7B99064AF}" type="pres">
      <dgm:prSet presAssocID="{5AD499D0-A161-47A5-820A-E837BB3870BB}" presName="parTxOnly" presStyleLbl="node1" presStyleIdx="0" presStyleCnt="6">
        <dgm:presLayoutVars>
          <dgm:chMax val="0"/>
          <dgm:chPref val="0"/>
          <dgm:bulletEnabled val="1"/>
        </dgm:presLayoutVars>
      </dgm:prSet>
      <dgm:spPr/>
      <dgm:t>
        <a:bodyPr/>
        <a:lstStyle/>
        <a:p>
          <a:endParaRPr lang="ru-RU"/>
        </a:p>
      </dgm:t>
    </dgm:pt>
    <dgm:pt modelId="{9EA80DE9-2E98-437B-BE3B-A376601657F0}" type="pres">
      <dgm:prSet presAssocID="{D4CB7771-DC4E-46F6-8373-C38B792ADA52}" presName="parTxOnlySpace" presStyleCnt="0"/>
      <dgm:spPr/>
    </dgm:pt>
    <dgm:pt modelId="{483A9B82-1DBD-4FD0-B154-7A887DF9F41B}" type="pres">
      <dgm:prSet presAssocID="{E99D6CB9-9001-48FE-8F9A-C2CA0568CDAC}" presName="parTxOnly" presStyleLbl="node1" presStyleIdx="1" presStyleCnt="6">
        <dgm:presLayoutVars>
          <dgm:chMax val="0"/>
          <dgm:chPref val="0"/>
          <dgm:bulletEnabled val="1"/>
        </dgm:presLayoutVars>
      </dgm:prSet>
      <dgm:spPr/>
      <dgm:t>
        <a:bodyPr/>
        <a:lstStyle/>
        <a:p>
          <a:endParaRPr lang="ru-RU"/>
        </a:p>
      </dgm:t>
    </dgm:pt>
    <dgm:pt modelId="{1ED4A458-4971-4C16-9404-7D61DEE105E5}" type="pres">
      <dgm:prSet presAssocID="{89F63E58-3CD9-43B6-8D2A-D8FD68A50C02}" presName="parTxOnlySpace" presStyleCnt="0"/>
      <dgm:spPr/>
    </dgm:pt>
    <dgm:pt modelId="{88725837-3F57-49B4-918E-7AD791E6535F}" type="pres">
      <dgm:prSet presAssocID="{166B5D42-C901-4916-88C0-E6B4AC8AE065}" presName="parTxOnly" presStyleLbl="node1" presStyleIdx="2" presStyleCnt="6">
        <dgm:presLayoutVars>
          <dgm:chMax val="0"/>
          <dgm:chPref val="0"/>
          <dgm:bulletEnabled val="1"/>
        </dgm:presLayoutVars>
      </dgm:prSet>
      <dgm:spPr/>
      <dgm:t>
        <a:bodyPr/>
        <a:lstStyle/>
        <a:p>
          <a:endParaRPr lang="ru-RU"/>
        </a:p>
      </dgm:t>
    </dgm:pt>
    <dgm:pt modelId="{A8D6AD4F-1ED9-4758-914F-E6471B81E3C7}" type="pres">
      <dgm:prSet presAssocID="{29D97EEB-770C-4C06-B0B7-0E415897867E}" presName="parTxOnlySpace" presStyleCnt="0"/>
      <dgm:spPr/>
    </dgm:pt>
    <dgm:pt modelId="{A679AB61-F72D-4215-B2CD-C0BED74104BC}" type="pres">
      <dgm:prSet presAssocID="{782B67AA-B4DD-473C-8AA5-BD4D8EA1998F}" presName="parTxOnly" presStyleLbl="node1" presStyleIdx="3" presStyleCnt="6">
        <dgm:presLayoutVars>
          <dgm:chMax val="0"/>
          <dgm:chPref val="0"/>
          <dgm:bulletEnabled val="1"/>
        </dgm:presLayoutVars>
      </dgm:prSet>
      <dgm:spPr/>
      <dgm:t>
        <a:bodyPr/>
        <a:lstStyle/>
        <a:p>
          <a:endParaRPr lang="ru-RU"/>
        </a:p>
      </dgm:t>
    </dgm:pt>
    <dgm:pt modelId="{83C8F3DA-8606-430B-B78B-060B59C899C7}" type="pres">
      <dgm:prSet presAssocID="{C9725A7B-B00D-4FA3-A4D4-29005E685269}" presName="parTxOnlySpace" presStyleCnt="0"/>
      <dgm:spPr/>
    </dgm:pt>
    <dgm:pt modelId="{4AC756D8-AFAA-475F-9994-B526EBEB2535}" type="pres">
      <dgm:prSet presAssocID="{06252845-4C96-4D72-9A76-2103E3633838}" presName="parTxOnly" presStyleLbl="node1" presStyleIdx="4" presStyleCnt="6">
        <dgm:presLayoutVars>
          <dgm:chMax val="0"/>
          <dgm:chPref val="0"/>
          <dgm:bulletEnabled val="1"/>
        </dgm:presLayoutVars>
      </dgm:prSet>
      <dgm:spPr/>
      <dgm:t>
        <a:bodyPr/>
        <a:lstStyle/>
        <a:p>
          <a:endParaRPr lang="ru-RU"/>
        </a:p>
      </dgm:t>
    </dgm:pt>
    <dgm:pt modelId="{60678F51-84D7-44EB-A547-4939157AD317}" type="pres">
      <dgm:prSet presAssocID="{85304D63-631C-4D63-8ACA-1BAC02E1F1DE}" presName="parTxOnlySpace" presStyleCnt="0"/>
      <dgm:spPr/>
    </dgm:pt>
    <dgm:pt modelId="{ADF19862-9EFB-4815-9417-662F56442C4D}" type="pres">
      <dgm:prSet presAssocID="{F72EC64D-122C-4AF9-BBBB-EFBDA3915B2C}" presName="parTxOnly" presStyleLbl="node1" presStyleIdx="5" presStyleCnt="6">
        <dgm:presLayoutVars>
          <dgm:chMax val="0"/>
          <dgm:chPref val="0"/>
          <dgm:bulletEnabled val="1"/>
        </dgm:presLayoutVars>
      </dgm:prSet>
      <dgm:spPr/>
      <dgm:t>
        <a:bodyPr/>
        <a:lstStyle/>
        <a:p>
          <a:endParaRPr lang="ru-RU"/>
        </a:p>
      </dgm:t>
    </dgm:pt>
  </dgm:ptLst>
  <dgm:cxnLst>
    <dgm:cxn modelId="{AB1CEB31-6BCB-4EE4-9D4E-04BE631E948E}" srcId="{35208453-31C6-405F-92F9-F4C81DFFE879}" destId="{F72EC64D-122C-4AF9-BBBB-EFBDA3915B2C}" srcOrd="5" destOrd="0" parTransId="{234985D0-BC32-46C0-AA39-BA945F7A6502}" sibTransId="{A9126D52-2C99-4CCB-825D-A363D11C1A8D}"/>
    <dgm:cxn modelId="{B85287D5-A665-4F1F-8835-7C16AB40BD21}" type="presOf" srcId="{166B5D42-C901-4916-88C0-E6B4AC8AE065}" destId="{88725837-3F57-49B4-918E-7AD791E6535F}" srcOrd="0" destOrd="0" presId="urn:microsoft.com/office/officeart/2005/8/layout/chevron1"/>
    <dgm:cxn modelId="{D77B26C2-5FC0-4AE0-AFCE-91DCC2548A83}" type="presOf" srcId="{35208453-31C6-405F-92F9-F4C81DFFE879}" destId="{52D3C54D-DE33-49EE-BF47-028EC719C56A}" srcOrd="0" destOrd="0" presId="urn:microsoft.com/office/officeart/2005/8/layout/chevron1"/>
    <dgm:cxn modelId="{8EBF6343-220A-4C58-8128-54CF473EB310}" type="presOf" srcId="{F72EC64D-122C-4AF9-BBBB-EFBDA3915B2C}" destId="{ADF19862-9EFB-4815-9417-662F56442C4D}" srcOrd="0" destOrd="0" presId="urn:microsoft.com/office/officeart/2005/8/layout/chevron1"/>
    <dgm:cxn modelId="{BD8CF24A-FB19-452C-8972-52DAA99913EB}" type="presOf" srcId="{06252845-4C96-4D72-9A76-2103E3633838}" destId="{4AC756D8-AFAA-475F-9994-B526EBEB2535}" srcOrd="0" destOrd="0" presId="urn:microsoft.com/office/officeart/2005/8/layout/chevron1"/>
    <dgm:cxn modelId="{C922A2B3-E893-46BD-BF54-B323EEC0D885}" srcId="{35208453-31C6-405F-92F9-F4C81DFFE879}" destId="{06252845-4C96-4D72-9A76-2103E3633838}" srcOrd="4" destOrd="0" parTransId="{9B4EC81B-C755-40E7-A832-85269DA2E07B}" sibTransId="{85304D63-631C-4D63-8ACA-1BAC02E1F1DE}"/>
    <dgm:cxn modelId="{39AFC0F8-347E-4494-B882-A0441DE28200}" type="presOf" srcId="{E99D6CB9-9001-48FE-8F9A-C2CA0568CDAC}" destId="{483A9B82-1DBD-4FD0-B154-7A887DF9F41B}" srcOrd="0" destOrd="0" presId="urn:microsoft.com/office/officeart/2005/8/layout/chevron1"/>
    <dgm:cxn modelId="{20931C88-E747-4CEC-AB23-518BBA26B7BC}" type="presOf" srcId="{782B67AA-B4DD-473C-8AA5-BD4D8EA1998F}" destId="{A679AB61-F72D-4215-B2CD-C0BED74104BC}" srcOrd="0" destOrd="0" presId="urn:microsoft.com/office/officeart/2005/8/layout/chevron1"/>
    <dgm:cxn modelId="{57F6E5F0-0508-40DE-BE85-5AB84768EB0C}" srcId="{35208453-31C6-405F-92F9-F4C81DFFE879}" destId="{5AD499D0-A161-47A5-820A-E837BB3870BB}" srcOrd="0" destOrd="0" parTransId="{B9E62563-08C6-432C-B5A7-C89AA0A25B5C}" sibTransId="{D4CB7771-DC4E-46F6-8373-C38B792ADA52}"/>
    <dgm:cxn modelId="{E4F26765-DDFA-4314-A607-059B6E811587}" srcId="{35208453-31C6-405F-92F9-F4C81DFFE879}" destId="{166B5D42-C901-4916-88C0-E6B4AC8AE065}" srcOrd="2" destOrd="0" parTransId="{E3611689-D55E-4BE7-87D0-285AAD52F720}" sibTransId="{29D97EEB-770C-4C06-B0B7-0E415897867E}"/>
    <dgm:cxn modelId="{7DA472D7-1AE5-4FD9-80F6-A95ECE509938}" type="presOf" srcId="{5AD499D0-A161-47A5-820A-E837BB3870BB}" destId="{D55CFD62-05EE-49C3-A7A3-7ED7B99064AF}" srcOrd="0" destOrd="0" presId="urn:microsoft.com/office/officeart/2005/8/layout/chevron1"/>
    <dgm:cxn modelId="{C1952A4E-B9FF-4941-B171-6646CC8549CB}" srcId="{35208453-31C6-405F-92F9-F4C81DFFE879}" destId="{782B67AA-B4DD-473C-8AA5-BD4D8EA1998F}" srcOrd="3" destOrd="0" parTransId="{2A5DA640-B29F-4283-89FB-6E3147AF918C}" sibTransId="{C9725A7B-B00D-4FA3-A4D4-29005E685269}"/>
    <dgm:cxn modelId="{E8EFB969-2FB9-4C30-9390-FDA06540EA76}" srcId="{35208453-31C6-405F-92F9-F4C81DFFE879}" destId="{E99D6CB9-9001-48FE-8F9A-C2CA0568CDAC}" srcOrd="1" destOrd="0" parTransId="{77A8CA1D-AD94-4BB4-88F7-0A407295B9ED}" sibTransId="{89F63E58-3CD9-43B6-8D2A-D8FD68A50C02}"/>
    <dgm:cxn modelId="{CA9B9581-6B1E-40E0-B287-C13FFE0F5679}" type="presParOf" srcId="{52D3C54D-DE33-49EE-BF47-028EC719C56A}" destId="{D55CFD62-05EE-49C3-A7A3-7ED7B99064AF}" srcOrd="0" destOrd="0" presId="urn:microsoft.com/office/officeart/2005/8/layout/chevron1"/>
    <dgm:cxn modelId="{B5E93366-DB3E-495E-9A4F-C0612E17DC72}" type="presParOf" srcId="{52D3C54D-DE33-49EE-BF47-028EC719C56A}" destId="{9EA80DE9-2E98-437B-BE3B-A376601657F0}" srcOrd="1" destOrd="0" presId="urn:microsoft.com/office/officeart/2005/8/layout/chevron1"/>
    <dgm:cxn modelId="{07EFAA5A-B59B-4376-9DDF-6CA5FF564756}" type="presParOf" srcId="{52D3C54D-DE33-49EE-BF47-028EC719C56A}" destId="{483A9B82-1DBD-4FD0-B154-7A887DF9F41B}" srcOrd="2" destOrd="0" presId="urn:microsoft.com/office/officeart/2005/8/layout/chevron1"/>
    <dgm:cxn modelId="{FFFD2992-892F-4670-8B99-4F812D567FA2}" type="presParOf" srcId="{52D3C54D-DE33-49EE-BF47-028EC719C56A}" destId="{1ED4A458-4971-4C16-9404-7D61DEE105E5}" srcOrd="3" destOrd="0" presId="urn:microsoft.com/office/officeart/2005/8/layout/chevron1"/>
    <dgm:cxn modelId="{571485EA-701D-42E4-BBB9-26F0FB06FF39}" type="presParOf" srcId="{52D3C54D-DE33-49EE-BF47-028EC719C56A}" destId="{88725837-3F57-49B4-918E-7AD791E6535F}" srcOrd="4" destOrd="0" presId="urn:microsoft.com/office/officeart/2005/8/layout/chevron1"/>
    <dgm:cxn modelId="{C3062CB9-E356-457D-ACEC-473E1F381DE5}" type="presParOf" srcId="{52D3C54D-DE33-49EE-BF47-028EC719C56A}" destId="{A8D6AD4F-1ED9-4758-914F-E6471B81E3C7}" srcOrd="5" destOrd="0" presId="urn:microsoft.com/office/officeart/2005/8/layout/chevron1"/>
    <dgm:cxn modelId="{39AD566C-55EF-4090-8437-658EEA703F0C}" type="presParOf" srcId="{52D3C54D-DE33-49EE-BF47-028EC719C56A}" destId="{A679AB61-F72D-4215-B2CD-C0BED74104BC}" srcOrd="6" destOrd="0" presId="urn:microsoft.com/office/officeart/2005/8/layout/chevron1"/>
    <dgm:cxn modelId="{6CBD90F8-992D-459B-A95E-E3EF80574378}" type="presParOf" srcId="{52D3C54D-DE33-49EE-BF47-028EC719C56A}" destId="{83C8F3DA-8606-430B-B78B-060B59C899C7}" srcOrd="7" destOrd="0" presId="urn:microsoft.com/office/officeart/2005/8/layout/chevron1"/>
    <dgm:cxn modelId="{458586D9-CC50-40DC-9AAB-35ACE25ED917}" type="presParOf" srcId="{52D3C54D-DE33-49EE-BF47-028EC719C56A}" destId="{4AC756D8-AFAA-475F-9994-B526EBEB2535}" srcOrd="8" destOrd="0" presId="urn:microsoft.com/office/officeart/2005/8/layout/chevron1"/>
    <dgm:cxn modelId="{1F679947-D564-48C0-96A5-0646AF4770F1}" type="presParOf" srcId="{52D3C54D-DE33-49EE-BF47-028EC719C56A}" destId="{60678F51-84D7-44EB-A547-4939157AD317}" srcOrd="9" destOrd="0" presId="urn:microsoft.com/office/officeart/2005/8/layout/chevron1"/>
    <dgm:cxn modelId="{DD4470A1-8A98-4EA8-AF4D-28F8FEE669EA}" type="presParOf" srcId="{52D3C54D-DE33-49EE-BF47-028EC719C56A}" destId="{ADF19862-9EFB-4815-9417-662F56442C4D}"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B870D8-BD70-4356-A447-BDB550637ED0}" type="doc">
      <dgm:prSet loTypeId="urn:microsoft.com/office/officeart/2005/8/layout/target3" loCatId="list" qsTypeId="urn:microsoft.com/office/officeart/2005/8/quickstyle/simple2" qsCatId="simple" csTypeId="urn:microsoft.com/office/officeart/2005/8/colors/accent1_2" csCatId="accent1" phldr="1"/>
      <dgm:spPr/>
      <dgm:t>
        <a:bodyPr/>
        <a:lstStyle/>
        <a:p>
          <a:endParaRPr lang="ru-RU"/>
        </a:p>
      </dgm:t>
    </dgm:pt>
    <dgm:pt modelId="{4DAD1C30-9A35-4887-80A9-6FBE9399A925}">
      <dgm:prSet phldrT="[Текст]"/>
      <dgm:spPr>
        <a:solidFill>
          <a:srgbClr val="00B0F0">
            <a:alpha val="90000"/>
          </a:srgbClr>
        </a:solidFill>
      </dgm:spPr>
      <dgm:t>
        <a:bodyPr/>
        <a:lstStyle/>
        <a:p>
          <a:r>
            <a:rPr lang="ru-RU" dirty="0" smtClean="0"/>
            <a:t>Всего доходов</a:t>
          </a:r>
          <a:endParaRPr lang="ru-RU" dirty="0"/>
        </a:p>
      </dgm:t>
    </dgm:pt>
    <dgm:pt modelId="{81966A40-9BD8-4E77-A3DA-F25216638856}" type="parTrans" cxnId="{355AC7C1-F670-463E-BC28-D10584AE828B}">
      <dgm:prSet/>
      <dgm:spPr/>
      <dgm:t>
        <a:bodyPr/>
        <a:lstStyle/>
        <a:p>
          <a:endParaRPr lang="ru-RU"/>
        </a:p>
      </dgm:t>
    </dgm:pt>
    <dgm:pt modelId="{8AABE33C-5DEF-4352-9443-BB5455CC153D}" type="sibTrans" cxnId="{355AC7C1-F670-463E-BC28-D10584AE828B}">
      <dgm:prSet/>
      <dgm:spPr/>
      <dgm:t>
        <a:bodyPr/>
        <a:lstStyle/>
        <a:p>
          <a:endParaRPr lang="ru-RU"/>
        </a:p>
      </dgm:t>
    </dgm:pt>
    <dgm:pt modelId="{F34BCF63-9D5F-42C4-A5E9-3C79453AA450}">
      <dgm:prSet phldrT="[Текст]" custT="1"/>
      <dgm:spPr/>
      <dgm:t>
        <a:bodyPr/>
        <a:lstStyle/>
        <a:p>
          <a:r>
            <a:rPr lang="en-US" sz="1600" dirty="0" smtClean="0">
              <a:latin typeface="+mj-lt"/>
            </a:rPr>
            <a:t>1</a:t>
          </a:r>
          <a:r>
            <a:rPr lang="ru-RU" sz="1600" dirty="0" smtClean="0">
              <a:latin typeface="+mj-lt"/>
            </a:rPr>
            <a:t>439,4 план</a:t>
          </a:r>
          <a:endParaRPr lang="ru-RU" sz="1600" dirty="0">
            <a:latin typeface="+mj-lt"/>
          </a:endParaRPr>
        </a:p>
      </dgm:t>
    </dgm:pt>
    <dgm:pt modelId="{578C12E0-6CE4-4E8A-95BA-38767C6851E2}" type="parTrans" cxnId="{A49E9D68-4A02-4065-8284-5C8A5B9980F0}">
      <dgm:prSet/>
      <dgm:spPr/>
      <dgm:t>
        <a:bodyPr/>
        <a:lstStyle/>
        <a:p>
          <a:endParaRPr lang="ru-RU"/>
        </a:p>
      </dgm:t>
    </dgm:pt>
    <dgm:pt modelId="{FDE0B375-7FA1-4A00-AB13-4EEEEC476782}" type="sibTrans" cxnId="{A49E9D68-4A02-4065-8284-5C8A5B9980F0}">
      <dgm:prSet/>
      <dgm:spPr/>
      <dgm:t>
        <a:bodyPr/>
        <a:lstStyle/>
        <a:p>
          <a:endParaRPr lang="ru-RU"/>
        </a:p>
      </dgm:t>
    </dgm:pt>
    <dgm:pt modelId="{B8B7A704-2C07-46BE-BBAF-1B7DFB188020}">
      <dgm:prSet phldrT="[Текст]"/>
      <dgm:spPr/>
      <dgm:t>
        <a:bodyPr/>
        <a:lstStyle/>
        <a:p>
          <a:endParaRPr lang="ru-RU" sz="1000" dirty="0"/>
        </a:p>
      </dgm:t>
    </dgm:pt>
    <dgm:pt modelId="{7A3AE0C4-DBA2-426E-9168-DE3D4DC07DC9}" type="parTrans" cxnId="{4121CB5F-2CBB-4A5C-AFC6-5B6C80C91210}">
      <dgm:prSet/>
      <dgm:spPr/>
      <dgm:t>
        <a:bodyPr/>
        <a:lstStyle/>
        <a:p>
          <a:endParaRPr lang="ru-RU"/>
        </a:p>
      </dgm:t>
    </dgm:pt>
    <dgm:pt modelId="{133F7554-AE0C-4655-8F60-A24E9B1692E9}" type="sibTrans" cxnId="{4121CB5F-2CBB-4A5C-AFC6-5B6C80C91210}">
      <dgm:prSet/>
      <dgm:spPr/>
      <dgm:t>
        <a:bodyPr/>
        <a:lstStyle/>
        <a:p>
          <a:endParaRPr lang="ru-RU"/>
        </a:p>
      </dgm:t>
    </dgm:pt>
    <dgm:pt modelId="{A452F385-FA57-4DE9-A419-EEA1E0B0CA0B}">
      <dgm:prSet phldrT="[Текст]"/>
      <dgm:spPr>
        <a:solidFill>
          <a:schemeClr val="accent3">
            <a:lumMod val="60000"/>
            <a:lumOff val="40000"/>
          </a:schemeClr>
        </a:solidFill>
      </dgm:spPr>
      <dgm:t>
        <a:bodyPr/>
        <a:lstStyle/>
        <a:p>
          <a:r>
            <a:rPr lang="ru-RU" dirty="0" smtClean="0"/>
            <a:t>Налоговые и неналоговые </a:t>
          </a:r>
          <a:endParaRPr lang="ru-RU" dirty="0"/>
        </a:p>
      </dgm:t>
    </dgm:pt>
    <dgm:pt modelId="{D1ABB759-0071-4AC1-888F-EF021A0ABAEF}" type="parTrans" cxnId="{6AF5AFFF-532C-49FD-B7F7-A1858A2DCFC1}">
      <dgm:prSet/>
      <dgm:spPr/>
      <dgm:t>
        <a:bodyPr/>
        <a:lstStyle/>
        <a:p>
          <a:endParaRPr lang="ru-RU"/>
        </a:p>
      </dgm:t>
    </dgm:pt>
    <dgm:pt modelId="{8DB4C1BC-42FB-49FB-ADE4-BCB6FDF819C1}" type="sibTrans" cxnId="{6AF5AFFF-532C-49FD-B7F7-A1858A2DCFC1}">
      <dgm:prSet/>
      <dgm:spPr/>
      <dgm:t>
        <a:bodyPr/>
        <a:lstStyle/>
        <a:p>
          <a:endParaRPr lang="ru-RU"/>
        </a:p>
      </dgm:t>
    </dgm:pt>
    <dgm:pt modelId="{814216B3-5BDD-4CBC-A7C6-34CBF2607993}">
      <dgm:prSet phldrT="[Текст]" custT="1"/>
      <dgm:spPr/>
      <dgm:t>
        <a:bodyPr/>
        <a:lstStyle/>
        <a:p>
          <a:r>
            <a:rPr lang="ru-RU" sz="1600" dirty="0" smtClean="0">
              <a:latin typeface="+mj-lt"/>
            </a:rPr>
            <a:t>419,1 план</a:t>
          </a:r>
          <a:endParaRPr lang="ru-RU" sz="1600" dirty="0">
            <a:latin typeface="+mj-lt"/>
          </a:endParaRPr>
        </a:p>
      </dgm:t>
    </dgm:pt>
    <dgm:pt modelId="{33475B12-EF95-4556-9A37-EBE8FC668BFA}" type="parTrans" cxnId="{A6A5DFE5-0705-4843-8365-B0FC7E899B7D}">
      <dgm:prSet/>
      <dgm:spPr/>
      <dgm:t>
        <a:bodyPr/>
        <a:lstStyle/>
        <a:p>
          <a:endParaRPr lang="ru-RU"/>
        </a:p>
      </dgm:t>
    </dgm:pt>
    <dgm:pt modelId="{AF2C7C03-28C3-48F7-862A-3770951F2832}" type="sibTrans" cxnId="{A6A5DFE5-0705-4843-8365-B0FC7E899B7D}">
      <dgm:prSet/>
      <dgm:spPr/>
      <dgm:t>
        <a:bodyPr/>
        <a:lstStyle/>
        <a:p>
          <a:endParaRPr lang="ru-RU"/>
        </a:p>
      </dgm:t>
    </dgm:pt>
    <dgm:pt modelId="{A69A1D95-3325-439E-B93C-C756588EB497}">
      <dgm:prSet phldrT="[Текст]" custT="1"/>
      <dgm:spPr/>
      <dgm:t>
        <a:bodyPr/>
        <a:lstStyle/>
        <a:p>
          <a:r>
            <a:rPr lang="ru-RU" sz="1600" dirty="0" smtClean="0">
              <a:latin typeface="+mj-lt"/>
            </a:rPr>
            <a:t>56,2 отклонение</a:t>
          </a:r>
          <a:endParaRPr lang="ru-RU" sz="1600" dirty="0">
            <a:latin typeface="+mj-lt"/>
          </a:endParaRPr>
        </a:p>
      </dgm:t>
    </dgm:pt>
    <dgm:pt modelId="{72EB3ED5-E132-4F52-BEAC-2DFF46C75F56}" type="parTrans" cxnId="{38C18949-46FF-4DC6-BF18-D952D38AA93C}">
      <dgm:prSet/>
      <dgm:spPr/>
      <dgm:t>
        <a:bodyPr/>
        <a:lstStyle/>
        <a:p>
          <a:endParaRPr lang="ru-RU"/>
        </a:p>
      </dgm:t>
    </dgm:pt>
    <dgm:pt modelId="{FFEB2408-4632-48B3-8321-8BAB9D408A29}" type="sibTrans" cxnId="{38C18949-46FF-4DC6-BF18-D952D38AA93C}">
      <dgm:prSet/>
      <dgm:spPr/>
      <dgm:t>
        <a:bodyPr/>
        <a:lstStyle/>
        <a:p>
          <a:endParaRPr lang="ru-RU"/>
        </a:p>
      </dgm:t>
    </dgm:pt>
    <dgm:pt modelId="{51CA508D-E883-4361-A175-052EAA088C12}">
      <dgm:prSet phldrT="[Текст]"/>
      <dgm:spPr>
        <a:solidFill>
          <a:schemeClr val="accent1">
            <a:lumMod val="60000"/>
            <a:lumOff val="40000"/>
          </a:schemeClr>
        </a:solidFill>
      </dgm:spPr>
      <dgm:t>
        <a:bodyPr/>
        <a:lstStyle/>
        <a:p>
          <a:r>
            <a:rPr lang="ru-RU" dirty="0" smtClean="0"/>
            <a:t>Безвозмездные поступления</a:t>
          </a:r>
          <a:endParaRPr lang="ru-RU" dirty="0"/>
        </a:p>
      </dgm:t>
    </dgm:pt>
    <dgm:pt modelId="{10DE2B02-E8A0-4C40-80D8-9EA84FF31585}" type="parTrans" cxnId="{182AF019-8108-4D3D-8CEA-B3758E296FC1}">
      <dgm:prSet/>
      <dgm:spPr/>
      <dgm:t>
        <a:bodyPr/>
        <a:lstStyle/>
        <a:p>
          <a:endParaRPr lang="ru-RU"/>
        </a:p>
      </dgm:t>
    </dgm:pt>
    <dgm:pt modelId="{D66D147D-6E55-495D-B621-40E6C324D492}" type="sibTrans" cxnId="{182AF019-8108-4D3D-8CEA-B3758E296FC1}">
      <dgm:prSet/>
      <dgm:spPr/>
      <dgm:t>
        <a:bodyPr/>
        <a:lstStyle/>
        <a:p>
          <a:endParaRPr lang="ru-RU"/>
        </a:p>
      </dgm:t>
    </dgm:pt>
    <dgm:pt modelId="{6D493911-7F9F-48E3-8BB9-F47819977049}">
      <dgm:prSet phldrT="[Текст]" custT="1"/>
      <dgm:spPr/>
      <dgm:t>
        <a:bodyPr/>
        <a:lstStyle/>
        <a:p>
          <a:r>
            <a:rPr lang="ru-RU" sz="1600" dirty="0" smtClean="0">
              <a:latin typeface="+mj-lt"/>
            </a:rPr>
            <a:t>1020,3 план</a:t>
          </a:r>
          <a:endParaRPr lang="ru-RU" sz="1600" dirty="0">
            <a:latin typeface="+mj-lt"/>
          </a:endParaRPr>
        </a:p>
      </dgm:t>
    </dgm:pt>
    <dgm:pt modelId="{D1A965FE-E27A-444D-B9B1-BBE9FE14E949}" type="parTrans" cxnId="{608E516D-ACFB-4019-8077-9B29D6299E88}">
      <dgm:prSet/>
      <dgm:spPr/>
      <dgm:t>
        <a:bodyPr/>
        <a:lstStyle/>
        <a:p>
          <a:endParaRPr lang="ru-RU"/>
        </a:p>
      </dgm:t>
    </dgm:pt>
    <dgm:pt modelId="{B9DDEB73-75C4-40B3-9449-3CD131570DBC}" type="sibTrans" cxnId="{608E516D-ACFB-4019-8077-9B29D6299E88}">
      <dgm:prSet/>
      <dgm:spPr/>
      <dgm:t>
        <a:bodyPr/>
        <a:lstStyle/>
        <a:p>
          <a:endParaRPr lang="ru-RU"/>
        </a:p>
      </dgm:t>
    </dgm:pt>
    <dgm:pt modelId="{E732DDC9-87DA-4D16-A645-6C0974E2C878}">
      <dgm:prSet phldrT="[Текст]" custT="1"/>
      <dgm:spPr/>
      <dgm:t>
        <a:bodyPr/>
        <a:lstStyle/>
        <a:p>
          <a:r>
            <a:rPr lang="ru-RU" sz="1600" dirty="0" smtClean="0">
              <a:latin typeface="+mj-lt"/>
            </a:rPr>
            <a:t>1016,9 факт</a:t>
          </a:r>
          <a:endParaRPr lang="ru-RU" sz="1600" dirty="0">
            <a:latin typeface="+mj-lt"/>
          </a:endParaRPr>
        </a:p>
      </dgm:t>
    </dgm:pt>
    <dgm:pt modelId="{D0B7BD80-E2BD-4E69-9D3C-F2F66B06CED3}" type="parTrans" cxnId="{8B65DD65-B992-4100-A924-9587FEE76950}">
      <dgm:prSet/>
      <dgm:spPr/>
      <dgm:t>
        <a:bodyPr/>
        <a:lstStyle/>
        <a:p>
          <a:endParaRPr lang="ru-RU"/>
        </a:p>
      </dgm:t>
    </dgm:pt>
    <dgm:pt modelId="{09B686EA-7766-47DA-BB66-9AC33DFA1D77}" type="sibTrans" cxnId="{8B65DD65-B992-4100-A924-9587FEE76950}">
      <dgm:prSet/>
      <dgm:spPr/>
      <dgm:t>
        <a:bodyPr/>
        <a:lstStyle/>
        <a:p>
          <a:endParaRPr lang="ru-RU"/>
        </a:p>
      </dgm:t>
    </dgm:pt>
    <dgm:pt modelId="{88E67C79-F20C-4F08-BD14-A84982C52DE0}">
      <dgm:prSet phldrT="[Текст]" custT="1"/>
      <dgm:spPr/>
      <dgm:t>
        <a:bodyPr/>
        <a:lstStyle/>
        <a:p>
          <a:r>
            <a:rPr lang="ru-RU" sz="1600" dirty="0" smtClean="0">
              <a:latin typeface="+mj-lt"/>
            </a:rPr>
            <a:t>475,3 факт</a:t>
          </a:r>
          <a:endParaRPr lang="ru-RU" sz="1600" dirty="0">
            <a:latin typeface="+mj-lt"/>
          </a:endParaRPr>
        </a:p>
      </dgm:t>
    </dgm:pt>
    <dgm:pt modelId="{B0C6FC3C-E8C0-44C9-B645-FD080959FB8C}" type="parTrans" cxnId="{D74680B5-3EF3-42F3-ACA2-FD693F47FFEF}">
      <dgm:prSet/>
      <dgm:spPr/>
      <dgm:t>
        <a:bodyPr/>
        <a:lstStyle/>
        <a:p>
          <a:endParaRPr lang="ru-RU"/>
        </a:p>
      </dgm:t>
    </dgm:pt>
    <dgm:pt modelId="{42B12E1E-32B2-4235-A513-F086529DB4C4}" type="sibTrans" cxnId="{D74680B5-3EF3-42F3-ACA2-FD693F47FFEF}">
      <dgm:prSet/>
      <dgm:spPr/>
      <dgm:t>
        <a:bodyPr/>
        <a:lstStyle/>
        <a:p>
          <a:endParaRPr lang="ru-RU"/>
        </a:p>
      </dgm:t>
    </dgm:pt>
    <dgm:pt modelId="{3932DF91-D0E9-455C-827B-FF50F7BADD57}">
      <dgm:prSet phldrT="[Текст]"/>
      <dgm:spPr/>
      <dgm:t>
        <a:bodyPr/>
        <a:lstStyle/>
        <a:p>
          <a:endParaRPr lang="ru-RU" sz="1000" dirty="0"/>
        </a:p>
      </dgm:t>
    </dgm:pt>
    <dgm:pt modelId="{BF763A0A-62EB-4EA9-96FD-86559C448387}" type="parTrans" cxnId="{A0687998-87EE-4D47-86E5-6333FE47C8B5}">
      <dgm:prSet/>
      <dgm:spPr/>
      <dgm:t>
        <a:bodyPr/>
        <a:lstStyle/>
        <a:p>
          <a:endParaRPr lang="ru-RU"/>
        </a:p>
      </dgm:t>
    </dgm:pt>
    <dgm:pt modelId="{2879F97B-D32C-4C8D-A735-DB96A3FD8838}" type="sibTrans" cxnId="{A0687998-87EE-4D47-86E5-6333FE47C8B5}">
      <dgm:prSet/>
      <dgm:spPr/>
      <dgm:t>
        <a:bodyPr/>
        <a:lstStyle/>
        <a:p>
          <a:endParaRPr lang="ru-RU"/>
        </a:p>
      </dgm:t>
    </dgm:pt>
    <dgm:pt modelId="{7596BDAE-0104-4D26-94CC-CEF1FCA75186}">
      <dgm:prSet phldrT="[Текст]" custT="1"/>
      <dgm:spPr/>
      <dgm:t>
        <a:bodyPr/>
        <a:lstStyle/>
        <a:p>
          <a:r>
            <a:rPr lang="en-US" sz="1600" dirty="0" smtClean="0">
              <a:latin typeface="+mj-lt"/>
            </a:rPr>
            <a:t>1</a:t>
          </a:r>
          <a:r>
            <a:rPr lang="ru-RU" sz="1600" dirty="0" smtClean="0">
              <a:latin typeface="+mj-lt"/>
            </a:rPr>
            <a:t>492,2 факт</a:t>
          </a:r>
          <a:endParaRPr lang="ru-RU" sz="1600" dirty="0">
            <a:latin typeface="+mj-lt"/>
          </a:endParaRPr>
        </a:p>
      </dgm:t>
    </dgm:pt>
    <dgm:pt modelId="{86B12FD1-4FED-4E5F-8DF8-ED8CC04B1E36}" type="parTrans" cxnId="{01D72DF1-60C8-4B15-AEF9-928FE99C4E13}">
      <dgm:prSet/>
      <dgm:spPr/>
      <dgm:t>
        <a:bodyPr/>
        <a:lstStyle/>
        <a:p>
          <a:endParaRPr lang="ru-RU"/>
        </a:p>
      </dgm:t>
    </dgm:pt>
    <dgm:pt modelId="{40BDDF47-DD39-48C5-A724-AB5D50C65D36}" type="sibTrans" cxnId="{01D72DF1-60C8-4B15-AEF9-928FE99C4E13}">
      <dgm:prSet/>
      <dgm:spPr/>
      <dgm:t>
        <a:bodyPr/>
        <a:lstStyle/>
        <a:p>
          <a:endParaRPr lang="ru-RU"/>
        </a:p>
      </dgm:t>
    </dgm:pt>
    <dgm:pt modelId="{999F2C13-D2C0-4970-AA92-6CEB811C8E20}">
      <dgm:prSet phldrT="[Текст]" custT="1"/>
      <dgm:spPr/>
      <dgm:t>
        <a:bodyPr/>
        <a:lstStyle/>
        <a:p>
          <a:r>
            <a:rPr lang="ru-RU" sz="1600" dirty="0" smtClean="0">
              <a:latin typeface="+mj-lt"/>
            </a:rPr>
            <a:t>103,7% исполнения</a:t>
          </a:r>
          <a:endParaRPr lang="ru-RU" sz="1600" dirty="0">
            <a:latin typeface="+mj-lt"/>
          </a:endParaRPr>
        </a:p>
      </dgm:t>
    </dgm:pt>
    <dgm:pt modelId="{6B284825-14C1-4AEB-8D03-5033A131FE42}" type="parTrans" cxnId="{0B695B87-E7D1-496E-BE0F-F108ED30C817}">
      <dgm:prSet/>
      <dgm:spPr/>
      <dgm:t>
        <a:bodyPr/>
        <a:lstStyle/>
        <a:p>
          <a:endParaRPr lang="ru-RU"/>
        </a:p>
      </dgm:t>
    </dgm:pt>
    <dgm:pt modelId="{52655F30-E22F-4635-8E03-16E6C3B30DED}" type="sibTrans" cxnId="{0B695B87-E7D1-496E-BE0F-F108ED30C817}">
      <dgm:prSet/>
      <dgm:spPr/>
      <dgm:t>
        <a:bodyPr/>
        <a:lstStyle/>
        <a:p>
          <a:endParaRPr lang="ru-RU"/>
        </a:p>
      </dgm:t>
    </dgm:pt>
    <dgm:pt modelId="{D4CD4E84-1926-4DCD-BE00-30CA4CBA2223}">
      <dgm:prSet phldrT="[Текст]" custT="1"/>
      <dgm:spPr/>
      <dgm:t>
        <a:bodyPr/>
        <a:lstStyle/>
        <a:p>
          <a:r>
            <a:rPr lang="ru-RU" sz="1600" dirty="0" smtClean="0">
              <a:latin typeface="+mj-lt"/>
            </a:rPr>
            <a:t>52,8 отклонение</a:t>
          </a:r>
          <a:endParaRPr lang="ru-RU" sz="1600" dirty="0">
            <a:latin typeface="+mj-lt"/>
          </a:endParaRPr>
        </a:p>
      </dgm:t>
    </dgm:pt>
    <dgm:pt modelId="{47E1E331-5F2C-4240-ABB1-16DB1EB3E5CE}" type="parTrans" cxnId="{7A5BD957-0CE4-4206-B223-BDFCAA18C5E9}">
      <dgm:prSet/>
      <dgm:spPr/>
      <dgm:t>
        <a:bodyPr/>
        <a:lstStyle/>
        <a:p>
          <a:endParaRPr lang="ru-RU"/>
        </a:p>
      </dgm:t>
    </dgm:pt>
    <dgm:pt modelId="{0119F7D1-D072-4A92-B400-E58B97DF59CA}" type="sibTrans" cxnId="{7A5BD957-0CE4-4206-B223-BDFCAA18C5E9}">
      <dgm:prSet/>
      <dgm:spPr/>
      <dgm:t>
        <a:bodyPr/>
        <a:lstStyle/>
        <a:p>
          <a:endParaRPr lang="ru-RU"/>
        </a:p>
      </dgm:t>
    </dgm:pt>
    <dgm:pt modelId="{F315DF8B-7A81-4D05-BCED-DF28DCBE1308}">
      <dgm:prSet phldrT="[Текст]" custT="1"/>
      <dgm:spPr/>
      <dgm:t>
        <a:bodyPr/>
        <a:lstStyle/>
        <a:p>
          <a:r>
            <a:rPr lang="ru-RU" sz="1600" dirty="0" smtClean="0">
              <a:latin typeface="+mj-lt"/>
            </a:rPr>
            <a:t>-3,4 отклонение</a:t>
          </a:r>
          <a:endParaRPr lang="ru-RU" sz="1600" dirty="0">
            <a:latin typeface="+mj-lt"/>
          </a:endParaRPr>
        </a:p>
      </dgm:t>
    </dgm:pt>
    <dgm:pt modelId="{81E991B3-5151-4CF5-8A42-B97FE0E41A7F}" type="parTrans" cxnId="{7B3A07B8-905F-45F1-8964-F94DA4A722D7}">
      <dgm:prSet/>
      <dgm:spPr/>
      <dgm:t>
        <a:bodyPr/>
        <a:lstStyle/>
        <a:p>
          <a:endParaRPr lang="ru-RU"/>
        </a:p>
      </dgm:t>
    </dgm:pt>
    <dgm:pt modelId="{73640AF9-34D5-4B79-AF39-479762B93A95}" type="sibTrans" cxnId="{7B3A07B8-905F-45F1-8964-F94DA4A722D7}">
      <dgm:prSet/>
      <dgm:spPr/>
      <dgm:t>
        <a:bodyPr/>
        <a:lstStyle/>
        <a:p>
          <a:endParaRPr lang="ru-RU"/>
        </a:p>
      </dgm:t>
    </dgm:pt>
    <dgm:pt modelId="{330312D2-5723-4A05-8D85-C4CF79BE8167}">
      <dgm:prSet phldrT="[Текст]" custT="1"/>
      <dgm:spPr/>
      <dgm:t>
        <a:bodyPr/>
        <a:lstStyle/>
        <a:p>
          <a:r>
            <a:rPr lang="ru-RU" sz="1600" dirty="0" smtClean="0">
              <a:latin typeface="+mj-lt"/>
            </a:rPr>
            <a:t>113,4% исполнения</a:t>
          </a:r>
          <a:endParaRPr lang="ru-RU" sz="1600" dirty="0">
            <a:latin typeface="+mj-lt"/>
          </a:endParaRPr>
        </a:p>
      </dgm:t>
    </dgm:pt>
    <dgm:pt modelId="{25843370-8CEB-4193-931B-A27A122AC2D3}" type="parTrans" cxnId="{96E3F6F4-E337-41F6-A374-5A6EF1BD2C07}">
      <dgm:prSet/>
      <dgm:spPr/>
      <dgm:t>
        <a:bodyPr/>
        <a:lstStyle/>
        <a:p>
          <a:endParaRPr lang="ru-RU"/>
        </a:p>
      </dgm:t>
    </dgm:pt>
    <dgm:pt modelId="{86F427BF-7BB8-4941-9B2A-D5FF357A9871}" type="sibTrans" cxnId="{96E3F6F4-E337-41F6-A374-5A6EF1BD2C07}">
      <dgm:prSet/>
      <dgm:spPr/>
      <dgm:t>
        <a:bodyPr/>
        <a:lstStyle/>
        <a:p>
          <a:endParaRPr lang="ru-RU"/>
        </a:p>
      </dgm:t>
    </dgm:pt>
    <dgm:pt modelId="{826422F6-DFE1-45F2-9E82-D4000C2E4CFA}">
      <dgm:prSet phldrT="[Текст]" custT="1"/>
      <dgm:spPr/>
      <dgm:t>
        <a:bodyPr/>
        <a:lstStyle/>
        <a:p>
          <a:r>
            <a:rPr lang="ru-RU" sz="1600" dirty="0" smtClean="0">
              <a:latin typeface="+mj-lt"/>
            </a:rPr>
            <a:t>99,7% исполнения</a:t>
          </a:r>
          <a:endParaRPr lang="ru-RU" sz="1600" dirty="0">
            <a:latin typeface="+mj-lt"/>
          </a:endParaRPr>
        </a:p>
      </dgm:t>
    </dgm:pt>
    <dgm:pt modelId="{858107C8-3523-4456-8D74-8B73ECF604C8}" type="parTrans" cxnId="{7D60CC4A-0F2D-4AAA-895A-BB7B750842C9}">
      <dgm:prSet/>
      <dgm:spPr/>
      <dgm:t>
        <a:bodyPr/>
        <a:lstStyle/>
        <a:p>
          <a:endParaRPr lang="ru-RU"/>
        </a:p>
      </dgm:t>
    </dgm:pt>
    <dgm:pt modelId="{B4BD9C17-D605-40A5-A1EF-280B36BFB205}" type="sibTrans" cxnId="{7D60CC4A-0F2D-4AAA-895A-BB7B750842C9}">
      <dgm:prSet/>
      <dgm:spPr/>
      <dgm:t>
        <a:bodyPr/>
        <a:lstStyle/>
        <a:p>
          <a:endParaRPr lang="ru-RU"/>
        </a:p>
      </dgm:t>
    </dgm:pt>
    <dgm:pt modelId="{F996309E-4C74-43D4-87CC-45EB2EF25D62}" type="pres">
      <dgm:prSet presAssocID="{94B870D8-BD70-4356-A447-BDB550637ED0}" presName="Name0" presStyleCnt="0">
        <dgm:presLayoutVars>
          <dgm:chMax val="7"/>
          <dgm:dir/>
          <dgm:animLvl val="lvl"/>
          <dgm:resizeHandles val="exact"/>
        </dgm:presLayoutVars>
      </dgm:prSet>
      <dgm:spPr/>
      <dgm:t>
        <a:bodyPr/>
        <a:lstStyle/>
        <a:p>
          <a:endParaRPr lang="ru-RU"/>
        </a:p>
      </dgm:t>
    </dgm:pt>
    <dgm:pt modelId="{A1B6DD58-0A17-40D8-9939-066A9E4CA1BF}" type="pres">
      <dgm:prSet presAssocID="{4DAD1C30-9A35-4887-80A9-6FBE9399A925}" presName="circle1" presStyleLbl="node1" presStyleIdx="0" presStyleCnt="3" custLinFactNeighborX="647" custLinFactNeighborY="-1187"/>
      <dgm:spPr>
        <a:solidFill>
          <a:srgbClr val="00B050"/>
        </a:solidFill>
        <a:ln>
          <a:noFill/>
        </a:ln>
      </dgm:spPr>
    </dgm:pt>
    <dgm:pt modelId="{6365ED41-C4D5-40F8-A00C-AB10AD31BBCB}" type="pres">
      <dgm:prSet presAssocID="{4DAD1C30-9A35-4887-80A9-6FBE9399A925}" presName="space" presStyleCnt="0"/>
      <dgm:spPr/>
    </dgm:pt>
    <dgm:pt modelId="{9F9825B6-3FD8-491C-ABC1-69E8F28BBA3C}" type="pres">
      <dgm:prSet presAssocID="{4DAD1C30-9A35-4887-80A9-6FBE9399A925}" presName="rect1" presStyleLbl="alignAcc1" presStyleIdx="0" presStyleCnt="3" custScaleX="100000" custScaleY="100000"/>
      <dgm:spPr/>
      <dgm:t>
        <a:bodyPr/>
        <a:lstStyle/>
        <a:p>
          <a:endParaRPr lang="ru-RU"/>
        </a:p>
      </dgm:t>
    </dgm:pt>
    <dgm:pt modelId="{624851CD-BCF2-44AF-B1EC-1F744A405491}" type="pres">
      <dgm:prSet presAssocID="{A452F385-FA57-4DE9-A419-EEA1E0B0CA0B}" presName="vertSpace2" presStyleLbl="node1" presStyleIdx="0" presStyleCnt="3"/>
      <dgm:spPr/>
    </dgm:pt>
    <dgm:pt modelId="{9F071C91-C91C-467E-9FEE-E1C7F2C44B2B}" type="pres">
      <dgm:prSet presAssocID="{A452F385-FA57-4DE9-A419-EEA1E0B0CA0B}" presName="circle2" presStyleLbl="node1" presStyleIdx="1" presStyleCnt="3"/>
      <dgm:spPr>
        <a:noFill/>
        <a:ln>
          <a:noFill/>
        </a:ln>
      </dgm:spPr>
    </dgm:pt>
    <dgm:pt modelId="{7A549102-F1CD-4E9E-A326-DADCD2552CE4}" type="pres">
      <dgm:prSet presAssocID="{A452F385-FA57-4DE9-A419-EEA1E0B0CA0B}" presName="rect2" presStyleLbl="alignAcc1" presStyleIdx="1" presStyleCnt="3"/>
      <dgm:spPr/>
      <dgm:t>
        <a:bodyPr/>
        <a:lstStyle/>
        <a:p>
          <a:endParaRPr lang="ru-RU"/>
        </a:p>
      </dgm:t>
    </dgm:pt>
    <dgm:pt modelId="{7213B1B1-0E15-4AC3-9D44-3210270C4D59}" type="pres">
      <dgm:prSet presAssocID="{51CA508D-E883-4361-A175-052EAA088C12}" presName="vertSpace3" presStyleLbl="node1" presStyleIdx="1" presStyleCnt="3"/>
      <dgm:spPr/>
    </dgm:pt>
    <dgm:pt modelId="{119F683F-BEAA-470A-8FFE-DCB1D91538F4}" type="pres">
      <dgm:prSet presAssocID="{51CA508D-E883-4361-A175-052EAA088C12}" presName="circle3" presStyleLbl="node1" presStyleIdx="2" presStyleCnt="3" custScaleX="108368" custScaleY="96994" custLinFactNeighborX="413" custLinFactNeighborY="-98078"/>
      <dgm:spPr>
        <a:solidFill>
          <a:schemeClr val="accent1">
            <a:lumMod val="40000"/>
            <a:lumOff val="60000"/>
          </a:schemeClr>
        </a:solidFill>
      </dgm:spPr>
      <dgm:t>
        <a:bodyPr/>
        <a:lstStyle/>
        <a:p>
          <a:endParaRPr lang="ru-RU"/>
        </a:p>
      </dgm:t>
    </dgm:pt>
    <dgm:pt modelId="{59701883-8F10-4687-A00A-00995E3AB38B}" type="pres">
      <dgm:prSet presAssocID="{51CA508D-E883-4361-A175-052EAA088C12}" presName="rect3" presStyleLbl="alignAcc1" presStyleIdx="2" presStyleCnt="3"/>
      <dgm:spPr/>
      <dgm:t>
        <a:bodyPr/>
        <a:lstStyle/>
        <a:p>
          <a:endParaRPr lang="ru-RU"/>
        </a:p>
      </dgm:t>
    </dgm:pt>
    <dgm:pt modelId="{B31FB3B9-EDA2-4885-98FD-CF79A6E3928B}" type="pres">
      <dgm:prSet presAssocID="{4DAD1C30-9A35-4887-80A9-6FBE9399A925}" presName="rect1ParTx" presStyleLbl="alignAcc1" presStyleIdx="2" presStyleCnt="3">
        <dgm:presLayoutVars>
          <dgm:chMax val="1"/>
          <dgm:bulletEnabled val="1"/>
        </dgm:presLayoutVars>
      </dgm:prSet>
      <dgm:spPr/>
      <dgm:t>
        <a:bodyPr/>
        <a:lstStyle/>
        <a:p>
          <a:endParaRPr lang="ru-RU"/>
        </a:p>
      </dgm:t>
    </dgm:pt>
    <dgm:pt modelId="{5317F59B-AE3C-48AB-B173-13068D937955}" type="pres">
      <dgm:prSet presAssocID="{4DAD1C30-9A35-4887-80A9-6FBE9399A925}" presName="rect1ChTx" presStyleLbl="alignAcc1" presStyleIdx="2" presStyleCnt="3" custScaleY="100000">
        <dgm:presLayoutVars>
          <dgm:bulletEnabled val="1"/>
        </dgm:presLayoutVars>
      </dgm:prSet>
      <dgm:spPr/>
      <dgm:t>
        <a:bodyPr/>
        <a:lstStyle/>
        <a:p>
          <a:endParaRPr lang="ru-RU"/>
        </a:p>
      </dgm:t>
    </dgm:pt>
    <dgm:pt modelId="{32A7CEF3-A6A6-41E9-A507-79DF0FA04AE2}" type="pres">
      <dgm:prSet presAssocID="{A452F385-FA57-4DE9-A419-EEA1E0B0CA0B}" presName="rect2ParTx" presStyleLbl="alignAcc1" presStyleIdx="2" presStyleCnt="3">
        <dgm:presLayoutVars>
          <dgm:chMax val="1"/>
          <dgm:bulletEnabled val="1"/>
        </dgm:presLayoutVars>
      </dgm:prSet>
      <dgm:spPr/>
      <dgm:t>
        <a:bodyPr/>
        <a:lstStyle/>
        <a:p>
          <a:endParaRPr lang="ru-RU"/>
        </a:p>
      </dgm:t>
    </dgm:pt>
    <dgm:pt modelId="{0BAAF720-B1C6-478B-A8FE-77CDD642A4D7}" type="pres">
      <dgm:prSet presAssocID="{A452F385-FA57-4DE9-A419-EEA1E0B0CA0B}" presName="rect2ChTx" presStyleLbl="alignAcc1" presStyleIdx="2" presStyleCnt="3">
        <dgm:presLayoutVars>
          <dgm:bulletEnabled val="1"/>
        </dgm:presLayoutVars>
      </dgm:prSet>
      <dgm:spPr/>
      <dgm:t>
        <a:bodyPr/>
        <a:lstStyle/>
        <a:p>
          <a:endParaRPr lang="ru-RU"/>
        </a:p>
      </dgm:t>
    </dgm:pt>
    <dgm:pt modelId="{757D20FA-F595-4500-BF6B-7E15799C581D}" type="pres">
      <dgm:prSet presAssocID="{51CA508D-E883-4361-A175-052EAA088C12}" presName="rect3ParTx" presStyleLbl="alignAcc1" presStyleIdx="2" presStyleCnt="3">
        <dgm:presLayoutVars>
          <dgm:chMax val="1"/>
          <dgm:bulletEnabled val="1"/>
        </dgm:presLayoutVars>
      </dgm:prSet>
      <dgm:spPr/>
      <dgm:t>
        <a:bodyPr/>
        <a:lstStyle/>
        <a:p>
          <a:endParaRPr lang="ru-RU"/>
        </a:p>
      </dgm:t>
    </dgm:pt>
    <dgm:pt modelId="{5047E4EF-91B5-44B6-9CE1-D48AB5A2E593}" type="pres">
      <dgm:prSet presAssocID="{51CA508D-E883-4361-A175-052EAA088C12}" presName="rect3ChTx" presStyleLbl="alignAcc1" presStyleIdx="2" presStyleCnt="3">
        <dgm:presLayoutVars>
          <dgm:bulletEnabled val="1"/>
        </dgm:presLayoutVars>
      </dgm:prSet>
      <dgm:spPr/>
      <dgm:t>
        <a:bodyPr/>
        <a:lstStyle/>
        <a:p>
          <a:endParaRPr lang="ru-RU"/>
        </a:p>
      </dgm:t>
    </dgm:pt>
  </dgm:ptLst>
  <dgm:cxnLst>
    <dgm:cxn modelId="{608E516D-ACFB-4019-8077-9B29D6299E88}" srcId="{51CA508D-E883-4361-A175-052EAA088C12}" destId="{6D493911-7F9F-48E3-8BB9-F47819977049}" srcOrd="0" destOrd="0" parTransId="{D1A965FE-E27A-444D-B9B1-BBE9FE14E949}" sibTransId="{B9DDEB73-75C4-40B3-9449-3CD131570DBC}"/>
    <dgm:cxn modelId="{08D3CDAC-793C-434D-AF53-E4F2D15E8180}" type="presOf" srcId="{A69A1D95-3325-439E-B93C-C756588EB497}" destId="{0BAAF720-B1C6-478B-A8FE-77CDD642A4D7}" srcOrd="0" destOrd="2" presId="urn:microsoft.com/office/officeart/2005/8/layout/target3"/>
    <dgm:cxn modelId="{8B65DD65-B992-4100-A924-9587FEE76950}" srcId="{51CA508D-E883-4361-A175-052EAA088C12}" destId="{E732DDC9-87DA-4D16-A645-6C0974E2C878}" srcOrd="1" destOrd="0" parTransId="{D0B7BD80-E2BD-4E69-9D3C-F2F66B06CED3}" sibTransId="{09B686EA-7766-47DA-BB66-9AC33DFA1D77}"/>
    <dgm:cxn modelId="{182AF019-8108-4D3D-8CEA-B3758E296FC1}" srcId="{94B870D8-BD70-4356-A447-BDB550637ED0}" destId="{51CA508D-E883-4361-A175-052EAA088C12}" srcOrd="2" destOrd="0" parTransId="{10DE2B02-E8A0-4C40-80D8-9EA84FF31585}" sibTransId="{D66D147D-6E55-495D-B621-40E6C324D492}"/>
    <dgm:cxn modelId="{86A7CC4B-F4FC-4894-AEFC-5402E6F2E6FF}" type="presOf" srcId="{B8B7A704-2C07-46BE-BBAF-1B7DFB188020}" destId="{5317F59B-AE3C-48AB-B173-13068D937955}" srcOrd="0" destOrd="0" presId="urn:microsoft.com/office/officeart/2005/8/layout/target3"/>
    <dgm:cxn modelId="{7A5BD957-0CE4-4206-B223-BDFCAA18C5E9}" srcId="{4DAD1C30-9A35-4887-80A9-6FBE9399A925}" destId="{D4CD4E84-1926-4DCD-BE00-30CA4CBA2223}" srcOrd="3" destOrd="0" parTransId="{47E1E331-5F2C-4240-ABB1-16DB1EB3E5CE}" sibTransId="{0119F7D1-D072-4A92-B400-E58B97DF59CA}"/>
    <dgm:cxn modelId="{B54CFB05-6255-4586-9BD5-93D0440CB373}" type="presOf" srcId="{999F2C13-D2C0-4970-AA92-6CEB811C8E20}" destId="{5317F59B-AE3C-48AB-B173-13068D937955}" srcOrd="0" destOrd="4" presId="urn:microsoft.com/office/officeart/2005/8/layout/target3"/>
    <dgm:cxn modelId="{5099E5BF-73CB-4A46-A99A-F135C9B8893C}" type="presOf" srcId="{F315DF8B-7A81-4D05-BCED-DF28DCBE1308}" destId="{5047E4EF-91B5-44B6-9CE1-D48AB5A2E593}" srcOrd="0" destOrd="2" presId="urn:microsoft.com/office/officeart/2005/8/layout/target3"/>
    <dgm:cxn modelId="{8A93031F-4F10-477D-89EB-16A87BD71162}" type="presOf" srcId="{826422F6-DFE1-45F2-9E82-D4000C2E4CFA}" destId="{5047E4EF-91B5-44B6-9CE1-D48AB5A2E593}" srcOrd="0" destOrd="3" presId="urn:microsoft.com/office/officeart/2005/8/layout/target3"/>
    <dgm:cxn modelId="{A617AE11-A71F-4096-946D-702BCBE50DCF}" type="presOf" srcId="{7596BDAE-0104-4D26-94CC-CEF1FCA75186}" destId="{5317F59B-AE3C-48AB-B173-13068D937955}" srcOrd="0" destOrd="2" presId="urn:microsoft.com/office/officeart/2005/8/layout/target3"/>
    <dgm:cxn modelId="{A49E9D68-4A02-4065-8284-5C8A5B9980F0}" srcId="{4DAD1C30-9A35-4887-80A9-6FBE9399A925}" destId="{F34BCF63-9D5F-42C4-A5E9-3C79453AA450}" srcOrd="1" destOrd="0" parTransId="{578C12E0-6CE4-4E8A-95BA-38767C6851E2}" sibTransId="{FDE0B375-7FA1-4A00-AB13-4EEEEC476782}"/>
    <dgm:cxn modelId="{190F125C-0002-49EA-9E5A-518716FDB989}" type="presOf" srcId="{814216B3-5BDD-4CBC-A7C6-34CBF2607993}" destId="{0BAAF720-B1C6-478B-A8FE-77CDD642A4D7}" srcOrd="0" destOrd="0" presId="urn:microsoft.com/office/officeart/2005/8/layout/target3"/>
    <dgm:cxn modelId="{7288A524-C5BC-432C-BDD7-74783869B986}" type="presOf" srcId="{A452F385-FA57-4DE9-A419-EEA1E0B0CA0B}" destId="{7A549102-F1CD-4E9E-A326-DADCD2552CE4}" srcOrd="0" destOrd="0" presId="urn:microsoft.com/office/officeart/2005/8/layout/target3"/>
    <dgm:cxn modelId="{1089ECB5-BE2D-4E02-B61F-B530101C564F}" type="presOf" srcId="{88E67C79-F20C-4F08-BD14-A84982C52DE0}" destId="{0BAAF720-B1C6-478B-A8FE-77CDD642A4D7}" srcOrd="0" destOrd="1" presId="urn:microsoft.com/office/officeart/2005/8/layout/target3"/>
    <dgm:cxn modelId="{355AC7C1-F670-463E-BC28-D10584AE828B}" srcId="{94B870D8-BD70-4356-A447-BDB550637ED0}" destId="{4DAD1C30-9A35-4887-80A9-6FBE9399A925}" srcOrd="0" destOrd="0" parTransId="{81966A40-9BD8-4E77-A3DA-F25216638856}" sibTransId="{8AABE33C-5DEF-4352-9443-BB5455CC153D}"/>
    <dgm:cxn modelId="{7E8D0C9C-F434-498D-BDED-535C9C2C2611}" type="presOf" srcId="{51CA508D-E883-4361-A175-052EAA088C12}" destId="{757D20FA-F595-4500-BF6B-7E15799C581D}" srcOrd="1" destOrd="0" presId="urn:microsoft.com/office/officeart/2005/8/layout/target3"/>
    <dgm:cxn modelId="{0B695B87-E7D1-496E-BE0F-F108ED30C817}" srcId="{4DAD1C30-9A35-4887-80A9-6FBE9399A925}" destId="{999F2C13-D2C0-4970-AA92-6CEB811C8E20}" srcOrd="4" destOrd="0" parTransId="{6B284825-14C1-4AEB-8D03-5033A131FE42}" sibTransId="{52655F30-E22F-4635-8E03-16E6C3B30DED}"/>
    <dgm:cxn modelId="{D708F098-33FE-409A-AEDC-5D69853DE60C}" type="presOf" srcId="{3932DF91-D0E9-455C-827B-FF50F7BADD57}" destId="{5317F59B-AE3C-48AB-B173-13068D937955}" srcOrd="0" destOrd="5" presId="urn:microsoft.com/office/officeart/2005/8/layout/target3"/>
    <dgm:cxn modelId="{446B53E2-0651-49FB-8044-E01358EE2938}" type="presOf" srcId="{6D493911-7F9F-48E3-8BB9-F47819977049}" destId="{5047E4EF-91B5-44B6-9CE1-D48AB5A2E593}" srcOrd="0" destOrd="0" presId="urn:microsoft.com/office/officeart/2005/8/layout/target3"/>
    <dgm:cxn modelId="{6AF5AFFF-532C-49FD-B7F7-A1858A2DCFC1}" srcId="{94B870D8-BD70-4356-A447-BDB550637ED0}" destId="{A452F385-FA57-4DE9-A419-EEA1E0B0CA0B}" srcOrd="1" destOrd="0" parTransId="{D1ABB759-0071-4AC1-888F-EF021A0ABAEF}" sibTransId="{8DB4C1BC-42FB-49FB-ADE4-BCB6FDF819C1}"/>
    <dgm:cxn modelId="{A0687998-87EE-4D47-86E5-6333FE47C8B5}" srcId="{4DAD1C30-9A35-4887-80A9-6FBE9399A925}" destId="{3932DF91-D0E9-455C-827B-FF50F7BADD57}" srcOrd="5" destOrd="0" parTransId="{BF763A0A-62EB-4EA9-96FD-86559C448387}" sibTransId="{2879F97B-D32C-4C8D-A735-DB96A3FD8838}"/>
    <dgm:cxn modelId="{6A120934-D8D0-4DA4-B031-B30A520FC80C}" type="presOf" srcId="{D4CD4E84-1926-4DCD-BE00-30CA4CBA2223}" destId="{5317F59B-AE3C-48AB-B173-13068D937955}" srcOrd="0" destOrd="3" presId="urn:microsoft.com/office/officeart/2005/8/layout/target3"/>
    <dgm:cxn modelId="{01D72DF1-60C8-4B15-AEF9-928FE99C4E13}" srcId="{4DAD1C30-9A35-4887-80A9-6FBE9399A925}" destId="{7596BDAE-0104-4D26-94CC-CEF1FCA75186}" srcOrd="2" destOrd="0" parTransId="{86B12FD1-4FED-4E5F-8DF8-ED8CC04B1E36}" sibTransId="{40BDDF47-DD39-48C5-A724-AB5D50C65D36}"/>
    <dgm:cxn modelId="{96E3F6F4-E337-41F6-A374-5A6EF1BD2C07}" srcId="{A452F385-FA57-4DE9-A419-EEA1E0B0CA0B}" destId="{330312D2-5723-4A05-8D85-C4CF79BE8167}" srcOrd="3" destOrd="0" parTransId="{25843370-8CEB-4193-931B-A27A122AC2D3}" sibTransId="{86F427BF-7BB8-4941-9B2A-D5FF357A9871}"/>
    <dgm:cxn modelId="{1CEB3577-9EDD-4214-A341-53E07DCA06E7}" type="presOf" srcId="{E732DDC9-87DA-4D16-A645-6C0974E2C878}" destId="{5047E4EF-91B5-44B6-9CE1-D48AB5A2E593}" srcOrd="0" destOrd="1" presId="urn:microsoft.com/office/officeart/2005/8/layout/target3"/>
    <dgm:cxn modelId="{D74680B5-3EF3-42F3-ACA2-FD693F47FFEF}" srcId="{A452F385-FA57-4DE9-A419-EEA1E0B0CA0B}" destId="{88E67C79-F20C-4F08-BD14-A84982C52DE0}" srcOrd="1" destOrd="0" parTransId="{B0C6FC3C-E8C0-44C9-B645-FD080959FB8C}" sibTransId="{42B12E1E-32B2-4235-A513-F086529DB4C4}"/>
    <dgm:cxn modelId="{7D328C78-92D1-492A-9C06-DA1F4EE2E016}" type="presOf" srcId="{F34BCF63-9D5F-42C4-A5E9-3C79453AA450}" destId="{5317F59B-AE3C-48AB-B173-13068D937955}" srcOrd="0" destOrd="1" presId="urn:microsoft.com/office/officeart/2005/8/layout/target3"/>
    <dgm:cxn modelId="{D4019C8E-E656-46A5-8A3E-3443D5E45DF4}" type="presOf" srcId="{51CA508D-E883-4361-A175-052EAA088C12}" destId="{59701883-8F10-4687-A00A-00995E3AB38B}" srcOrd="0" destOrd="0" presId="urn:microsoft.com/office/officeart/2005/8/layout/target3"/>
    <dgm:cxn modelId="{3AE4850D-BF2E-4807-A58C-2EB0C107A31D}" type="presOf" srcId="{94B870D8-BD70-4356-A447-BDB550637ED0}" destId="{F996309E-4C74-43D4-87CC-45EB2EF25D62}" srcOrd="0" destOrd="0" presId="urn:microsoft.com/office/officeart/2005/8/layout/target3"/>
    <dgm:cxn modelId="{7B3A07B8-905F-45F1-8964-F94DA4A722D7}" srcId="{51CA508D-E883-4361-A175-052EAA088C12}" destId="{F315DF8B-7A81-4D05-BCED-DF28DCBE1308}" srcOrd="2" destOrd="0" parTransId="{81E991B3-5151-4CF5-8A42-B97FE0E41A7F}" sibTransId="{73640AF9-34D5-4B79-AF39-479762B93A95}"/>
    <dgm:cxn modelId="{7D60CC4A-0F2D-4AAA-895A-BB7B750842C9}" srcId="{51CA508D-E883-4361-A175-052EAA088C12}" destId="{826422F6-DFE1-45F2-9E82-D4000C2E4CFA}" srcOrd="3" destOrd="0" parTransId="{858107C8-3523-4456-8D74-8B73ECF604C8}" sibTransId="{B4BD9C17-D605-40A5-A1EF-280B36BFB205}"/>
    <dgm:cxn modelId="{4121CB5F-2CBB-4A5C-AFC6-5B6C80C91210}" srcId="{4DAD1C30-9A35-4887-80A9-6FBE9399A925}" destId="{B8B7A704-2C07-46BE-BBAF-1B7DFB188020}" srcOrd="0" destOrd="0" parTransId="{7A3AE0C4-DBA2-426E-9168-DE3D4DC07DC9}" sibTransId="{133F7554-AE0C-4655-8F60-A24E9B1692E9}"/>
    <dgm:cxn modelId="{923A8218-EDA6-4C4C-AC9B-170D0CF64C9B}" type="presOf" srcId="{330312D2-5723-4A05-8D85-C4CF79BE8167}" destId="{0BAAF720-B1C6-478B-A8FE-77CDD642A4D7}" srcOrd="0" destOrd="3" presId="urn:microsoft.com/office/officeart/2005/8/layout/target3"/>
    <dgm:cxn modelId="{FA268F1E-CDE0-41D5-BC90-25754AE1BB7D}" type="presOf" srcId="{4DAD1C30-9A35-4887-80A9-6FBE9399A925}" destId="{9F9825B6-3FD8-491C-ABC1-69E8F28BBA3C}" srcOrd="0" destOrd="0" presId="urn:microsoft.com/office/officeart/2005/8/layout/target3"/>
    <dgm:cxn modelId="{A6A5DFE5-0705-4843-8365-B0FC7E899B7D}" srcId="{A452F385-FA57-4DE9-A419-EEA1E0B0CA0B}" destId="{814216B3-5BDD-4CBC-A7C6-34CBF2607993}" srcOrd="0" destOrd="0" parTransId="{33475B12-EF95-4556-9A37-EBE8FC668BFA}" sibTransId="{AF2C7C03-28C3-48F7-862A-3770951F2832}"/>
    <dgm:cxn modelId="{38C18949-46FF-4DC6-BF18-D952D38AA93C}" srcId="{A452F385-FA57-4DE9-A419-EEA1E0B0CA0B}" destId="{A69A1D95-3325-439E-B93C-C756588EB497}" srcOrd="2" destOrd="0" parTransId="{72EB3ED5-E132-4F52-BEAC-2DFF46C75F56}" sibTransId="{FFEB2408-4632-48B3-8321-8BAB9D408A29}"/>
    <dgm:cxn modelId="{962ED0F7-04C1-4DD0-B41C-F165162F1C31}" type="presOf" srcId="{4DAD1C30-9A35-4887-80A9-6FBE9399A925}" destId="{B31FB3B9-EDA2-4885-98FD-CF79A6E3928B}" srcOrd="1" destOrd="0" presId="urn:microsoft.com/office/officeart/2005/8/layout/target3"/>
    <dgm:cxn modelId="{AAF57C73-E7F7-41C9-BE76-D10D99E306CE}" type="presOf" srcId="{A452F385-FA57-4DE9-A419-EEA1E0B0CA0B}" destId="{32A7CEF3-A6A6-41E9-A507-79DF0FA04AE2}" srcOrd="1" destOrd="0" presId="urn:microsoft.com/office/officeart/2005/8/layout/target3"/>
    <dgm:cxn modelId="{15A5B9A6-9CFF-4159-B2E9-4A39CC0B44F0}" type="presParOf" srcId="{F996309E-4C74-43D4-87CC-45EB2EF25D62}" destId="{A1B6DD58-0A17-40D8-9939-066A9E4CA1BF}" srcOrd="0" destOrd="0" presId="urn:microsoft.com/office/officeart/2005/8/layout/target3"/>
    <dgm:cxn modelId="{5B89683F-A62A-4CE8-9A81-2D1F652A310D}" type="presParOf" srcId="{F996309E-4C74-43D4-87CC-45EB2EF25D62}" destId="{6365ED41-C4D5-40F8-A00C-AB10AD31BBCB}" srcOrd="1" destOrd="0" presId="urn:microsoft.com/office/officeart/2005/8/layout/target3"/>
    <dgm:cxn modelId="{2D5679F2-D44E-46CD-BCE3-D3A28F04FD74}" type="presParOf" srcId="{F996309E-4C74-43D4-87CC-45EB2EF25D62}" destId="{9F9825B6-3FD8-491C-ABC1-69E8F28BBA3C}" srcOrd="2" destOrd="0" presId="urn:microsoft.com/office/officeart/2005/8/layout/target3"/>
    <dgm:cxn modelId="{237D4AA8-5766-4209-9BB1-FA3516E0FAF3}" type="presParOf" srcId="{F996309E-4C74-43D4-87CC-45EB2EF25D62}" destId="{624851CD-BCF2-44AF-B1EC-1F744A405491}" srcOrd="3" destOrd="0" presId="urn:microsoft.com/office/officeart/2005/8/layout/target3"/>
    <dgm:cxn modelId="{0D5AE4F0-F593-4E4A-8483-99669DA3B049}" type="presParOf" srcId="{F996309E-4C74-43D4-87CC-45EB2EF25D62}" destId="{9F071C91-C91C-467E-9FEE-E1C7F2C44B2B}" srcOrd="4" destOrd="0" presId="urn:microsoft.com/office/officeart/2005/8/layout/target3"/>
    <dgm:cxn modelId="{E38940AF-4659-427B-B5C4-E37726807CD3}" type="presParOf" srcId="{F996309E-4C74-43D4-87CC-45EB2EF25D62}" destId="{7A549102-F1CD-4E9E-A326-DADCD2552CE4}" srcOrd="5" destOrd="0" presId="urn:microsoft.com/office/officeart/2005/8/layout/target3"/>
    <dgm:cxn modelId="{F0B01182-E13C-4558-8FBA-2CF8A963C964}" type="presParOf" srcId="{F996309E-4C74-43D4-87CC-45EB2EF25D62}" destId="{7213B1B1-0E15-4AC3-9D44-3210270C4D59}" srcOrd="6" destOrd="0" presId="urn:microsoft.com/office/officeart/2005/8/layout/target3"/>
    <dgm:cxn modelId="{D7C5404F-96D4-40A1-96F2-EDD334B71941}" type="presParOf" srcId="{F996309E-4C74-43D4-87CC-45EB2EF25D62}" destId="{119F683F-BEAA-470A-8FFE-DCB1D91538F4}" srcOrd="7" destOrd="0" presId="urn:microsoft.com/office/officeart/2005/8/layout/target3"/>
    <dgm:cxn modelId="{C28075F0-00EC-47F4-9CD9-3A6595F0E1EC}" type="presParOf" srcId="{F996309E-4C74-43D4-87CC-45EB2EF25D62}" destId="{59701883-8F10-4687-A00A-00995E3AB38B}" srcOrd="8" destOrd="0" presId="urn:microsoft.com/office/officeart/2005/8/layout/target3"/>
    <dgm:cxn modelId="{22027196-DF28-4188-98B8-ED944BC314D4}" type="presParOf" srcId="{F996309E-4C74-43D4-87CC-45EB2EF25D62}" destId="{B31FB3B9-EDA2-4885-98FD-CF79A6E3928B}" srcOrd="9" destOrd="0" presId="urn:microsoft.com/office/officeart/2005/8/layout/target3"/>
    <dgm:cxn modelId="{DB587D6A-4C66-4BED-8545-50B429DE2E9C}" type="presParOf" srcId="{F996309E-4C74-43D4-87CC-45EB2EF25D62}" destId="{5317F59B-AE3C-48AB-B173-13068D937955}" srcOrd="10" destOrd="0" presId="urn:microsoft.com/office/officeart/2005/8/layout/target3"/>
    <dgm:cxn modelId="{B9C6C84A-7282-41C1-ABF1-93247F0FCFA6}" type="presParOf" srcId="{F996309E-4C74-43D4-87CC-45EB2EF25D62}" destId="{32A7CEF3-A6A6-41E9-A507-79DF0FA04AE2}" srcOrd="11" destOrd="0" presId="urn:microsoft.com/office/officeart/2005/8/layout/target3"/>
    <dgm:cxn modelId="{27BCE1C1-B689-48D5-884D-FE63B7794E64}" type="presParOf" srcId="{F996309E-4C74-43D4-87CC-45EB2EF25D62}" destId="{0BAAF720-B1C6-478B-A8FE-77CDD642A4D7}" srcOrd="12" destOrd="0" presId="urn:microsoft.com/office/officeart/2005/8/layout/target3"/>
    <dgm:cxn modelId="{24784B8B-3665-4DF8-A44C-BE3E98199AEC}" type="presParOf" srcId="{F996309E-4C74-43D4-87CC-45EB2EF25D62}" destId="{757D20FA-F595-4500-BF6B-7E15799C581D}" srcOrd="13" destOrd="0" presId="urn:microsoft.com/office/officeart/2005/8/layout/target3"/>
    <dgm:cxn modelId="{E6DCED10-DA7C-4749-B7E9-CF58A47CBE67}" type="presParOf" srcId="{F996309E-4C74-43D4-87CC-45EB2EF25D62}" destId="{5047E4EF-91B5-44B6-9CE1-D48AB5A2E593}"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9DFE35-7615-4B99-858B-3AE5795014A4}"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ru-RU"/>
        </a:p>
      </dgm:t>
    </dgm:pt>
    <dgm:pt modelId="{5B325F81-21D8-4187-8098-8E047000C52B}">
      <dgm:prSet phldrT="[Текст]"/>
      <dgm:spPr>
        <a:solidFill>
          <a:schemeClr val="accent3">
            <a:lumMod val="75000"/>
          </a:schemeClr>
        </a:solidFill>
      </dgm:spPr>
      <dgm:t>
        <a:bodyPr/>
        <a:lstStyle/>
        <a:p>
          <a:r>
            <a:rPr lang="ru-RU" dirty="0" smtClean="0"/>
            <a:t>Безвозмездные поступления</a:t>
          </a:r>
          <a:endParaRPr lang="ru-RU" dirty="0"/>
        </a:p>
      </dgm:t>
    </dgm:pt>
    <dgm:pt modelId="{DC34EBF8-DFA7-44A0-B2C7-E61F02338BE4}" type="parTrans" cxnId="{5C51A3D9-C898-4EF5-9C20-F3CE5F9E6788}">
      <dgm:prSet/>
      <dgm:spPr/>
      <dgm:t>
        <a:bodyPr/>
        <a:lstStyle/>
        <a:p>
          <a:endParaRPr lang="ru-RU"/>
        </a:p>
      </dgm:t>
    </dgm:pt>
    <dgm:pt modelId="{5A1B3335-F8CD-4B7F-A23B-36AD920A02F7}" type="sibTrans" cxnId="{5C51A3D9-C898-4EF5-9C20-F3CE5F9E6788}">
      <dgm:prSet/>
      <dgm:spPr>
        <a:solidFill>
          <a:srgbClr val="00B0F0">
            <a:alpha val="90000"/>
          </a:srgbClr>
        </a:solidFill>
      </dgm:spPr>
      <dgm:t>
        <a:bodyPr/>
        <a:lstStyle/>
        <a:p>
          <a:pPr algn="ctr"/>
          <a:r>
            <a:rPr lang="ru-RU" dirty="0" smtClean="0">
              <a:latin typeface="+mj-lt"/>
            </a:rPr>
            <a:t>1016,9</a:t>
          </a:r>
          <a:endParaRPr lang="ru-RU" dirty="0">
            <a:latin typeface="+mj-lt"/>
          </a:endParaRPr>
        </a:p>
      </dgm:t>
    </dgm:pt>
    <dgm:pt modelId="{C1E5A5B6-1454-42C8-AC97-8C363D14258E}">
      <dgm:prSet phldrT="[Текст]"/>
      <dgm:spPr>
        <a:solidFill>
          <a:schemeClr val="tx2">
            <a:lumMod val="60000"/>
            <a:lumOff val="40000"/>
          </a:schemeClr>
        </a:solidFill>
      </dgm:spPr>
      <dgm:t>
        <a:bodyPr/>
        <a:lstStyle/>
        <a:p>
          <a:r>
            <a:rPr lang="ru-RU" dirty="0" smtClean="0"/>
            <a:t>Дотации</a:t>
          </a:r>
          <a:endParaRPr lang="ru-RU" dirty="0"/>
        </a:p>
      </dgm:t>
    </dgm:pt>
    <dgm:pt modelId="{D86D40BD-482C-47A4-8F98-89AE43172682}" type="parTrans" cxnId="{EE4B6983-B688-43C4-BC4C-10FDC5C7A914}">
      <dgm:prSet/>
      <dgm:spPr/>
      <dgm:t>
        <a:bodyPr/>
        <a:lstStyle/>
        <a:p>
          <a:endParaRPr lang="ru-RU"/>
        </a:p>
      </dgm:t>
    </dgm:pt>
    <dgm:pt modelId="{BB2362CE-78AC-498A-BBC9-D5069724EACE}" type="sibTrans" cxnId="{EE4B6983-B688-43C4-BC4C-10FDC5C7A914}">
      <dgm:prSet/>
      <dgm:spPr>
        <a:solidFill>
          <a:schemeClr val="accent1"/>
        </a:solidFill>
      </dgm:spPr>
      <dgm:t>
        <a:bodyPr/>
        <a:lstStyle/>
        <a:p>
          <a:pPr algn="ctr"/>
          <a:r>
            <a:rPr lang="ru-RU" dirty="0" smtClean="0">
              <a:latin typeface="+mj-lt"/>
            </a:rPr>
            <a:t>170,0</a:t>
          </a:r>
          <a:endParaRPr lang="ru-RU" dirty="0">
            <a:latin typeface="+mj-lt"/>
          </a:endParaRPr>
        </a:p>
      </dgm:t>
    </dgm:pt>
    <dgm:pt modelId="{8E32612D-4FF7-42EB-AE33-283CDEB76C40}">
      <dgm:prSet phldrT="[Текст]"/>
      <dgm:spPr>
        <a:solidFill>
          <a:schemeClr val="accent4">
            <a:lumMod val="75000"/>
          </a:schemeClr>
        </a:solidFill>
      </dgm:spPr>
      <dgm:t>
        <a:bodyPr/>
        <a:lstStyle/>
        <a:p>
          <a:r>
            <a:rPr lang="ru-RU" dirty="0" smtClean="0"/>
            <a:t>Субсидии</a:t>
          </a:r>
          <a:endParaRPr lang="ru-RU" dirty="0"/>
        </a:p>
      </dgm:t>
    </dgm:pt>
    <dgm:pt modelId="{25E106B3-BE43-4B07-A154-B2310F56049B}" type="parTrans" cxnId="{9E179B2B-0AB3-4B39-AFEF-AFDA8C8AF1AC}">
      <dgm:prSet/>
      <dgm:spPr/>
      <dgm:t>
        <a:bodyPr/>
        <a:lstStyle/>
        <a:p>
          <a:endParaRPr lang="ru-RU"/>
        </a:p>
      </dgm:t>
    </dgm:pt>
    <dgm:pt modelId="{04C71CD2-28FF-463C-8B6C-268E43F69630}" type="sibTrans" cxnId="{9E179B2B-0AB3-4B39-AFEF-AFDA8C8AF1AC}">
      <dgm:prSet/>
      <dgm:spPr>
        <a:solidFill>
          <a:schemeClr val="accent1">
            <a:alpha val="90000"/>
          </a:schemeClr>
        </a:solidFill>
      </dgm:spPr>
      <dgm:t>
        <a:bodyPr/>
        <a:lstStyle/>
        <a:p>
          <a:pPr algn="ctr"/>
          <a:r>
            <a:rPr lang="ru-RU" dirty="0" smtClean="0">
              <a:latin typeface="+mj-lt"/>
            </a:rPr>
            <a:t>319,0</a:t>
          </a:r>
          <a:endParaRPr lang="ru-RU" dirty="0">
            <a:latin typeface="+mj-lt"/>
          </a:endParaRPr>
        </a:p>
      </dgm:t>
    </dgm:pt>
    <dgm:pt modelId="{A3B51E2C-4235-4E86-9F7C-58A53F90E47E}">
      <dgm:prSet phldrT="[Текст]"/>
      <dgm:spPr>
        <a:solidFill>
          <a:schemeClr val="accent5">
            <a:lumMod val="75000"/>
          </a:schemeClr>
        </a:solidFill>
      </dgm:spPr>
      <dgm:t>
        <a:bodyPr/>
        <a:lstStyle/>
        <a:p>
          <a:r>
            <a:rPr lang="ru-RU" dirty="0" smtClean="0"/>
            <a:t>Субвенции</a:t>
          </a:r>
          <a:endParaRPr lang="ru-RU" dirty="0"/>
        </a:p>
      </dgm:t>
    </dgm:pt>
    <dgm:pt modelId="{CC01EED1-F6D9-4F85-8738-BD44BEAB8ED2}" type="parTrans" cxnId="{DF4D13D5-FC96-4929-9812-9C6E908E63B8}">
      <dgm:prSet/>
      <dgm:spPr/>
      <dgm:t>
        <a:bodyPr/>
        <a:lstStyle/>
        <a:p>
          <a:endParaRPr lang="ru-RU"/>
        </a:p>
      </dgm:t>
    </dgm:pt>
    <dgm:pt modelId="{A0A0A0DB-E6DB-4A5D-82F0-A2F25BDAC8F6}" type="sibTrans" cxnId="{DF4D13D5-FC96-4929-9812-9C6E908E63B8}">
      <dgm:prSet/>
      <dgm:spPr>
        <a:solidFill>
          <a:schemeClr val="accent1">
            <a:alpha val="90000"/>
          </a:schemeClr>
        </a:solidFill>
      </dgm:spPr>
      <dgm:t>
        <a:bodyPr/>
        <a:lstStyle/>
        <a:p>
          <a:pPr algn="ctr"/>
          <a:r>
            <a:rPr lang="ru-RU" dirty="0" smtClean="0">
              <a:latin typeface="+mj-lt"/>
            </a:rPr>
            <a:t>514,7</a:t>
          </a:r>
          <a:endParaRPr lang="ru-RU" dirty="0">
            <a:latin typeface="+mj-lt"/>
          </a:endParaRPr>
        </a:p>
      </dgm:t>
    </dgm:pt>
    <dgm:pt modelId="{D5059E7D-7CF9-4E56-9D57-250A86F20055}">
      <dgm:prSet/>
      <dgm:spPr>
        <a:solidFill>
          <a:schemeClr val="bg2">
            <a:lumMod val="50000"/>
          </a:schemeClr>
        </a:solidFill>
      </dgm:spPr>
      <dgm:t>
        <a:bodyPr/>
        <a:lstStyle/>
        <a:p>
          <a:r>
            <a:rPr lang="ru-RU" dirty="0" smtClean="0"/>
            <a:t>Иные МБТ</a:t>
          </a:r>
          <a:endParaRPr lang="ru-RU" dirty="0"/>
        </a:p>
      </dgm:t>
    </dgm:pt>
    <dgm:pt modelId="{1EA9A28D-E1DF-4FA0-A5A9-0C61FDAD4C5B}" type="parTrans" cxnId="{A7E69537-8D1A-4B90-B434-5460FD570F83}">
      <dgm:prSet/>
      <dgm:spPr/>
      <dgm:t>
        <a:bodyPr/>
        <a:lstStyle/>
        <a:p>
          <a:endParaRPr lang="ru-RU"/>
        </a:p>
      </dgm:t>
    </dgm:pt>
    <dgm:pt modelId="{04F9A601-C781-45F9-B024-E9A7F404032A}" type="sibTrans" cxnId="{A7E69537-8D1A-4B90-B434-5460FD570F83}">
      <dgm:prSet/>
      <dgm:spPr>
        <a:solidFill>
          <a:schemeClr val="accent1">
            <a:alpha val="90000"/>
          </a:schemeClr>
        </a:solidFill>
      </dgm:spPr>
      <dgm:t>
        <a:bodyPr/>
        <a:lstStyle/>
        <a:p>
          <a:pPr algn="ctr"/>
          <a:r>
            <a:rPr lang="ru-RU" dirty="0" smtClean="0">
              <a:latin typeface="+mj-lt"/>
            </a:rPr>
            <a:t>8,4</a:t>
          </a:r>
          <a:endParaRPr lang="ru-RU" dirty="0">
            <a:latin typeface="+mj-lt"/>
          </a:endParaRPr>
        </a:p>
      </dgm:t>
    </dgm:pt>
    <dgm:pt modelId="{940E0567-E699-4B6C-B9B5-481946824979}">
      <dgm:prSet/>
      <dgm:spPr>
        <a:solidFill>
          <a:schemeClr val="accent6">
            <a:lumMod val="75000"/>
          </a:schemeClr>
        </a:solidFill>
      </dgm:spPr>
      <dgm:t>
        <a:bodyPr/>
        <a:lstStyle/>
        <a:p>
          <a:r>
            <a:rPr lang="ru-RU" dirty="0" smtClean="0"/>
            <a:t>Прочие  безвозмездные поступления</a:t>
          </a:r>
          <a:endParaRPr lang="ru-RU" dirty="0"/>
        </a:p>
      </dgm:t>
    </dgm:pt>
    <dgm:pt modelId="{FF92DCD0-0A39-47D9-B553-EF52B14058E2}" type="parTrans" cxnId="{7C129005-F1F3-439E-98DC-CC083239EF62}">
      <dgm:prSet/>
      <dgm:spPr/>
      <dgm:t>
        <a:bodyPr/>
        <a:lstStyle/>
        <a:p>
          <a:endParaRPr lang="ru-RU"/>
        </a:p>
      </dgm:t>
    </dgm:pt>
    <dgm:pt modelId="{63E8485F-9FE3-4D5E-9398-571A6C0B1425}" type="sibTrans" cxnId="{7C129005-F1F3-439E-98DC-CC083239EF62}">
      <dgm:prSet custT="1"/>
      <dgm:spPr>
        <a:solidFill>
          <a:schemeClr val="accent1">
            <a:lumMod val="75000"/>
            <a:alpha val="90000"/>
          </a:schemeClr>
        </a:solidFill>
      </dgm:spPr>
      <dgm:t>
        <a:bodyPr/>
        <a:lstStyle/>
        <a:p>
          <a:pPr algn="ctr"/>
          <a:r>
            <a:rPr lang="ru-RU" sz="1400" dirty="0" smtClean="0">
              <a:latin typeface="+mj-lt"/>
              <a:cs typeface="Times New Roman" panose="02020603050405020304" pitchFamily="18" charset="0"/>
            </a:rPr>
            <a:t>8,6</a:t>
          </a:r>
          <a:endParaRPr lang="ru-RU" sz="1400" dirty="0">
            <a:latin typeface="+mj-lt"/>
            <a:cs typeface="Times New Roman" panose="02020603050405020304" pitchFamily="18" charset="0"/>
          </a:endParaRPr>
        </a:p>
      </dgm:t>
    </dgm:pt>
    <dgm:pt modelId="{3F05B28A-8E55-491C-B6B5-DE4A28544CCB}" type="pres">
      <dgm:prSet presAssocID="{E09DFE35-7615-4B99-858B-3AE5795014A4}" presName="hierChild1" presStyleCnt="0">
        <dgm:presLayoutVars>
          <dgm:orgChart val="1"/>
          <dgm:chPref val="1"/>
          <dgm:dir/>
          <dgm:animOne val="branch"/>
          <dgm:animLvl val="lvl"/>
          <dgm:resizeHandles/>
        </dgm:presLayoutVars>
      </dgm:prSet>
      <dgm:spPr/>
      <dgm:t>
        <a:bodyPr/>
        <a:lstStyle/>
        <a:p>
          <a:endParaRPr lang="ru-RU"/>
        </a:p>
      </dgm:t>
    </dgm:pt>
    <dgm:pt modelId="{ABDC7123-589B-4549-A8E4-F9EAFF63D921}" type="pres">
      <dgm:prSet presAssocID="{5B325F81-21D8-4187-8098-8E047000C52B}" presName="hierRoot1" presStyleCnt="0">
        <dgm:presLayoutVars>
          <dgm:hierBranch val="init"/>
        </dgm:presLayoutVars>
      </dgm:prSet>
      <dgm:spPr/>
    </dgm:pt>
    <dgm:pt modelId="{D7EF73AC-377B-4252-8B8D-BB56734D9EB6}" type="pres">
      <dgm:prSet presAssocID="{5B325F81-21D8-4187-8098-8E047000C52B}" presName="rootComposite1" presStyleCnt="0"/>
      <dgm:spPr/>
    </dgm:pt>
    <dgm:pt modelId="{36FC1588-1849-4E29-8D8D-5AA4C586FD50}" type="pres">
      <dgm:prSet presAssocID="{5B325F81-21D8-4187-8098-8E047000C52B}" presName="rootText1" presStyleLbl="node0" presStyleIdx="0" presStyleCnt="1" custLinFactNeighborX="8937" custLinFactNeighborY="-76419">
        <dgm:presLayoutVars>
          <dgm:chMax/>
          <dgm:chPref val="3"/>
        </dgm:presLayoutVars>
      </dgm:prSet>
      <dgm:spPr/>
      <dgm:t>
        <a:bodyPr/>
        <a:lstStyle/>
        <a:p>
          <a:endParaRPr lang="ru-RU"/>
        </a:p>
      </dgm:t>
    </dgm:pt>
    <dgm:pt modelId="{5EF34AC3-17B3-4379-8ECB-FC6C47BC28CB}" type="pres">
      <dgm:prSet presAssocID="{5B325F81-21D8-4187-8098-8E047000C52B}" presName="titleText1" presStyleLbl="fgAcc0" presStyleIdx="0" presStyleCnt="1">
        <dgm:presLayoutVars>
          <dgm:chMax val="0"/>
          <dgm:chPref val="0"/>
        </dgm:presLayoutVars>
      </dgm:prSet>
      <dgm:spPr/>
      <dgm:t>
        <a:bodyPr/>
        <a:lstStyle/>
        <a:p>
          <a:endParaRPr lang="ru-RU"/>
        </a:p>
      </dgm:t>
    </dgm:pt>
    <dgm:pt modelId="{10E7B392-DCEA-4021-8B07-8F6F36AEAF55}" type="pres">
      <dgm:prSet presAssocID="{5B325F81-21D8-4187-8098-8E047000C52B}" presName="rootConnector1" presStyleLbl="node1" presStyleIdx="0" presStyleCnt="5"/>
      <dgm:spPr/>
      <dgm:t>
        <a:bodyPr/>
        <a:lstStyle/>
        <a:p>
          <a:endParaRPr lang="ru-RU"/>
        </a:p>
      </dgm:t>
    </dgm:pt>
    <dgm:pt modelId="{DFF999E1-83EA-4EE6-A661-EDD1FD65AD8F}" type="pres">
      <dgm:prSet presAssocID="{5B325F81-21D8-4187-8098-8E047000C52B}" presName="hierChild2" presStyleCnt="0"/>
      <dgm:spPr/>
    </dgm:pt>
    <dgm:pt modelId="{E7981BB0-84F7-4933-AC23-2FBCE07F9992}" type="pres">
      <dgm:prSet presAssocID="{D86D40BD-482C-47A4-8F98-89AE43172682}" presName="Name37" presStyleLbl="parChTrans1D2" presStyleIdx="0" presStyleCnt="5"/>
      <dgm:spPr/>
      <dgm:t>
        <a:bodyPr/>
        <a:lstStyle/>
        <a:p>
          <a:endParaRPr lang="ru-RU"/>
        </a:p>
      </dgm:t>
    </dgm:pt>
    <dgm:pt modelId="{29A37D5C-B22E-4FF2-B303-D2E230C31B7F}" type="pres">
      <dgm:prSet presAssocID="{C1E5A5B6-1454-42C8-AC97-8C363D14258E}" presName="hierRoot2" presStyleCnt="0">
        <dgm:presLayoutVars>
          <dgm:hierBranch val="init"/>
        </dgm:presLayoutVars>
      </dgm:prSet>
      <dgm:spPr/>
    </dgm:pt>
    <dgm:pt modelId="{9ECC2614-6505-4BFE-B620-CA493D666DAD}" type="pres">
      <dgm:prSet presAssocID="{C1E5A5B6-1454-42C8-AC97-8C363D14258E}" presName="rootComposite" presStyleCnt="0"/>
      <dgm:spPr/>
    </dgm:pt>
    <dgm:pt modelId="{D63D4E61-8B2E-47C8-9DF0-8FA3D4776561}" type="pres">
      <dgm:prSet presAssocID="{C1E5A5B6-1454-42C8-AC97-8C363D14258E}" presName="rootText" presStyleLbl="node1" presStyleIdx="0" presStyleCnt="5">
        <dgm:presLayoutVars>
          <dgm:chMax/>
          <dgm:chPref val="3"/>
        </dgm:presLayoutVars>
      </dgm:prSet>
      <dgm:spPr/>
      <dgm:t>
        <a:bodyPr/>
        <a:lstStyle/>
        <a:p>
          <a:endParaRPr lang="ru-RU"/>
        </a:p>
      </dgm:t>
    </dgm:pt>
    <dgm:pt modelId="{9DA3C7A6-052C-44C8-89A9-E25304648B63}" type="pres">
      <dgm:prSet presAssocID="{C1E5A5B6-1454-42C8-AC97-8C363D14258E}" presName="titleText2" presStyleLbl="fgAcc1" presStyleIdx="0" presStyleCnt="5" custLinFactY="17721" custLinFactNeighborX="-22874" custLinFactNeighborY="100000">
        <dgm:presLayoutVars>
          <dgm:chMax val="0"/>
          <dgm:chPref val="0"/>
        </dgm:presLayoutVars>
      </dgm:prSet>
      <dgm:spPr/>
      <dgm:t>
        <a:bodyPr/>
        <a:lstStyle/>
        <a:p>
          <a:endParaRPr lang="ru-RU"/>
        </a:p>
      </dgm:t>
    </dgm:pt>
    <dgm:pt modelId="{B2171F97-3532-4884-B152-50C1BD37A62E}" type="pres">
      <dgm:prSet presAssocID="{C1E5A5B6-1454-42C8-AC97-8C363D14258E}" presName="rootConnector" presStyleLbl="node2" presStyleIdx="0" presStyleCnt="0"/>
      <dgm:spPr/>
      <dgm:t>
        <a:bodyPr/>
        <a:lstStyle/>
        <a:p>
          <a:endParaRPr lang="ru-RU"/>
        </a:p>
      </dgm:t>
    </dgm:pt>
    <dgm:pt modelId="{2D11E709-C315-4A64-A909-856404714308}" type="pres">
      <dgm:prSet presAssocID="{C1E5A5B6-1454-42C8-AC97-8C363D14258E}" presName="hierChild4" presStyleCnt="0"/>
      <dgm:spPr/>
    </dgm:pt>
    <dgm:pt modelId="{26AC4D85-756A-47C0-984D-EFB107D2FC70}" type="pres">
      <dgm:prSet presAssocID="{C1E5A5B6-1454-42C8-AC97-8C363D14258E}" presName="hierChild5" presStyleCnt="0"/>
      <dgm:spPr/>
    </dgm:pt>
    <dgm:pt modelId="{CC56ADFE-9A20-429C-8B46-A6432943F290}" type="pres">
      <dgm:prSet presAssocID="{25E106B3-BE43-4B07-A154-B2310F56049B}" presName="Name37" presStyleLbl="parChTrans1D2" presStyleIdx="1" presStyleCnt="5"/>
      <dgm:spPr/>
      <dgm:t>
        <a:bodyPr/>
        <a:lstStyle/>
        <a:p>
          <a:endParaRPr lang="ru-RU"/>
        </a:p>
      </dgm:t>
    </dgm:pt>
    <dgm:pt modelId="{3F16476E-FE20-4157-B51A-89C4A87FFF6C}" type="pres">
      <dgm:prSet presAssocID="{8E32612D-4FF7-42EB-AE33-283CDEB76C40}" presName="hierRoot2" presStyleCnt="0">
        <dgm:presLayoutVars>
          <dgm:hierBranch val="init"/>
        </dgm:presLayoutVars>
      </dgm:prSet>
      <dgm:spPr/>
    </dgm:pt>
    <dgm:pt modelId="{5A04CC42-FB26-4FED-8C94-7FF41B1DAD54}" type="pres">
      <dgm:prSet presAssocID="{8E32612D-4FF7-42EB-AE33-283CDEB76C40}" presName="rootComposite" presStyleCnt="0"/>
      <dgm:spPr/>
    </dgm:pt>
    <dgm:pt modelId="{F1024BF6-1F6C-4477-9DA4-A49EF8393440}" type="pres">
      <dgm:prSet presAssocID="{8E32612D-4FF7-42EB-AE33-283CDEB76C40}" presName="rootText" presStyleLbl="node1" presStyleIdx="1" presStyleCnt="5">
        <dgm:presLayoutVars>
          <dgm:chMax/>
          <dgm:chPref val="3"/>
        </dgm:presLayoutVars>
      </dgm:prSet>
      <dgm:spPr/>
      <dgm:t>
        <a:bodyPr/>
        <a:lstStyle/>
        <a:p>
          <a:endParaRPr lang="ru-RU"/>
        </a:p>
      </dgm:t>
    </dgm:pt>
    <dgm:pt modelId="{4F88DAD7-E353-4168-A5A2-53789F74D7F5}" type="pres">
      <dgm:prSet presAssocID="{8E32612D-4FF7-42EB-AE33-283CDEB76C40}" presName="titleText2" presStyleLbl="fgAcc1" presStyleIdx="1" presStyleCnt="5" custLinFactY="10736" custLinFactNeighborX="-10093" custLinFactNeighborY="100000">
        <dgm:presLayoutVars>
          <dgm:chMax val="0"/>
          <dgm:chPref val="0"/>
        </dgm:presLayoutVars>
      </dgm:prSet>
      <dgm:spPr/>
      <dgm:t>
        <a:bodyPr/>
        <a:lstStyle/>
        <a:p>
          <a:endParaRPr lang="ru-RU"/>
        </a:p>
      </dgm:t>
    </dgm:pt>
    <dgm:pt modelId="{A146965B-23CE-4A8F-8CF1-8CE3EAC2D58F}" type="pres">
      <dgm:prSet presAssocID="{8E32612D-4FF7-42EB-AE33-283CDEB76C40}" presName="rootConnector" presStyleLbl="node2" presStyleIdx="0" presStyleCnt="0"/>
      <dgm:spPr/>
      <dgm:t>
        <a:bodyPr/>
        <a:lstStyle/>
        <a:p>
          <a:endParaRPr lang="ru-RU"/>
        </a:p>
      </dgm:t>
    </dgm:pt>
    <dgm:pt modelId="{C20DF0F2-6EF5-4F43-B293-9E798FA7F164}" type="pres">
      <dgm:prSet presAssocID="{8E32612D-4FF7-42EB-AE33-283CDEB76C40}" presName="hierChild4" presStyleCnt="0"/>
      <dgm:spPr/>
    </dgm:pt>
    <dgm:pt modelId="{68D9BFCC-C953-4D7B-8D01-ADEAD5C98823}" type="pres">
      <dgm:prSet presAssocID="{8E32612D-4FF7-42EB-AE33-283CDEB76C40}" presName="hierChild5" presStyleCnt="0"/>
      <dgm:spPr/>
    </dgm:pt>
    <dgm:pt modelId="{9700AAB9-77D6-4AD9-B498-9445BCB5E9BB}" type="pres">
      <dgm:prSet presAssocID="{CC01EED1-F6D9-4F85-8738-BD44BEAB8ED2}" presName="Name37" presStyleLbl="parChTrans1D2" presStyleIdx="2" presStyleCnt="5"/>
      <dgm:spPr/>
      <dgm:t>
        <a:bodyPr/>
        <a:lstStyle/>
        <a:p>
          <a:endParaRPr lang="ru-RU"/>
        </a:p>
      </dgm:t>
    </dgm:pt>
    <dgm:pt modelId="{6DF45054-D3CE-44B1-A064-77BB27E8E086}" type="pres">
      <dgm:prSet presAssocID="{A3B51E2C-4235-4E86-9F7C-58A53F90E47E}" presName="hierRoot2" presStyleCnt="0">
        <dgm:presLayoutVars>
          <dgm:hierBranch val="init"/>
        </dgm:presLayoutVars>
      </dgm:prSet>
      <dgm:spPr/>
    </dgm:pt>
    <dgm:pt modelId="{516D940E-CF75-47EF-B84B-431F1445A045}" type="pres">
      <dgm:prSet presAssocID="{A3B51E2C-4235-4E86-9F7C-58A53F90E47E}" presName="rootComposite" presStyleCnt="0"/>
      <dgm:spPr/>
    </dgm:pt>
    <dgm:pt modelId="{9A66C079-6820-4B2E-A698-8E50E5E3DADC}" type="pres">
      <dgm:prSet presAssocID="{A3B51E2C-4235-4E86-9F7C-58A53F90E47E}" presName="rootText" presStyleLbl="node1" presStyleIdx="2" presStyleCnt="5">
        <dgm:presLayoutVars>
          <dgm:chMax/>
          <dgm:chPref val="3"/>
        </dgm:presLayoutVars>
      </dgm:prSet>
      <dgm:spPr/>
      <dgm:t>
        <a:bodyPr/>
        <a:lstStyle/>
        <a:p>
          <a:endParaRPr lang="ru-RU"/>
        </a:p>
      </dgm:t>
    </dgm:pt>
    <dgm:pt modelId="{0F3AFDC2-12A8-4FB3-BBC3-90DF32F03C6C}" type="pres">
      <dgm:prSet presAssocID="{A3B51E2C-4235-4E86-9F7C-58A53F90E47E}" presName="titleText2" presStyleLbl="fgAcc1" presStyleIdx="2" presStyleCnt="5" custLinFactY="6191" custLinFactNeighborX="1879" custLinFactNeighborY="100000">
        <dgm:presLayoutVars>
          <dgm:chMax val="0"/>
          <dgm:chPref val="0"/>
        </dgm:presLayoutVars>
      </dgm:prSet>
      <dgm:spPr/>
      <dgm:t>
        <a:bodyPr/>
        <a:lstStyle/>
        <a:p>
          <a:endParaRPr lang="ru-RU"/>
        </a:p>
      </dgm:t>
    </dgm:pt>
    <dgm:pt modelId="{6AB12E28-35F9-480C-AF75-383F3BE3E682}" type="pres">
      <dgm:prSet presAssocID="{A3B51E2C-4235-4E86-9F7C-58A53F90E47E}" presName="rootConnector" presStyleLbl="node2" presStyleIdx="0" presStyleCnt="0"/>
      <dgm:spPr/>
      <dgm:t>
        <a:bodyPr/>
        <a:lstStyle/>
        <a:p>
          <a:endParaRPr lang="ru-RU"/>
        </a:p>
      </dgm:t>
    </dgm:pt>
    <dgm:pt modelId="{7177012B-A404-4DC6-8B2E-516A21ADF1DB}" type="pres">
      <dgm:prSet presAssocID="{A3B51E2C-4235-4E86-9F7C-58A53F90E47E}" presName="hierChild4" presStyleCnt="0"/>
      <dgm:spPr/>
    </dgm:pt>
    <dgm:pt modelId="{BC581222-CDE0-48DE-A794-4A633CAB82F7}" type="pres">
      <dgm:prSet presAssocID="{A3B51E2C-4235-4E86-9F7C-58A53F90E47E}" presName="hierChild5" presStyleCnt="0"/>
      <dgm:spPr/>
    </dgm:pt>
    <dgm:pt modelId="{D31B7006-0CE3-4E68-9F81-ABAF33D45C7D}" type="pres">
      <dgm:prSet presAssocID="{1EA9A28D-E1DF-4FA0-A5A9-0C61FDAD4C5B}" presName="Name37" presStyleLbl="parChTrans1D2" presStyleIdx="3" presStyleCnt="5"/>
      <dgm:spPr/>
      <dgm:t>
        <a:bodyPr/>
        <a:lstStyle/>
        <a:p>
          <a:endParaRPr lang="ru-RU"/>
        </a:p>
      </dgm:t>
    </dgm:pt>
    <dgm:pt modelId="{FAE3D595-2005-4083-9E49-2DFA3DF3C4FA}" type="pres">
      <dgm:prSet presAssocID="{D5059E7D-7CF9-4E56-9D57-250A86F20055}" presName="hierRoot2" presStyleCnt="0">
        <dgm:presLayoutVars>
          <dgm:hierBranch val="init"/>
        </dgm:presLayoutVars>
      </dgm:prSet>
      <dgm:spPr/>
    </dgm:pt>
    <dgm:pt modelId="{86F8B7D3-5B94-4975-85B1-6DA2479C1A11}" type="pres">
      <dgm:prSet presAssocID="{D5059E7D-7CF9-4E56-9D57-250A86F20055}" presName="rootComposite" presStyleCnt="0"/>
      <dgm:spPr/>
    </dgm:pt>
    <dgm:pt modelId="{B581830B-CA48-4207-82C0-1B5BA9ED2976}" type="pres">
      <dgm:prSet presAssocID="{D5059E7D-7CF9-4E56-9D57-250A86F20055}" presName="rootText" presStyleLbl="node1" presStyleIdx="3" presStyleCnt="5">
        <dgm:presLayoutVars>
          <dgm:chMax/>
          <dgm:chPref val="3"/>
        </dgm:presLayoutVars>
      </dgm:prSet>
      <dgm:spPr/>
      <dgm:t>
        <a:bodyPr/>
        <a:lstStyle/>
        <a:p>
          <a:endParaRPr lang="ru-RU"/>
        </a:p>
      </dgm:t>
    </dgm:pt>
    <dgm:pt modelId="{A6D071C5-0FF7-4296-906B-B0B683E1EE30}" type="pres">
      <dgm:prSet presAssocID="{D5059E7D-7CF9-4E56-9D57-250A86F20055}" presName="titleText2" presStyleLbl="fgAcc1" presStyleIdx="3" presStyleCnt="5" custLinFactY="10736" custLinFactNeighborX="-21637" custLinFactNeighborY="100000">
        <dgm:presLayoutVars>
          <dgm:chMax val="0"/>
          <dgm:chPref val="0"/>
        </dgm:presLayoutVars>
      </dgm:prSet>
      <dgm:spPr/>
      <dgm:t>
        <a:bodyPr/>
        <a:lstStyle/>
        <a:p>
          <a:endParaRPr lang="ru-RU"/>
        </a:p>
      </dgm:t>
    </dgm:pt>
    <dgm:pt modelId="{971042FD-2602-4C87-B57C-F70073AA885D}" type="pres">
      <dgm:prSet presAssocID="{D5059E7D-7CF9-4E56-9D57-250A86F20055}" presName="rootConnector" presStyleLbl="node2" presStyleIdx="0" presStyleCnt="0"/>
      <dgm:spPr/>
      <dgm:t>
        <a:bodyPr/>
        <a:lstStyle/>
        <a:p>
          <a:endParaRPr lang="ru-RU"/>
        </a:p>
      </dgm:t>
    </dgm:pt>
    <dgm:pt modelId="{28E30F49-F992-48AF-A34B-69AA848B2349}" type="pres">
      <dgm:prSet presAssocID="{D5059E7D-7CF9-4E56-9D57-250A86F20055}" presName="hierChild4" presStyleCnt="0"/>
      <dgm:spPr/>
    </dgm:pt>
    <dgm:pt modelId="{C135A606-3442-49B1-8749-3D4AC3290BE6}" type="pres">
      <dgm:prSet presAssocID="{D5059E7D-7CF9-4E56-9D57-250A86F20055}" presName="hierChild5" presStyleCnt="0"/>
      <dgm:spPr/>
    </dgm:pt>
    <dgm:pt modelId="{FD38C866-465B-46BB-80CF-A3D3DC622D3A}" type="pres">
      <dgm:prSet presAssocID="{FF92DCD0-0A39-47D9-B553-EF52B14058E2}" presName="Name37" presStyleLbl="parChTrans1D2" presStyleIdx="4" presStyleCnt="5"/>
      <dgm:spPr/>
      <dgm:t>
        <a:bodyPr/>
        <a:lstStyle/>
        <a:p>
          <a:endParaRPr lang="ru-RU"/>
        </a:p>
      </dgm:t>
    </dgm:pt>
    <dgm:pt modelId="{93811834-8DFD-4F16-830C-8FAC8A5A4FB0}" type="pres">
      <dgm:prSet presAssocID="{940E0567-E699-4B6C-B9B5-481946824979}" presName="hierRoot2" presStyleCnt="0">
        <dgm:presLayoutVars>
          <dgm:hierBranch val="init"/>
        </dgm:presLayoutVars>
      </dgm:prSet>
      <dgm:spPr/>
    </dgm:pt>
    <dgm:pt modelId="{7C10E84C-6D7E-400A-944E-AE6C80F909D8}" type="pres">
      <dgm:prSet presAssocID="{940E0567-E699-4B6C-B9B5-481946824979}" presName="rootComposite" presStyleCnt="0"/>
      <dgm:spPr/>
    </dgm:pt>
    <dgm:pt modelId="{612BAF2F-B3AB-4336-8A6D-390DA0164440}" type="pres">
      <dgm:prSet presAssocID="{940E0567-E699-4B6C-B9B5-481946824979}" presName="rootText" presStyleLbl="node1" presStyleIdx="4" presStyleCnt="5">
        <dgm:presLayoutVars>
          <dgm:chMax/>
          <dgm:chPref val="3"/>
        </dgm:presLayoutVars>
      </dgm:prSet>
      <dgm:spPr/>
      <dgm:t>
        <a:bodyPr/>
        <a:lstStyle/>
        <a:p>
          <a:endParaRPr lang="ru-RU"/>
        </a:p>
      </dgm:t>
    </dgm:pt>
    <dgm:pt modelId="{E155A008-32F3-4F08-BF9E-B55D36A4E082}" type="pres">
      <dgm:prSet presAssocID="{940E0567-E699-4B6C-B9B5-481946824979}" presName="titleText2" presStyleLbl="fgAcc1" presStyleIdx="4" presStyleCnt="5" custLinFactY="431" custLinFactNeighborX="-18918" custLinFactNeighborY="100000">
        <dgm:presLayoutVars>
          <dgm:chMax val="0"/>
          <dgm:chPref val="0"/>
        </dgm:presLayoutVars>
      </dgm:prSet>
      <dgm:spPr/>
      <dgm:t>
        <a:bodyPr/>
        <a:lstStyle/>
        <a:p>
          <a:endParaRPr lang="ru-RU"/>
        </a:p>
      </dgm:t>
    </dgm:pt>
    <dgm:pt modelId="{0CD82587-70BF-4F16-9269-30463EA1EA45}" type="pres">
      <dgm:prSet presAssocID="{940E0567-E699-4B6C-B9B5-481946824979}" presName="rootConnector" presStyleLbl="node2" presStyleIdx="0" presStyleCnt="0"/>
      <dgm:spPr/>
      <dgm:t>
        <a:bodyPr/>
        <a:lstStyle/>
        <a:p>
          <a:endParaRPr lang="ru-RU"/>
        </a:p>
      </dgm:t>
    </dgm:pt>
    <dgm:pt modelId="{F066B1DB-815E-400E-922C-F7D37128D6AD}" type="pres">
      <dgm:prSet presAssocID="{940E0567-E699-4B6C-B9B5-481946824979}" presName="hierChild4" presStyleCnt="0"/>
      <dgm:spPr/>
    </dgm:pt>
    <dgm:pt modelId="{3AAE263F-18B8-471F-B004-C039E769C8DF}" type="pres">
      <dgm:prSet presAssocID="{940E0567-E699-4B6C-B9B5-481946824979}" presName="hierChild5" presStyleCnt="0"/>
      <dgm:spPr/>
    </dgm:pt>
    <dgm:pt modelId="{5E1C0AC1-35A0-450F-8AD4-7F808262745B}" type="pres">
      <dgm:prSet presAssocID="{5B325F81-21D8-4187-8098-8E047000C52B}" presName="hierChild3" presStyleCnt="0"/>
      <dgm:spPr/>
    </dgm:pt>
  </dgm:ptLst>
  <dgm:cxnLst>
    <dgm:cxn modelId="{2CB06C6A-32AA-4D40-9996-B3D21D920098}" type="presOf" srcId="{A3B51E2C-4235-4E86-9F7C-58A53F90E47E}" destId="{9A66C079-6820-4B2E-A698-8E50E5E3DADC}" srcOrd="0" destOrd="0" presId="urn:microsoft.com/office/officeart/2008/layout/NameandTitleOrganizationalChart"/>
    <dgm:cxn modelId="{BEBDF4F2-EF69-46E4-8E8C-52FA7C7ED9BD}" type="presOf" srcId="{5A1B3335-F8CD-4B7F-A23B-36AD920A02F7}" destId="{5EF34AC3-17B3-4379-8ECB-FC6C47BC28CB}" srcOrd="0" destOrd="0" presId="urn:microsoft.com/office/officeart/2008/layout/NameandTitleOrganizationalChart"/>
    <dgm:cxn modelId="{6A2DD063-BBB1-4E5C-AAA6-9148F56067CA}" type="presOf" srcId="{C1E5A5B6-1454-42C8-AC97-8C363D14258E}" destId="{D63D4E61-8B2E-47C8-9DF0-8FA3D4776561}" srcOrd="0" destOrd="0" presId="urn:microsoft.com/office/officeart/2008/layout/NameandTitleOrganizationalChart"/>
    <dgm:cxn modelId="{16573F69-E950-4445-824C-6273D6D45FE1}" type="presOf" srcId="{C1E5A5B6-1454-42C8-AC97-8C363D14258E}" destId="{B2171F97-3532-4884-B152-50C1BD37A62E}" srcOrd="1" destOrd="0" presId="urn:microsoft.com/office/officeart/2008/layout/NameandTitleOrganizationalChart"/>
    <dgm:cxn modelId="{13A4A2DC-1226-416D-B9C8-23408FB7C006}" type="presOf" srcId="{8E32612D-4FF7-42EB-AE33-283CDEB76C40}" destId="{A146965B-23CE-4A8F-8CF1-8CE3EAC2D58F}" srcOrd="1" destOrd="0" presId="urn:microsoft.com/office/officeart/2008/layout/NameandTitleOrganizationalChart"/>
    <dgm:cxn modelId="{2E9F706E-28BB-479A-AE5C-B937D39336D9}" type="presOf" srcId="{BB2362CE-78AC-498A-BBC9-D5069724EACE}" destId="{9DA3C7A6-052C-44C8-89A9-E25304648B63}" srcOrd="0" destOrd="0" presId="urn:microsoft.com/office/officeart/2008/layout/NameandTitleOrganizationalChart"/>
    <dgm:cxn modelId="{5C51A3D9-C898-4EF5-9C20-F3CE5F9E6788}" srcId="{E09DFE35-7615-4B99-858B-3AE5795014A4}" destId="{5B325F81-21D8-4187-8098-8E047000C52B}" srcOrd="0" destOrd="0" parTransId="{DC34EBF8-DFA7-44A0-B2C7-E61F02338BE4}" sibTransId="{5A1B3335-F8CD-4B7F-A23B-36AD920A02F7}"/>
    <dgm:cxn modelId="{BBA7C12C-1E41-4203-9959-A365319F6445}" type="presOf" srcId="{FF92DCD0-0A39-47D9-B553-EF52B14058E2}" destId="{FD38C866-465B-46BB-80CF-A3D3DC622D3A}" srcOrd="0" destOrd="0" presId="urn:microsoft.com/office/officeart/2008/layout/NameandTitleOrganizationalChart"/>
    <dgm:cxn modelId="{B6407CAF-0D68-48E3-8650-81929129A865}" type="presOf" srcId="{1EA9A28D-E1DF-4FA0-A5A9-0C61FDAD4C5B}" destId="{D31B7006-0CE3-4E68-9F81-ABAF33D45C7D}" srcOrd="0" destOrd="0" presId="urn:microsoft.com/office/officeart/2008/layout/NameandTitleOrganizationalChart"/>
    <dgm:cxn modelId="{44F965B0-1E46-4CBD-BBAA-238C0E8D37E6}" type="presOf" srcId="{A0A0A0DB-E6DB-4A5D-82F0-A2F25BDAC8F6}" destId="{0F3AFDC2-12A8-4FB3-BBC3-90DF32F03C6C}" srcOrd="0" destOrd="0" presId="urn:microsoft.com/office/officeart/2008/layout/NameandTitleOrganizationalChart"/>
    <dgm:cxn modelId="{7C129005-F1F3-439E-98DC-CC083239EF62}" srcId="{5B325F81-21D8-4187-8098-8E047000C52B}" destId="{940E0567-E699-4B6C-B9B5-481946824979}" srcOrd="4" destOrd="0" parTransId="{FF92DCD0-0A39-47D9-B553-EF52B14058E2}" sibTransId="{63E8485F-9FE3-4D5E-9398-571A6C0B1425}"/>
    <dgm:cxn modelId="{A8E2107F-A38C-42E2-94A0-1E441340CB87}" type="presOf" srcId="{E09DFE35-7615-4B99-858B-3AE5795014A4}" destId="{3F05B28A-8E55-491C-B6B5-DE4A28544CCB}" srcOrd="0" destOrd="0" presId="urn:microsoft.com/office/officeart/2008/layout/NameandTitleOrganizationalChart"/>
    <dgm:cxn modelId="{9E179B2B-0AB3-4B39-AFEF-AFDA8C8AF1AC}" srcId="{5B325F81-21D8-4187-8098-8E047000C52B}" destId="{8E32612D-4FF7-42EB-AE33-283CDEB76C40}" srcOrd="1" destOrd="0" parTransId="{25E106B3-BE43-4B07-A154-B2310F56049B}" sibTransId="{04C71CD2-28FF-463C-8B6C-268E43F69630}"/>
    <dgm:cxn modelId="{A7E69537-8D1A-4B90-B434-5460FD570F83}" srcId="{5B325F81-21D8-4187-8098-8E047000C52B}" destId="{D5059E7D-7CF9-4E56-9D57-250A86F20055}" srcOrd="3" destOrd="0" parTransId="{1EA9A28D-E1DF-4FA0-A5A9-0C61FDAD4C5B}" sibTransId="{04F9A601-C781-45F9-B024-E9A7F404032A}"/>
    <dgm:cxn modelId="{5261F095-B6C9-42AF-887E-AD06A3A5EACC}" type="presOf" srcId="{940E0567-E699-4B6C-B9B5-481946824979}" destId="{0CD82587-70BF-4F16-9269-30463EA1EA45}" srcOrd="1" destOrd="0" presId="urn:microsoft.com/office/officeart/2008/layout/NameandTitleOrganizationalChart"/>
    <dgm:cxn modelId="{B0391012-0654-4966-BF70-CA4E0DF9A599}" type="presOf" srcId="{D86D40BD-482C-47A4-8F98-89AE43172682}" destId="{E7981BB0-84F7-4933-AC23-2FBCE07F9992}" srcOrd="0" destOrd="0" presId="urn:microsoft.com/office/officeart/2008/layout/NameandTitleOrganizationalChart"/>
    <dgm:cxn modelId="{636FB12D-41A8-456B-8170-2452D5CEDC09}" type="presOf" srcId="{8E32612D-4FF7-42EB-AE33-283CDEB76C40}" destId="{F1024BF6-1F6C-4477-9DA4-A49EF8393440}" srcOrd="0" destOrd="0" presId="urn:microsoft.com/office/officeart/2008/layout/NameandTitleOrganizationalChart"/>
    <dgm:cxn modelId="{8E1D22B8-A19C-4745-84B5-6B2EFC6D1CD1}" type="presOf" srcId="{63E8485F-9FE3-4D5E-9398-571A6C0B1425}" destId="{E155A008-32F3-4F08-BF9E-B55D36A4E082}" srcOrd="0" destOrd="0" presId="urn:microsoft.com/office/officeart/2008/layout/NameandTitleOrganizationalChart"/>
    <dgm:cxn modelId="{C9E62617-35A2-40E3-BD9F-5C774A226105}" type="presOf" srcId="{D5059E7D-7CF9-4E56-9D57-250A86F20055}" destId="{B581830B-CA48-4207-82C0-1B5BA9ED2976}" srcOrd="0" destOrd="0" presId="urn:microsoft.com/office/officeart/2008/layout/NameandTitleOrganizationalChart"/>
    <dgm:cxn modelId="{460B7A3B-A3F7-4800-9130-851BA5227130}" type="presOf" srcId="{5B325F81-21D8-4187-8098-8E047000C52B}" destId="{10E7B392-DCEA-4021-8B07-8F6F36AEAF55}" srcOrd="1" destOrd="0" presId="urn:microsoft.com/office/officeart/2008/layout/NameandTitleOrganizationalChart"/>
    <dgm:cxn modelId="{DF4D13D5-FC96-4929-9812-9C6E908E63B8}" srcId="{5B325F81-21D8-4187-8098-8E047000C52B}" destId="{A3B51E2C-4235-4E86-9F7C-58A53F90E47E}" srcOrd="2" destOrd="0" parTransId="{CC01EED1-F6D9-4F85-8738-BD44BEAB8ED2}" sibTransId="{A0A0A0DB-E6DB-4A5D-82F0-A2F25BDAC8F6}"/>
    <dgm:cxn modelId="{362835E6-4DC5-4416-BD58-A35A1DEBC94F}" type="presOf" srcId="{04C71CD2-28FF-463C-8B6C-268E43F69630}" destId="{4F88DAD7-E353-4168-A5A2-53789F74D7F5}" srcOrd="0" destOrd="0" presId="urn:microsoft.com/office/officeart/2008/layout/NameandTitleOrganizationalChart"/>
    <dgm:cxn modelId="{5F470654-8613-4988-B7F5-D937C006EFCD}" type="presOf" srcId="{04F9A601-C781-45F9-B024-E9A7F404032A}" destId="{A6D071C5-0FF7-4296-906B-B0B683E1EE30}" srcOrd="0" destOrd="0" presId="urn:microsoft.com/office/officeart/2008/layout/NameandTitleOrganizationalChart"/>
    <dgm:cxn modelId="{EE4B6983-B688-43C4-BC4C-10FDC5C7A914}" srcId="{5B325F81-21D8-4187-8098-8E047000C52B}" destId="{C1E5A5B6-1454-42C8-AC97-8C363D14258E}" srcOrd="0" destOrd="0" parTransId="{D86D40BD-482C-47A4-8F98-89AE43172682}" sibTransId="{BB2362CE-78AC-498A-BBC9-D5069724EACE}"/>
    <dgm:cxn modelId="{661B96C8-4722-4FC9-92AA-C93895588344}" type="presOf" srcId="{D5059E7D-7CF9-4E56-9D57-250A86F20055}" destId="{971042FD-2602-4C87-B57C-F70073AA885D}" srcOrd="1" destOrd="0" presId="urn:microsoft.com/office/officeart/2008/layout/NameandTitleOrganizationalChart"/>
    <dgm:cxn modelId="{C378BBCC-BE45-4837-9E94-194452BF32FF}" type="presOf" srcId="{A3B51E2C-4235-4E86-9F7C-58A53F90E47E}" destId="{6AB12E28-35F9-480C-AF75-383F3BE3E682}" srcOrd="1" destOrd="0" presId="urn:microsoft.com/office/officeart/2008/layout/NameandTitleOrganizationalChart"/>
    <dgm:cxn modelId="{C66AD6D2-1ED8-4449-8BD7-2F9509570C48}" type="presOf" srcId="{25E106B3-BE43-4B07-A154-B2310F56049B}" destId="{CC56ADFE-9A20-429C-8B46-A6432943F290}" srcOrd="0" destOrd="0" presId="urn:microsoft.com/office/officeart/2008/layout/NameandTitleOrganizationalChart"/>
    <dgm:cxn modelId="{7E09F179-0439-4F7B-AF65-BE668068F258}" type="presOf" srcId="{940E0567-E699-4B6C-B9B5-481946824979}" destId="{612BAF2F-B3AB-4336-8A6D-390DA0164440}" srcOrd="0" destOrd="0" presId="urn:microsoft.com/office/officeart/2008/layout/NameandTitleOrganizationalChart"/>
    <dgm:cxn modelId="{ACC68844-1654-460A-97F7-18953BBEDF92}" type="presOf" srcId="{5B325F81-21D8-4187-8098-8E047000C52B}" destId="{36FC1588-1849-4E29-8D8D-5AA4C586FD50}" srcOrd="0" destOrd="0" presId="urn:microsoft.com/office/officeart/2008/layout/NameandTitleOrganizationalChart"/>
    <dgm:cxn modelId="{A5FE2150-3B9A-4161-A4CA-AA2F59042D9C}" type="presOf" srcId="{CC01EED1-F6D9-4F85-8738-BD44BEAB8ED2}" destId="{9700AAB9-77D6-4AD9-B498-9445BCB5E9BB}" srcOrd="0" destOrd="0" presId="urn:microsoft.com/office/officeart/2008/layout/NameandTitleOrganizationalChart"/>
    <dgm:cxn modelId="{69993873-DBFC-4BEB-9E12-18442E64BAD2}" type="presParOf" srcId="{3F05B28A-8E55-491C-B6B5-DE4A28544CCB}" destId="{ABDC7123-589B-4549-A8E4-F9EAFF63D921}" srcOrd="0" destOrd="0" presId="urn:microsoft.com/office/officeart/2008/layout/NameandTitleOrganizationalChart"/>
    <dgm:cxn modelId="{5906B5B9-66A3-4305-991B-702C6CE1E704}" type="presParOf" srcId="{ABDC7123-589B-4549-A8E4-F9EAFF63D921}" destId="{D7EF73AC-377B-4252-8B8D-BB56734D9EB6}" srcOrd="0" destOrd="0" presId="urn:microsoft.com/office/officeart/2008/layout/NameandTitleOrganizationalChart"/>
    <dgm:cxn modelId="{A9E0CACD-6F31-4A97-9FAE-60E0A4A5C479}" type="presParOf" srcId="{D7EF73AC-377B-4252-8B8D-BB56734D9EB6}" destId="{36FC1588-1849-4E29-8D8D-5AA4C586FD50}" srcOrd="0" destOrd="0" presId="urn:microsoft.com/office/officeart/2008/layout/NameandTitleOrganizationalChart"/>
    <dgm:cxn modelId="{E63445D8-67E2-4C99-92B3-4141DE51C757}" type="presParOf" srcId="{D7EF73AC-377B-4252-8B8D-BB56734D9EB6}" destId="{5EF34AC3-17B3-4379-8ECB-FC6C47BC28CB}" srcOrd="1" destOrd="0" presId="urn:microsoft.com/office/officeart/2008/layout/NameandTitleOrganizationalChart"/>
    <dgm:cxn modelId="{E43C8B2C-647B-40AE-8530-CB78F1CB6632}" type="presParOf" srcId="{D7EF73AC-377B-4252-8B8D-BB56734D9EB6}" destId="{10E7B392-DCEA-4021-8B07-8F6F36AEAF55}" srcOrd="2" destOrd="0" presId="urn:microsoft.com/office/officeart/2008/layout/NameandTitleOrganizationalChart"/>
    <dgm:cxn modelId="{99882FE5-5ED9-44D5-87E2-F74569231013}" type="presParOf" srcId="{ABDC7123-589B-4549-A8E4-F9EAFF63D921}" destId="{DFF999E1-83EA-4EE6-A661-EDD1FD65AD8F}" srcOrd="1" destOrd="0" presId="urn:microsoft.com/office/officeart/2008/layout/NameandTitleOrganizationalChart"/>
    <dgm:cxn modelId="{E397FA00-2815-4E74-88FC-773A999BB784}" type="presParOf" srcId="{DFF999E1-83EA-4EE6-A661-EDD1FD65AD8F}" destId="{E7981BB0-84F7-4933-AC23-2FBCE07F9992}" srcOrd="0" destOrd="0" presId="urn:microsoft.com/office/officeart/2008/layout/NameandTitleOrganizationalChart"/>
    <dgm:cxn modelId="{D7800728-A5D6-47D2-A44A-622E7F031C09}" type="presParOf" srcId="{DFF999E1-83EA-4EE6-A661-EDD1FD65AD8F}" destId="{29A37D5C-B22E-4FF2-B303-D2E230C31B7F}" srcOrd="1" destOrd="0" presId="urn:microsoft.com/office/officeart/2008/layout/NameandTitleOrganizationalChart"/>
    <dgm:cxn modelId="{4D125DE1-02CD-46BD-AAAF-EBC48021AA31}" type="presParOf" srcId="{29A37D5C-B22E-4FF2-B303-D2E230C31B7F}" destId="{9ECC2614-6505-4BFE-B620-CA493D666DAD}" srcOrd="0" destOrd="0" presId="urn:microsoft.com/office/officeart/2008/layout/NameandTitleOrganizationalChart"/>
    <dgm:cxn modelId="{B6914EE7-1592-4F81-8686-91DAAA9A9A28}" type="presParOf" srcId="{9ECC2614-6505-4BFE-B620-CA493D666DAD}" destId="{D63D4E61-8B2E-47C8-9DF0-8FA3D4776561}" srcOrd="0" destOrd="0" presId="urn:microsoft.com/office/officeart/2008/layout/NameandTitleOrganizationalChart"/>
    <dgm:cxn modelId="{B47B1AC2-CC50-424B-8ED7-6F621DC0FD0C}" type="presParOf" srcId="{9ECC2614-6505-4BFE-B620-CA493D666DAD}" destId="{9DA3C7A6-052C-44C8-89A9-E25304648B63}" srcOrd="1" destOrd="0" presId="urn:microsoft.com/office/officeart/2008/layout/NameandTitleOrganizationalChart"/>
    <dgm:cxn modelId="{92364266-A5B3-477C-A326-972D49489DA3}" type="presParOf" srcId="{9ECC2614-6505-4BFE-B620-CA493D666DAD}" destId="{B2171F97-3532-4884-B152-50C1BD37A62E}" srcOrd="2" destOrd="0" presId="urn:microsoft.com/office/officeart/2008/layout/NameandTitleOrganizationalChart"/>
    <dgm:cxn modelId="{6FB848E9-E0F8-45DE-A483-D090AA6E1BDB}" type="presParOf" srcId="{29A37D5C-B22E-4FF2-B303-D2E230C31B7F}" destId="{2D11E709-C315-4A64-A909-856404714308}" srcOrd="1" destOrd="0" presId="urn:microsoft.com/office/officeart/2008/layout/NameandTitleOrganizationalChart"/>
    <dgm:cxn modelId="{CB0DD8BF-52F7-4E77-B274-95A8ADBE4BB3}" type="presParOf" srcId="{29A37D5C-B22E-4FF2-B303-D2E230C31B7F}" destId="{26AC4D85-756A-47C0-984D-EFB107D2FC70}" srcOrd="2" destOrd="0" presId="urn:microsoft.com/office/officeart/2008/layout/NameandTitleOrganizationalChart"/>
    <dgm:cxn modelId="{9E2D8C5B-AE74-418C-A3EC-FE9C90D80244}" type="presParOf" srcId="{DFF999E1-83EA-4EE6-A661-EDD1FD65AD8F}" destId="{CC56ADFE-9A20-429C-8B46-A6432943F290}" srcOrd="2" destOrd="0" presId="urn:microsoft.com/office/officeart/2008/layout/NameandTitleOrganizationalChart"/>
    <dgm:cxn modelId="{192A05B5-742A-4381-B2A4-31D5B9EE80DB}" type="presParOf" srcId="{DFF999E1-83EA-4EE6-A661-EDD1FD65AD8F}" destId="{3F16476E-FE20-4157-B51A-89C4A87FFF6C}" srcOrd="3" destOrd="0" presId="urn:microsoft.com/office/officeart/2008/layout/NameandTitleOrganizationalChart"/>
    <dgm:cxn modelId="{7E96A54B-3465-4362-9E06-AF2926EEADBB}" type="presParOf" srcId="{3F16476E-FE20-4157-B51A-89C4A87FFF6C}" destId="{5A04CC42-FB26-4FED-8C94-7FF41B1DAD54}" srcOrd="0" destOrd="0" presId="urn:microsoft.com/office/officeart/2008/layout/NameandTitleOrganizationalChart"/>
    <dgm:cxn modelId="{B1041F2C-46B9-4A9C-9F0F-C4CFF192ED93}" type="presParOf" srcId="{5A04CC42-FB26-4FED-8C94-7FF41B1DAD54}" destId="{F1024BF6-1F6C-4477-9DA4-A49EF8393440}" srcOrd="0" destOrd="0" presId="urn:microsoft.com/office/officeart/2008/layout/NameandTitleOrganizationalChart"/>
    <dgm:cxn modelId="{AC400490-9EF7-4082-82C4-417033A47485}" type="presParOf" srcId="{5A04CC42-FB26-4FED-8C94-7FF41B1DAD54}" destId="{4F88DAD7-E353-4168-A5A2-53789F74D7F5}" srcOrd="1" destOrd="0" presId="urn:microsoft.com/office/officeart/2008/layout/NameandTitleOrganizationalChart"/>
    <dgm:cxn modelId="{4D271CA9-08D4-4DB4-B000-36EE0779E2C7}" type="presParOf" srcId="{5A04CC42-FB26-4FED-8C94-7FF41B1DAD54}" destId="{A146965B-23CE-4A8F-8CF1-8CE3EAC2D58F}" srcOrd="2" destOrd="0" presId="urn:microsoft.com/office/officeart/2008/layout/NameandTitleOrganizationalChart"/>
    <dgm:cxn modelId="{A576294B-1A3C-424D-8D90-1BC61F1F1CEA}" type="presParOf" srcId="{3F16476E-FE20-4157-B51A-89C4A87FFF6C}" destId="{C20DF0F2-6EF5-4F43-B293-9E798FA7F164}" srcOrd="1" destOrd="0" presId="urn:microsoft.com/office/officeart/2008/layout/NameandTitleOrganizationalChart"/>
    <dgm:cxn modelId="{4FB1768F-884F-4ACC-8286-F44272C7719D}" type="presParOf" srcId="{3F16476E-FE20-4157-B51A-89C4A87FFF6C}" destId="{68D9BFCC-C953-4D7B-8D01-ADEAD5C98823}" srcOrd="2" destOrd="0" presId="urn:microsoft.com/office/officeart/2008/layout/NameandTitleOrganizationalChart"/>
    <dgm:cxn modelId="{0A8F104A-2E8D-4459-A625-28000FA90950}" type="presParOf" srcId="{DFF999E1-83EA-4EE6-A661-EDD1FD65AD8F}" destId="{9700AAB9-77D6-4AD9-B498-9445BCB5E9BB}" srcOrd="4" destOrd="0" presId="urn:microsoft.com/office/officeart/2008/layout/NameandTitleOrganizationalChart"/>
    <dgm:cxn modelId="{27770268-9989-4681-878F-00CCD19B0E5D}" type="presParOf" srcId="{DFF999E1-83EA-4EE6-A661-EDD1FD65AD8F}" destId="{6DF45054-D3CE-44B1-A064-77BB27E8E086}" srcOrd="5" destOrd="0" presId="urn:microsoft.com/office/officeart/2008/layout/NameandTitleOrganizationalChart"/>
    <dgm:cxn modelId="{116A0D10-6C71-4F8F-947B-DB6852FD691D}" type="presParOf" srcId="{6DF45054-D3CE-44B1-A064-77BB27E8E086}" destId="{516D940E-CF75-47EF-B84B-431F1445A045}" srcOrd="0" destOrd="0" presId="urn:microsoft.com/office/officeart/2008/layout/NameandTitleOrganizationalChart"/>
    <dgm:cxn modelId="{07E2D9FE-5189-4526-AE31-97CB0952431F}" type="presParOf" srcId="{516D940E-CF75-47EF-B84B-431F1445A045}" destId="{9A66C079-6820-4B2E-A698-8E50E5E3DADC}" srcOrd="0" destOrd="0" presId="urn:microsoft.com/office/officeart/2008/layout/NameandTitleOrganizationalChart"/>
    <dgm:cxn modelId="{A5A74864-6941-4E65-8FFB-79668551EA0E}" type="presParOf" srcId="{516D940E-CF75-47EF-B84B-431F1445A045}" destId="{0F3AFDC2-12A8-4FB3-BBC3-90DF32F03C6C}" srcOrd="1" destOrd="0" presId="urn:microsoft.com/office/officeart/2008/layout/NameandTitleOrganizationalChart"/>
    <dgm:cxn modelId="{2210C06F-59C1-4BAA-B429-86A8364DCA8F}" type="presParOf" srcId="{516D940E-CF75-47EF-B84B-431F1445A045}" destId="{6AB12E28-35F9-480C-AF75-383F3BE3E682}" srcOrd="2" destOrd="0" presId="urn:microsoft.com/office/officeart/2008/layout/NameandTitleOrganizationalChart"/>
    <dgm:cxn modelId="{39221E1E-D179-4C1C-97D4-3F8219359D50}" type="presParOf" srcId="{6DF45054-D3CE-44B1-A064-77BB27E8E086}" destId="{7177012B-A404-4DC6-8B2E-516A21ADF1DB}" srcOrd="1" destOrd="0" presId="urn:microsoft.com/office/officeart/2008/layout/NameandTitleOrganizationalChart"/>
    <dgm:cxn modelId="{E71F174B-6AA7-4E92-9490-710584444434}" type="presParOf" srcId="{6DF45054-D3CE-44B1-A064-77BB27E8E086}" destId="{BC581222-CDE0-48DE-A794-4A633CAB82F7}" srcOrd="2" destOrd="0" presId="urn:microsoft.com/office/officeart/2008/layout/NameandTitleOrganizationalChart"/>
    <dgm:cxn modelId="{E42A81A7-0BAF-46B6-A0AA-C6F94B8ACB2E}" type="presParOf" srcId="{DFF999E1-83EA-4EE6-A661-EDD1FD65AD8F}" destId="{D31B7006-0CE3-4E68-9F81-ABAF33D45C7D}" srcOrd="6" destOrd="0" presId="urn:microsoft.com/office/officeart/2008/layout/NameandTitleOrganizationalChart"/>
    <dgm:cxn modelId="{3DC283D6-3DC0-490C-BC2A-C50F6FF9DA36}" type="presParOf" srcId="{DFF999E1-83EA-4EE6-A661-EDD1FD65AD8F}" destId="{FAE3D595-2005-4083-9E49-2DFA3DF3C4FA}" srcOrd="7" destOrd="0" presId="urn:microsoft.com/office/officeart/2008/layout/NameandTitleOrganizationalChart"/>
    <dgm:cxn modelId="{E53AD030-4984-4FAF-BE41-FF5E2A1B6847}" type="presParOf" srcId="{FAE3D595-2005-4083-9E49-2DFA3DF3C4FA}" destId="{86F8B7D3-5B94-4975-85B1-6DA2479C1A11}" srcOrd="0" destOrd="0" presId="urn:microsoft.com/office/officeart/2008/layout/NameandTitleOrganizationalChart"/>
    <dgm:cxn modelId="{5939298D-4415-49CE-BEC3-51D0F2C3D708}" type="presParOf" srcId="{86F8B7D3-5B94-4975-85B1-6DA2479C1A11}" destId="{B581830B-CA48-4207-82C0-1B5BA9ED2976}" srcOrd="0" destOrd="0" presId="urn:microsoft.com/office/officeart/2008/layout/NameandTitleOrganizationalChart"/>
    <dgm:cxn modelId="{6ADFA4B1-D063-4A6B-BBC1-F948B649F8B4}" type="presParOf" srcId="{86F8B7D3-5B94-4975-85B1-6DA2479C1A11}" destId="{A6D071C5-0FF7-4296-906B-B0B683E1EE30}" srcOrd="1" destOrd="0" presId="urn:microsoft.com/office/officeart/2008/layout/NameandTitleOrganizationalChart"/>
    <dgm:cxn modelId="{65030043-388F-48EB-9138-E2BD8A702F75}" type="presParOf" srcId="{86F8B7D3-5B94-4975-85B1-6DA2479C1A11}" destId="{971042FD-2602-4C87-B57C-F70073AA885D}" srcOrd="2" destOrd="0" presId="urn:microsoft.com/office/officeart/2008/layout/NameandTitleOrganizationalChart"/>
    <dgm:cxn modelId="{CFF922BB-3340-4299-8880-0683338A4B70}" type="presParOf" srcId="{FAE3D595-2005-4083-9E49-2DFA3DF3C4FA}" destId="{28E30F49-F992-48AF-A34B-69AA848B2349}" srcOrd="1" destOrd="0" presId="urn:microsoft.com/office/officeart/2008/layout/NameandTitleOrganizationalChart"/>
    <dgm:cxn modelId="{CF39C09C-CD2D-42EA-B588-9AC3FBA97D3A}" type="presParOf" srcId="{FAE3D595-2005-4083-9E49-2DFA3DF3C4FA}" destId="{C135A606-3442-49B1-8749-3D4AC3290BE6}" srcOrd="2" destOrd="0" presId="urn:microsoft.com/office/officeart/2008/layout/NameandTitleOrganizationalChart"/>
    <dgm:cxn modelId="{300F9ACE-5989-4BDD-B3EF-A2F659746627}" type="presParOf" srcId="{DFF999E1-83EA-4EE6-A661-EDD1FD65AD8F}" destId="{FD38C866-465B-46BB-80CF-A3D3DC622D3A}" srcOrd="8" destOrd="0" presId="urn:microsoft.com/office/officeart/2008/layout/NameandTitleOrganizationalChart"/>
    <dgm:cxn modelId="{A4FEA5A7-0B42-41D7-9C10-0A416E3A8AC6}" type="presParOf" srcId="{DFF999E1-83EA-4EE6-A661-EDD1FD65AD8F}" destId="{93811834-8DFD-4F16-830C-8FAC8A5A4FB0}" srcOrd="9" destOrd="0" presId="urn:microsoft.com/office/officeart/2008/layout/NameandTitleOrganizationalChart"/>
    <dgm:cxn modelId="{70A55C62-3FCB-425E-8F1A-2DD96658D7CF}" type="presParOf" srcId="{93811834-8DFD-4F16-830C-8FAC8A5A4FB0}" destId="{7C10E84C-6D7E-400A-944E-AE6C80F909D8}" srcOrd="0" destOrd="0" presId="urn:microsoft.com/office/officeart/2008/layout/NameandTitleOrganizationalChart"/>
    <dgm:cxn modelId="{B368F256-5078-4430-85EE-5CE0015C18B2}" type="presParOf" srcId="{7C10E84C-6D7E-400A-944E-AE6C80F909D8}" destId="{612BAF2F-B3AB-4336-8A6D-390DA0164440}" srcOrd="0" destOrd="0" presId="urn:microsoft.com/office/officeart/2008/layout/NameandTitleOrganizationalChart"/>
    <dgm:cxn modelId="{EC735DFE-D321-4D6A-AB89-AD050DA94035}" type="presParOf" srcId="{7C10E84C-6D7E-400A-944E-AE6C80F909D8}" destId="{E155A008-32F3-4F08-BF9E-B55D36A4E082}" srcOrd="1" destOrd="0" presId="urn:microsoft.com/office/officeart/2008/layout/NameandTitleOrganizationalChart"/>
    <dgm:cxn modelId="{3A90A144-C5AA-4564-9E1C-181EABCD5E84}" type="presParOf" srcId="{7C10E84C-6D7E-400A-944E-AE6C80F909D8}" destId="{0CD82587-70BF-4F16-9269-30463EA1EA45}" srcOrd="2" destOrd="0" presId="urn:microsoft.com/office/officeart/2008/layout/NameandTitleOrganizationalChart"/>
    <dgm:cxn modelId="{302B87EB-7B71-4052-ACD4-EB4A315348F2}" type="presParOf" srcId="{93811834-8DFD-4F16-830C-8FAC8A5A4FB0}" destId="{F066B1DB-815E-400E-922C-F7D37128D6AD}" srcOrd="1" destOrd="0" presId="urn:microsoft.com/office/officeart/2008/layout/NameandTitleOrganizationalChart"/>
    <dgm:cxn modelId="{4CBC61D2-017C-483D-9675-E7BA00B9EA32}" type="presParOf" srcId="{93811834-8DFD-4F16-830C-8FAC8A5A4FB0}" destId="{3AAE263F-18B8-471F-B004-C039E769C8DF}" srcOrd="2" destOrd="0" presId="urn:microsoft.com/office/officeart/2008/layout/NameandTitleOrganizationalChart"/>
    <dgm:cxn modelId="{F4B4762B-074A-4920-A8E9-F1A379409CA1}" type="presParOf" srcId="{ABDC7123-589B-4549-A8E4-F9EAFF63D921}" destId="{5E1C0AC1-35A0-450F-8AD4-7F808262745B}"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B9A514-0DA3-43D7-9276-59AA9B621D03}" type="doc">
      <dgm:prSet loTypeId="urn:microsoft.com/office/officeart/2011/layout/HexagonRadial" loCatId="cycle" qsTypeId="urn:microsoft.com/office/officeart/2005/8/quickstyle/3d5" qsCatId="3D" csTypeId="urn:microsoft.com/office/officeart/2005/8/colors/colorful1#1" csCatId="colorful" phldr="1"/>
      <dgm:spPr/>
      <dgm:t>
        <a:bodyPr/>
        <a:lstStyle/>
        <a:p>
          <a:endParaRPr lang="ru-RU"/>
        </a:p>
      </dgm:t>
    </dgm:pt>
    <dgm:pt modelId="{19425E29-28A2-473B-BB2A-45FE6A4D01D8}">
      <dgm:prSet phldrT="[Текст]" custT="1"/>
      <dgm:spPr/>
      <dgm:t>
        <a:bodyPr/>
        <a:lstStyle/>
        <a:p>
          <a:r>
            <a:rPr lang="ru-RU" sz="1200" b="1" dirty="0" smtClean="0">
              <a:solidFill>
                <a:schemeClr val="tx1"/>
              </a:solidFill>
              <a:latin typeface="Times New Roman" pitchFamily="18" charset="0"/>
              <a:cs typeface="Times New Roman" pitchFamily="18" charset="0"/>
            </a:rPr>
            <a:t>План  42,5                       Касса 37,7</a:t>
          </a:r>
          <a:endParaRPr lang="ru-RU" sz="1200" b="1" dirty="0">
            <a:solidFill>
              <a:schemeClr val="tx1"/>
            </a:solidFill>
            <a:latin typeface="Times New Roman" pitchFamily="18" charset="0"/>
            <a:cs typeface="Times New Roman" pitchFamily="18" charset="0"/>
          </a:endParaRPr>
        </a:p>
      </dgm:t>
    </dgm:pt>
    <dgm:pt modelId="{C614DF41-0446-43BA-81DD-7A71BB01AEBE}" type="parTrans" cxnId="{ED5210D0-72F1-48EF-A198-0CB12B3C66A7}">
      <dgm:prSet/>
      <dgm:spPr/>
      <dgm:t>
        <a:bodyPr/>
        <a:lstStyle/>
        <a:p>
          <a:endParaRPr lang="ru-RU"/>
        </a:p>
      </dgm:t>
    </dgm:pt>
    <dgm:pt modelId="{5D2779B9-6636-4E68-A425-B8F96DF6CC55}" type="sibTrans" cxnId="{ED5210D0-72F1-48EF-A198-0CB12B3C66A7}">
      <dgm:prSet/>
      <dgm:spPr/>
      <dgm:t>
        <a:bodyPr/>
        <a:lstStyle/>
        <a:p>
          <a:endParaRPr lang="ru-RU"/>
        </a:p>
      </dgm:t>
    </dgm:pt>
    <dgm:pt modelId="{E77FDFA0-8B7D-4333-9B0A-1EB550AF86CB}">
      <dgm:prSet phldrT="[Текст]" custT="1"/>
      <dgm:spPr/>
      <dgm:t>
        <a:bodyPr vert="vert270"/>
        <a:lstStyle/>
        <a:p>
          <a:r>
            <a:rPr lang="ru-RU" sz="1050" b="0" i="0" u="none" dirty="0" smtClean="0">
              <a:solidFill>
                <a:schemeClr val="tx1"/>
              </a:solidFill>
            </a:rPr>
            <a:t>Уличное освещение     план 6,2         касса 5,8</a:t>
          </a:r>
          <a:endParaRPr lang="ru-RU" sz="1050" dirty="0">
            <a:solidFill>
              <a:schemeClr val="tx1"/>
            </a:solidFill>
          </a:endParaRPr>
        </a:p>
      </dgm:t>
    </dgm:pt>
    <dgm:pt modelId="{1201D583-DEC2-45DD-884F-8835D6C9BCB5}" type="parTrans" cxnId="{80A32313-4935-4F6E-A026-DC450F412931}">
      <dgm:prSet/>
      <dgm:spPr/>
      <dgm:t>
        <a:bodyPr/>
        <a:lstStyle/>
        <a:p>
          <a:endParaRPr lang="ru-RU"/>
        </a:p>
      </dgm:t>
    </dgm:pt>
    <dgm:pt modelId="{6F72C0A9-D0FD-4B57-BB02-38BCA3EC9ADE}" type="sibTrans" cxnId="{80A32313-4935-4F6E-A026-DC450F412931}">
      <dgm:prSet/>
      <dgm:spPr/>
      <dgm:t>
        <a:bodyPr/>
        <a:lstStyle/>
        <a:p>
          <a:endParaRPr lang="ru-RU"/>
        </a:p>
      </dgm:t>
    </dgm:pt>
    <dgm:pt modelId="{894436E4-62E7-4417-BEA3-63CB31CA6D1B}">
      <dgm:prSet phldrT="[Текст]" custT="1"/>
      <dgm:spPr/>
      <dgm:t>
        <a:bodyPr vert="vert270"/>
        <a:lstStyle/>
        <a:p>
          <a:r>
            <a:rPr lang="ru-RU" sz="1100" b="0" i="0" u="none" dirty="0" smtClean="0">
              <a:solidFill>
                <a:schemeClr val="tx1"/>
              </a:solidFill>
            </a:rPr>
            <a:t>Содержание мест захоронения                    план 0,9    касса 0,9</a:t>
          </a:r>
          <a:endParaRPr lang="ru-RU" sz="1100" dirty="0">
            <a:solidFill>
              <a:schemeClr val="tx1"/>
            </a:solidFill>
          </a:endParaRPr>
        </a:p>
      </dgm:t>
    </dgm:pt>
    <dgm:pt modelId="{F0F208A4-D618-40CF-A993-BCA418ED7546}" type="parTrans" cxnId="{9790D971-7123-473D-B269-94750174C3CE}">
      <dgm:prSet/>
      <dgm:spPr/>
      <dgm:t>
        <a:bodyPr/>
        <a:lstStyle/>
        <a:p>
          <a:endParaRPr lang="ru-RU"/>
        </a:p>
      </dgm:t>
    </dgm:pt>
    <dgm:pt modelId="{CB4146F9-55D1-4B38-8E74-DE3458068821}" type="sibTrans" cxnId="{9790D971-7123-473D-B269-94750174C3CE}">
      <dgm:prSet/>
      <dgm:spPr/>
      <dgm:t>
        <a:bodyPr/>
        <a:lstStyle/>
        <a:p>
          <a:endParaRPr lang="ru-RU"/>
        </a:p>
      </dgm:t>
    </dgm:pt>
    <dgm:pt modelId="{6D5798CC-B9CB-43C8-8576-69A597014EDA}">
      <dgm:prSet phldrT="[Текст]" custT="1"/>
      <dgm:spPr/>
      <dgm:t>
        <a:bodyPr vert="vert270" lIns="36000" tIns="36000"/>
        <a:lstStyle/>
        <a:p>
          <a:r>
            <a:rPr lang="ru-RU" sz="1100" b="0" i="0" u="none" dirty="0" smtClean="0">
              <a:solidFill>
                <a:schemeClr val="tx1"/>
              </a:solidFill>
            </a:rPr>
            <a:t>Озеленение                    план  0,3 касса 0,3</a:t>
          </a:r>
          <a:endParaRPr lang="ru-RU" sz="1100" dirty="0">
            <a:solidFill>
              <a:schemeClr val="tx1"/>
            </a:solidFill>
          </a:endParaRPr>
        </a:p>
      </dgm:t>
    </dgm:pt>
    <dgm:pt modelId="{A6D359F9-6AF5-4011-BF21-D696DCEC69A2}" type="parTrans" cxnId="{4A7CD825-B62C-449F-8DA7-B41F95E025CE}">
      <dgm:prSet/>
      <dgm:spPr/>
      <dgm:t>
        <a:bodyPr/>
        <a:lstStyle/>
        <a:p>
          <a:endParaRPr lang="ru-RU"/>
        </a:p>
      </dgm:t>
    </dgm:pt>
    <dgm:pt modelId="{AE0B2076-3323-446A-A488-13469716EE8D}" type="sibTrans" cxnId="{4A7CD825-B62C-449F-8DA7-B41F95E025CE}">
      <dgm:prSet/>
      <dgm:spPr/>
      <dgm:t>
        <a:bodyPr/>
        <a:lstStyle/>
        <a:p>
          <a:endParaRPr lang="ru-RU"/>
        </a:p>
      </dgm:t>
    </dgm:pt>
    <dgm:pt modelId="{3693DED4-8001-4F84-B525-0EF4D1D8D653}">
      <dgm:prSet phldrT="[Текст]" custT="1"/>
      <dgm:spPr/>
      <dgm:t>
        <a:bodyPr vert="vert"/>
        <a:lstStyle/>
        <a:p>
          <a:r>
            <a:rPr lang="ru-RU" sz="900" b="0" i="0" u="none" dirty="0" smtClean="0">
              <a:solidFill>
                <a:schemeClr val="tx1"/>
              </a:solidFill>
            </a:rPr>
            <a:t>Участие в организации деятельности по сбору и транспортировке твердых коммунальных отходов                    план 0,8  касса 0,8</a:t>
          </a:r>
          <a:endParaRPr lang="ru-RU" sz="900" dirty="0">
            <a:solidFill>
              <a:schemeClr val="tx1"/>
            </a:solidFill>
          </a:endParaRPr>
        </a:p>
      </dgm:t>
    </dgm:pt>
    <dgm:pt modelId="{563E56FB-500A-4C48-8418-43A461B0CBF5}" type="parTrans" cxnId="{474F1194-6D6D-4484-8D7D-9038C8C27DB9}">
      <dgm:prSet/>
      <dgm:spPr/>
      <dgm:t>
        <a:bodyPr/>
        <a:lstStyle/>
        <a:p>
          <a:endParaRPr lang="ru-RU"/>
        </a:p>
      </dgm:t>
    </dgm:pt>
    <dgm:pt modelId="{4B6E44D8-CEA2-45D3-B23A-CD2CC6C2C4C1}" type="sibTrans" cxnId="{474F1194-6D6D-4484-8D7D-9038C8C27DB9}">
      <dgm:prSet/>
      <dgm:spPr/>
      <dgm:t>
        <a:bodyPr/>
        <a:lstStyle/>
        <a:p>
          <a:endParaRPr lang="ru-RU"/>
        </a:p>
      </dgm:t>
    </dgm:pt>
    <dgm:pt modelId="{2BA1375B-4ADF-494B-96DE-A09DC43FDC8E}">
      <dgm:prSet phldrT="[Текст]" custT="1"/>
      <dgm:spPr/>
      <dgm:t>
        <a:bodyPr vert="vert" lIns="144000" tIns="72000" bIns="144000"/>
        <a:lstStyle/>
        <a:p>
          <a:r>
            <a:rPr lang="ru-RU" sz="900" b="0" i="0" u="none" dirty="0" smtClean="0">
              <a:solidFill>
                <a:schemeClr val="tx1"/>
              </a:solidFill>
            </a:rPr>
            <a:t>Прочие расходы по благоустройству  план 32,4 касса 28,0</a:t>
          </a:r>
          <a:endParaRPr lang="ru-RU" sz="900" dirty="0">
            <a:solidFill>
              <a:schemeClr val="tx1"/>
            </a:solidFill>
          </a:endParaRPr>
        </a:p>
      </dgm:t>
    </dgm:pt>
    <dgm:pt modelId="{0094327A-BCE4-4CBE-B2B9-7D5A0902C491}" type="parTrans" cxnId="{A6295718-9510-418E-862E-08D8F3D11368}">
      <dgm:prSet/>
      <dgm:spPr/>
      <dgm:t>
        <a:bodyPr/>
        <a:lstStyle/>
        <a:p>
          <a:endParaRPr lang="ru-RU"/>
        </a:p>
      </dgm:t>
    </dgm:pt>
    <dgm:pt modelId="{91752F77-B848-436D-83AD-09132E9B2CCA}" type="sibTrans" cxnId="{A6295718-9510-418E-862E-08D8F3D11368}">
      <dgm:prSet/>
      <dgm:spPr/>
      <dgm:t>
        <a:bodyPr/>
        <a:lstStyle/>
        <a:p>
          <a:endParaRPr lang="ru-RU"/>
        </a:p>
      </dgm:t>
    </dgm:pt>
    <dgm:pt modelId="{D811811D-1BF8-4B53-8857-4F79C193580E}">
      <dgm:prSet phldrT="[Текст]" custT="1"/>
      <dgm:spPr/>
      <dgm:t>
        <a:bodyPr/>
        <a:lstStyle/>
        <a:p>
          <a:r>
            <a:rPr lang="ru-RU" sz="1000" b="0" i="0" u="none" dirty="0" smtClean="0">
              <a:solidFill>
                <a:schemeClr val="tx1"/>
              </a:solidFill>
            </a:rPr>
            <a:t>Ремонт и содержание уличного освещения          план  1,9   касса 1,9</a:t>
          </a:r>
          <a:endParaRPr lang="ru-RU" sz="1000" dirty="0">
            <a:solidFill>
              <a:schemeClr val="tx1"/>
            </a:solidFill>
          </a:endParaRPr>
        </a:p>
      </dgm:t>
    </dgm:pt>
    <dgm:pt modelId="{AC3035BA-5771-42B9-A433-E52AF6F80B72}" type="parTrans" cxnId="{0763008F-7C92-4728-AF45-BE6E1388A9C7}">
      <dgm:prSet/>
      <dgm:spPr/>
      <dgm:t>
        <a:bodyPr/>
        <a:lstStyle/>
        <a:p>
          <a:endParaRPr lang="ru-RU"/>
        </a:p>
      </dgm:t>
    </dgm:pt>
    <dgm:pt modelId="{5F287A6A-AF90-4D64-8FA0-60FBEE92C17F}" type="sibTrans" cxnId="{0763008F-7C92-4728-AF45-BE6E1388A9C7}">
      <dgm:prSet/>
      <dgm:spPr/>
      <dgm:t>
        <a:bodyPr/>
        <a:lstStyle/>
        <a:p>
          <a:endParaRPr lang="ru-RU"/>
        </a:p>
      </dgm:t>
    </dgm:pt>
    <dgm:pt modelId="{A89DF2B3-CFD9-4798-93E5-5F4A5AC3B315}" type="pres">
      <dgm:prSet presAssocID="{EFB9A514-0DA3-43D7-9276-59AA9B621D03}" presName="Name0" presStyleCnt="0">
        <dgm:presLayoutVars>
          <dgm:chMax val="1"/>
          <dgm:chPref val="1"/>
          <dgm:dir/>
          <dgm:animOne val="branch"/>
          <dgm:animLvl val="lvl"/>
        </dgm:presLayoutVars>
      </dgm:prSet>
      <dgm:spPr/>
      <dgm:t>
        <a:bodyPr/>
        <a:lstStyle/>
        <a:p>
          <a:endParaRPr lang="ru-RU"/>
        </a:p>
      </dgm:t>
    </dgm:pt>
    <dgm:pt modelId="{E3354F56-ACAE-4CD8-A639-31F7B5D07782}" type="pres">
      <dgm:prSet presAssocID="{19425E29-28A2-473B-BB2A-45FE6A4D01D8}" presName="Parent" presStyleLbl="node0" presStyleIdx="0" presStyleCnt="1" custLinFactNeighborX="3046" custLinFactNeighborY="-10974">
        <dgm:presLayoutVars>
          <dgm:chMax val="6"/>
          <dgm:chPref val="6"/>
        </dgm:presLayoutVars>
      </dgm:prSet>
      <dgm:spPr/>
      <dgm:t>
        <a:bodyPr/>
        <a:lstStyle/>
        <a:p>
          <a:endParaRPr lang="ru-RU"/>
        </a:p>
      </dgm:t>
    </dgm:pt>
    <dgm:pt modelId="{6871CBD0-3C30-477B-AA6F-F5FBF6939D1A}" type="pres">
      <dgm:prSet presAssocID="{E77FDFA0-8B7D-4333-9B0A-1EB550AF86CB}" presName="Accent1" presStyleCnt="0"/>
      <dgm:spPr/>
      <dgm:t>
        <a:bodyPr/>
        <a:lstStyle/>
        <a:p>
          <a:endParaRPr lang="ru-RU"/>
        </a:p>
      </dgm:t>
    </dgm:pt>
    <dgm:pt modelId="{8BFF9C77-8BAB-4F3C-8BAD-37BF4BBABFA6}" type="pres">
      <dgm:prSet presAssocID="{E77FDFA0-8B7D-4333-9B0A-1EB550AF86CB}" presName="Accent" presStyleLbl="bgShp" presStyleIdx="0" presStyleCnt="6"/>
      <dgm:spPr/>
      <dgm:t>
        <a:bodyPr/>
        <a:lstStyle/>
        <a:p>
          <a:endParaRPr lang="ru-RU"/>
        </a:p>
      </dgm:t>
    </dgm:pt>
    <dgm:pt modelId="{0BE10B88-2CDD-4E3A-8B78-1A1275CBBF86}" type="pres">
      <dgm:prSet presAssocID="{E77FDFA0-8B7D-4333-9B0A-1EB550AF86CB}" presName="Child1" presStyleLbl="node1" presStyleIdx="0" presStyleCnt="6" custAng="3398532" custLinFactNeighborX="-9773" custLinFactNeighborY="-5628">
        <dgm:presLayoutVars>
          <dgm:chMax val="0"/>
          <dgm:chPref val="0"/>
          <dgm:bulletEnabled val="1"/>
        </dgm:presLayoutVars>
      </dgm:prSet>
      <dgm:spPr>
        <a:prstGeom prst="flowChartMagneticTape">
          <a:avLst/>
        </a:prstGeom>
      </dgm:spPr>
      <dgm:t>
        <a:bodyPr/>
        <a:lstStyle/>
        <a:p>
          <a:endParaRPr lang="ru-RU"/>
        </a:p>
      </dgm:t>
    </dgm:pt>
    <dgm:pt modelId="{2A0D05BE-A9CC-4FCC-8817-ECB0E6A4F761}" type="pres">
      <dgm:prSet presAssocID="{894436E4-62E7-4417-BEA3-63CB31CA6D1B}" presName="Accent2" presStyleCnt="0"/>
      <dgm:spPr/>
      <dgm:t>
        <a:bodyPr/>
        <a:lstStyle/>
        <a:p>
          <a:endParaRPr lang="ru-RU"/>
        </a:p>
      </dgm:t>
    </dgm:pt>
    <dgm:pt modelId="{D7684A9C-8FDD-4C7A-99E5-8D4092F07BDB}" type="pres">
      <dgm:prSet presAssocID="{894436E4-62E7-4417-BEA3-63CB31CA6D1B}" presName="Accent" presStyleLbl="bgShp" presStyleIdx="1" presStyleCnt="6" custFlipVert="1" custScaleX="159943" custScaleY="108881" custLinFactX="-100000" custLinFactNeighborX="-136168" custLinFactNeighborY="72191"/>
      <dgm:spPr/>
      <dgm:t>
        <a:bodyPr/>
        <a:lstStyle/>
        <a:p>
          <a:endParaRPr lang="ru-RU"/>
        </a:p>
      </dgm:t>
    </dgm:pt>
    <dgm:pt modelId="{8B81D037-4EA9-46F0-ACCB-BE7B2DE8A890}" type="pres">
      <dgm:prSet presAssocID="{894436E4-62E7-4417-BEA3-63CB31CA6D1B}" presName="Child2" presStyleLbl="node1" presStyleIdx="1" presStyleCnt="6" custAng="6643805" custScaleY="127237" custLinFactNeighborX="11480" custLinFactNeighborY="-15870">
        <dgm:presLayoutVars>
          <dgm:chMax val="0"/>
          <dgm:chPref val="0"/>
          <dgm:bulletEnabled val="1"/>
        </dgm:presLayoutVars>
      </dgm:prSet>
      <dgm:spPr>
        <a:prstGeom prst="flowChartMagneticTape">
          <a:avLst/>
        </a:prstGeom>
      </dgm:spPr>
      <dgm:t>
        <a:bodyPr/>
        <a:lstStyle/>
        <a:p>
          <a:endParaRPr lang="ru-RU"/>
        </a:p>
      </dgm:t>
    </dgm:pt>
    <dgm:pt modelId="{9FC20FB1-21AE-4A2E-B611-8E105945968A}" type="pres">
      <dgm:prSet presAssocID="{6D5798CC-B9CB-43C8-8576-69A597014EDA}" presName="Accent3" presStyleCnt="0"/>
      <dgm:spPr/>
      <dgm:t>
        <a:bodyPr/>
        <a:lstStyle/>
        <a:p>
          <a:endParaRPr lang="ru-RU"/>
        </a:p>
      </dgm:t>
    </dgm:pt>
    <dgm:pt modelId="{35DFA8A8-50B2-4C8A-9028-F635A323EEA0}" type="pres">
      <dgm:prSet presAssocID="{6D5798CC-B9CB-43C8-8576-69A597014EDA}" presName="Accent" presStyleLbl="bgShp" presStyleIdx="2" presStyleCnt="6" custLinFactNeighborX="-38584" custLinFactNeighborY="-82682"/>
      <dgm:spPr/>
      <dgm:t>
        <a:bodyPr/>
        <a:lstStyle/>
        <a:p>
          <a:endParaRPr lang="ru-RU"/>
        </a:p>
      </dgm:t>
    </dgm:pt>
    <dgm:pt modelId="{0536E349-E37E-4086-8C14-83F64FAD1AD4}" type="pres">
      <dgm:prSet presAssocID="{6D5798CC-B9CB-43C8-8576-69A597014EDA}" presName="Child3" presStyleLbl="node1" presStyleIdx="2" presStyleCnt="6" custAng="9589682" custScaleX="99052" custScaleY="110614" custLinFactNeighborX="13103" custLinFactNeighborY="-4293">
        <dgm:presLayoutVars>
          <dgm:chMax val="0"/>
          <dgm:chPref val="0"/>
          <dgm:bulletEnabled val="1"/>
        </dgm:presLayoutVars>
      </dgm:prSet>
      <dgm:spPr>
        <a:prstGeom prst="flowChartMagneticTape">
          <a:avLst/>
        </a:prstGeom>
      </dgm:spPr>
      <dgm:t>
        <a:bodyPr/>
        <a:lstStyle/>
        <a:p>
          <a:endParaRPr lang="ru-RU"/>
        </a:p>
      </dgm:t>
    </dgm:pt>
    <dgm:pt modelId="{F5C4324B-5202-4502-B8EE-3DF857F3739B}" type="pres">
      <dgm:prSet presAssocID="{3693DED4-8001-4F84-B525-0EF4D1D8D653}" presName="Accent4" presStyleCnt="0"/>
      <dgm:spPr/>
      <dgm:t>
        <a:bodyPr/>
        <a:lstStyle/>
        <a:p>
          <a:endParaRPr lang="ru-RU"/>
        </a:p>
      </dgm:t>
    </dgm:pt>
    <dgm:pt modelId="{CDCA7D1F-5920-4552-8BC6-A1DE6DF92515}" type="pres">
      <dgm:prSet presAssocID="{3693DED4-8001-4F84-B525-0EF4D1D8D653}" presName="Accent" presStyleLbl="bgShp" presStyleIdx="3" presStyleCnt="6" custLinFactNeighborX="83848" custLinFactNeighborY="-44832"/>
      <dgm:spPr/>
      <dgm:t>
        <a:bodyPr/>
        <a:lstStyle/>
        <a:p>
          <a:endParaRPr lang="ru-RU"/>
        </a:p>
      </dgm:t>
    </dgm:pt>
    <dgm:pt modelId="{0BE00367-0F37-464F-8796-D1AA3F566A4B}" type="pres">
      <dgm:prSet presAssocID="{3693DED4-8001-4F84-B525-0EF4D1D8D653}" presName="Child4" presStyleLbl="node1" presStyleIdx="3" presStyleCnt="6" custAng="13441841" custScaleX="112740" custScaleY="155677" custLinFactNeighborX="-20821" custLinFactNeighborY="2987">
        <dgm:presLayoutVars>
          <dgm:chMax val="0"/>
          <dgm:chPref val="0"/>
          <dgm:bulletEnabled val="1"/>
        </dgm:presLayoutVars>
      </dgm:prSet>
      <dgm:spPr>
        <a:prstGeom prst="flowChartMagneticTape">
          <a:avLst/>
        </a:prstGeom>
      </dgm:spPr>
      <dgm:t>
        <a:bodyPr/>
        <a:lstStyle/>
        <a:p>
          <a:endParaRPr lang="ru-RU"/>
        </a:p>
      </dgm:t>
    </dgm:pt>
    <dgm:pt modelId="{60F1C942-D8DF-4C04-B28D-DFD0EBE681CD}" type="pres">
      <dgm:prSet presAssocID="{2BA1375B-4ADF-494B-96DE-A09DC43FDC8E}" presName="Accent5" presStyleCnt="0"/>
      <dgm:spPr/>
      <dgm:t>
        <a:bodyPr/>
        <a:lstStyle/>
        <a:p>
          <a:endParaRPr lang="ru-RU"/>
        </a:p>
      </dgm:t>
    </dgm:pt>
    <dgm:pt modelId="{8BDB461F-871B-434B-9CB7-6F80520134EC}" type="pres">
      <dgm:prSet presAssocID="{2BA1375B-4ADF-494B-96DE-A09DC43FDC8E}" presName="Accent" presStyleLbl="bgShp" presStyleIdx="4" presStyleCnt="6" custLinFactNeighborX="71467" custLinFactNeighborY="18880"/>
      <dgm:spPr/>
      <dgm:t>
        <a:bodyPr/>
        <a:lstStyle/>
        <a:p>
          <a:endParaRPr lang="ru-RU"/>
        </a:p>
      </dgm:t>
    </dgm:pt>
    <dgm:pt modelId="{51681948-817F-4B24-B7FB-A49F4975F278}" type="pres">
      <dgm:prSet presAssocID="{2BA1375B-4ADF-494B-96DE-A09DC43FDC8E}" presName="Child5" presStyleLbl="node1" presStyleIdx="4" presStyleCnt="6" custAng="19528714" custLinFactNeighborX="-11781" custLinFactNeighborY="-21287">
        <dgm:presLayoutVars>
          <dgm:chMax val="0"/>
          <dgm:chPref val="0"/>
          <dgm:bulletEnabled val="1"/>
        </dgm:presLayoutVars>
      </dgm:prSet>
      <dgm:spPr>
        <a:prstGeom prst="flowChartMagneticTape">
          <a:avLst/>
        </a:prstGeom>
      </dgm:spPr>
      <dgm:t>
        <a:bodyPr/>
        <a:lstStyle/>
        <a:p>
          <a:endParaRPr lang="ru-RU"/>
        </a:p>
      </dgm:t>
    </dgm:pt>
    <dgm:pt modelId="{2F7EDB27-BE3B-43F0-AB60-AF5C7CCAA27D}" type="pres">
      <dgm:prSet presAssocID="{D811811D-1BF8-4B53-8857-4F79C193580E}" presName="Accent6" presStyleCnt="0"/>
      <dgm:spPr/>
      <dgm:t>
        <a:bodyPr/>
        <a:lstStyle/>
        <a:p>
          <a:endParaRPr lang="ru-RU"/>
        </a:p>
      </dgm:t>
    </dgm:pt>
    <dgm:pt modelId="{9BD4327C-11C5-48D4-A153-F4CB6D4FB99C}" type="pres">
      <dgm:prSet presAssocID="{D811811D-1BF8-4B53-8857-4F79C193580E}" presName="Accent" presStyleLbl="bgShp" presStyleIdx="5" presStyleCnt="6" custLinFactX="-100000" custLinFactNeighborX="-115891" custLinFactNeighborY="79890"/>
      <dgm:spPr>
        <a:prstGeom prst="roundRect">
          <a:avLst/>
        </a:prstGeom>
      </dgm:spPr>
      <dgm:t>
        <a:bodyPr/>
        <a:lstStyle/>
        <a:p>
          <a:endParaRPr lang="ru-RU"/>
        </a:p>
      </dgm:t>
    </dgm:pt>
    <dgm:pt modelId="{31FE6853-7D44-44BF-BD76-457B5AB8673A}" type="pres">
      <dgm:prSet presAssocID="{D811811D-1BF8-4B53-8857-4F79C193580E}" presName="Child6" presStyleLbl="node1" presStyleIdx="5" presStyleCnt="6" custAng="0" custLinFactNeighborX="-4848" custLinFactNeighborY="-11450">
        <dgm:presLayoutVars>
          <dgm:chMax val="0"/>
          <dgm:chPref val="0"/>
          <dgm:bulletEnabled val="1"/>
        </dgm:presLayoutVars>
      </dgm:prSet>
      <dgm:spPr>
        <a:prstGeom prst="flowChartMagneticTape">
          <a:avLst/>
        </a:prstGeom>
      </dgm:spPr>
      <dgm:t>
        <a:bodyPr/>
        <a:lstStyle/>
        <a:p>
          <a:endParaRPr lang="ru-RU"/>
        </a:p>
      </dgm:t>
    </dgm:pt>
  </dgm:ptLst>
  <dgm:cxnLst>
    <dgm:cxn modelId="{80A32313-4935-4F6E-A026-DC450F412931}" srcId="{19425E29-28A2-473B-BB2A-45FE6A4D01D8}" destId="{E77FDFA0-8B7D-4333-9B0A-1EB550AF86CB}" srcOrd="0" destOrd="0" parTransId="{1201D583-DEC2-45DD-884F-8835D6C9BCB5}" sibTransId="{6F72C0A9-D0FD-4B57-BB02-38BCA3EC9ADE}"/>
    <dgm:cxn modelId="{AFD42B2C-E04B-43F5-9F2A-38CF8564C3EB}" type="presOf" srcId="{E77FDFA0-8B7D-4333-9B0A-1EB550AF86CB}" destId="{0BE10B88-2CDD-4E3A-8B78-1A1275CBBF86}" srcOrd="0" destOrd="0" presId="urn:microsoft.com/office/officeart/2011/layout/HexagonRadial"/>
    <dgm:cxn modelId="{0763008F-7C92-4728-AF45-BE6E1388A9C7}" srcId="{19425E29-28A2-473B-BB2A-45FE6A4D01D8}" destId="{D811811D-1BF8-4B53-8857-4F79C193580E}" srcOrd="5" destOrd="0" parTransId="{AC3035BA-5771-42B9-A433-E52AF6F80B72}" sibTransId="{5F287A6A-AF90-4D64-8FA0-60FBEE92C17F}"/>
    <dgm:cxn modelId="{93404D38-A5A6-4C2B-9676-1423DF80E146}" type="presOf" srcId="{19425E29-28A2-473B-BB2A-45FE6A4D01D8}" destId="{E3354F56-ACAE-4CD8-A639-31F7B5D07782}" srcOrd="0" destOrd="0" presId="urn:microsoft.com/office/officeart/2011/layout/HexagonRadial"/>
    <dgm:cxn modelId="{55AA4F01-DD0A-4D91-94B5-E48E6BBC56E3}" type="presOf" srcId="{EFB9A514-0DA3-43D7-9276-59AA9B621D03}" destId="{A89DF2B3-CFD9-4798-93E5-5F4A5AC3B315}" srcOrd="0" destOrd="0" presId="urn:microsoft.com/office/officeart/2011/layout/HexagonRadial"/>
    <dgm:cxn modelId="{890BA771-A70B-42DA-B9CE-CE413DECA1CB}" type="presOf" srcId="{2BA1375B-4ADF-494B-96DE-A09DC43FDC8E}" destId="{51681948-817F-4B24-B7FB-A49F4975F278}" srcOrd="0" destOrd="0" presId="urn:microsoft.com/office/officeart/2011/layout/HexagonRadial"/>
    <dgm:cxn modelId="{A6295718-9510-418E-862E-08D8F3D11368}" srcId="{19425E29-28A2-473B-BB2A-45FE6A4D01D8}" destId="{2BA1375B-4ADF-494B-96DE-A09DC43FDC8E}" srcOrd="4" destOrd="0" parTransId="{0094327A-BCE4-4CBE-B2B9-7D5A0902C491}" sibTransId="{91752F77-B848-436D-83AD-09132E9B2CCA}"/>
    <dgm:cxn modelId="{4A7CD825-B62C-449F-8DA7-B41F95E025CE}" srcId="{19425E29-28A2-473B-BB2A-45FE6A4D01D8}" destId="{6D5798CC-B9CB-43C8-8576-69A597014EDA}" srcOrd="2" destOrd="0" parTransId="{A6D359F9-6AF5-4011-BF21-D696DCEC69A2}" sibTransId="{AE0B2076-3323-446A-A488-13469716EE8D}"/>
    <dgm:cxn modelId="{ED5210D0-72F1-48EF-A198-0CB12B3C66A7}" srcId="{EFB9A514-0DA3-43D7-9276-59AA9B621D03}" destId="{19425E29-28A2-473B-BB2A-45FE6A4D01D8}" srcOrd="0" destOrd="0" parTransId="{C614DF41-0446-43BA-81DD-7A71BB01AEBE}" sibTransId="{5D2779B9-6636-4E68-A425-B8F96DF6CC55}"/>
    <dgm:cxn modelId="{E028A490-7D75-4F16-B015-B5910C9D4804}" type="presOf" srcId="{894436E4-62E7-4417-BEA3-63CB31CA6D1B}" destId="{8B81D037-4EA9-46F0-ACCB-BE7B2DE8A890}" srcOrd="0" destOrd="0" presId="urn:microsoft.com/office/officeart/2011/layout/HexagonRadial"/>
    <dgm:cxn modelId="{474F1194-6D6D-4484-8D7D-9038C8C27DB9}" srcId="{19425E29-28A2-473B-BB2A-45FE6A4D01D8}" destId="{3693DED4-8001-4F84-B525-0EF4D1D8D653}" srcOrd="3" destOrd="0" parTransId="{563E56FB-500A-4C48-8418-43A461B0CBF5}" sibTransId="{4B6E44D8-CEA2-45D3-B23A-CD2CC6C2C4C1}"/>
    <dgm:cxn modelId="{D5A7D7FD-4EBA-4125-90FC-012151C3CE7F}" type="presOf" srcId="{6D5798CC-B9CB-43C8-8576-69A597014EDA}" destId="{0536E349-E37E-4086-8C14-83F64FAD1AD4}" srcOrd="0" destOrd="0" presId="urn:microsoft.com/office/officeart/2011/layout/HexagonRadial"/>
    <dgm:cxn modelId="{9790D971-7123-473D-B269-94750174C3CE}" srcId="{19425E29-28A2-473B-BB2A-45FE6A4D01D8}" destId="{894436E4-62E7-4417-BEA3-63CB31CA6D1B}" srcOrd="1" destOrd="0" parTransId="{F0F208A4-D618-40CF-A993-BCA418ED7546}" sibTransId="{CB4146F9-55D1-4B38-8E74-DE3458068821}"/>
    <dgm:cxn modelId="{7BF3430C-DD7F-493A-82A8-4E55B3007DC4}" type="presOf" srcId="{3693DED4-8001-4F84-B525-0EF4D1D8D653}" destId="{0BE00367-0F37-464F-8796-D1AA3F566A4B}" srcOrd="0" destOrd="0" presId="urn:microsoft.com/office/officeart/2011/layout/HexagonRadial"/>
    <dgm:cxn modelId="{8B26A01D-8174-44E9-BA7A-74639FF307F7}" type="presOf" srcId="{D811811D-1BF8-4B53-8857-4F79C193580E}" destId="{31FE6853-7D44-44BF-BD76-457B5AB8673A}" srcOrd="0" destOrd="0" presId="urn:microsoft.com/office/officeart/2011/layout/HexagonRadial"/>
    <dgm:cxn modelId="{37668CDA-C188-461D-BD1A-FBD41A8730D8}" type="presParOf" srcId="{A89DF2B3-CFD9-4798-93E5-5F4A5AC3B315}" destId="{E3354F56-ACAE-4CD8-A639-31F7B5D07782}" srcOrd="0" destOrd="0" presId="urn:microsoft.com/office/officeart/2011/layout/HexagonRadial"/>
    <dgm:cxn modelId="{9C4AFD0C-F931-4ECE-B87B-71040125518D}" type="presParOf" srcId="{A89DF2B3-CFD9-4798-93E5-5F4A5AC3B315}" destId="{6871CBD0-3C30-477B-AA6F-F5FBF6939D1A}" srcOrd="1" destOrd="0" presId="urn:microsoft.com/office/officeart/2011/layout/HexagonRadial"/>
    <dgm:cxn modelId="{69AE5F69-B21A-48AA-92F1-BDB77ED62382}" type="presParOf" srcId="{6871CBD0-3C30-477B-AA6F-F5FBF6939D1A}" destId="{8BFF9C77-8BAB-4F3C-8BAD-37BF4BBABFA6}" srcOrd="0" destOrd="0" presId="urn:microsoft.com/office/officeart/2011/layout/HexagonRadial"/>
    <dgm:cxn modelId="{DB65921A-6982-4243-A9D1-FC54DC791B82}" type="presParOf" srcId="{A89DF2B3-CFD9-4798-93E5-5F4A5AC3B315}" destId="{0BE10B88-2CDD-4E3A-8B78-1A1275CBBF86}" srcOrd="2" destOrd="0" presId="urn:microsoft.com/office/officeart/2011/layout/HexagonRadial"/>
    <dgm:cxn modelId="{6615AD49-E29B-4555-8E31-630F8E25C3E6}" type="presParOf" srcId="{A89DF2B3-CFD9-4798-93E5-5F4A5AC3B315}" destId="{2A0D05BE-A9CC-4FCC-8817-ECB0E6A4F761}" srcOrd="3" destOrd="0" presId="urn:microsoft.com/office/officeart/2011/layout/HexagonRadial"/>
    <dgm:cxn modelId="{B521F313-0FBC-4C5D-9EE3-BC6CA3C72EF7}" type="presParOf" srcId="{2A0D05BE-A9CC-4FCC-8817-ECB0E6A4F761}" destId="{D7684A9C-8FDD-4C7A-99E5-8D4092F07BDB}" srcOrd="0" destOrd="0" presId="urn:microsoft.com/office/officeart/2011/layout/HexagonRadial"/>
    <dgm:cxn modelId="{02FB475A-4A2A-4E32-9DB1-783C68D0E173}" type="presParOf" srcId="{A89DF2B3-CFD9-4798-93E5-5F4A5AC3B315}" destId="{8B81D037-4EA9-46F0-ACCB-BE7B2DE8A890}" srcOrd="4" destOrd="0" presId="urn:microsoft.com/office/officeart/2011/layout/HexagonRadial"/>
    <dgm:cxn modelId="{007EB2FE-F4EF-4294-BCC1-858CDA363FC5}" type="presParOf" srcId="{A89DF2B3-CFD9-4798-93E5-5F4A5AC3B315}" destId="{9FC20FB1-21AE-4A2E-B611-8E105945968A}" srcOrd="5" destOrd="0" presId="urn:microsoft.com/office/officeart/2011/layout/HexagonRadial"/>
    <dgm:cxn modelId="{F71E7EA6-C545-4E92-A67B-A31845AA7680}" type="presParOf" srcId="{9FC20FB1-21AE-4A2E-B611-8E105945968A}" destId="{35DFA8A8-50B2-4C8A-9028-F635A323EEA0}" srcOrd="0" destOrd="0" presId="urn:microsoft.com/office/officeart/2011/layout/HexagonRadial"/>
    <dgm:cxn modelId="{D3D46115-D2DF-410F-A490-E8485B4959C7}" type="presParOf" srcId="{A89DF2B3-CFD9-4798-93E5-5F4A5AC3B315}" destId="{0536E349-E37E-4086-8C14-83F64FAD1AD4}" srcOrd="6" destOrd="0" presId="urn:microsoft.com/office/officeart/2011/layout/HexagonRadial"/>
    <dgm:cxn modelId="{D781E216-4D64-42DC-9314-B41A88E12BAD}" type="presParOf" srcId="{A89DF2B3-CFD9-4798-93E5-5F4A5AC3B315}" destId="{F5C4324B-5202-4502-B8EE-3DF857F3739B}" srcOrd="7" destOrd="0" presId="urn:microsoft.com/office/officeart/2011/layout/HexagonRadial"/>
    <dgm:cxn modelId="{4773D46D-9A49-48D8-AE96-2D9D7E4013EB}" type="presParOf" srcId="{F5C4324B-5202-4502-B8EE-3DF857F3739B}" destId="{CDCA7D1F-5920-4552-8BC6-A1DE6DF92515}" srcOrd="0" destOrd="0" presId="urn:microsoft.com/office/officeart/2011/layout/HexagonRadial"/>
    <dgm:cxn modelId="{2DC289CC-E00F-4672-B908-CAE6A4A586BF}" type="presParOf" srcId="{A89DF2B3-CFD9-4798-93E5-5F4A5AC3B315}" destId="{0BE00367-0F37-464F-8796-D1AA3F566A4B}" srcOrd="8" destOrd="0" presId="urn:microsoft.com/office/officeart/2011/layout/HexagonRadial"/>
    <dgm:cxn modelId="{B17E579E-2900-45EA-81EF-72A351B4C49E}" type="presParOf" srcId="{A89DF2B3-CFD9-4798-93E5-5F4A5AC3B315}" destId="{60F1C942-D8DF-4C04-B28D-DFD0EBE681CD}" srcOrd="9" destOrd="0" presId="urn:microsoft.com/office/officeart/2011/layout/HexagonRadial"/>
    <dgm:cxn modelId="{CB13A959-2522-4375-A1B7-ACCB24AE5D0C}" type="presParOf" srcId="{60F1C942-D8DF-4C04-B28D-DFD0EBE681CD}" destId="{8BDB461F-871B-434B-9CB7-6F80520134EC}" srcOrd="0" destOrd="0" presId="urn:microsoft.com/office/officeart/2011/layout/HexagonRadial"/>
    <dgm:cxn modelId="{38BA5D4B-BF46-4122-A83E-AAAFFF075126}" type="presParOf" srcId="{A89DF2B3-CFD9-4798-93E5-5F4A5AC3B315}" destId="{51681948-817F-4B24-B7FB-A49F4975F278}" srcOrd="10" destOrd="0" presId="urn:microsoft.com/office/officeart/2011/layout/HexagonRadial"/>
    <dgm:cxn modelId="{CF94E802-2A57-4C7B-A8CD-6E64206BCFBB}" type="presParOf" srcId="{A89DF2B3-CFD9-4798-93E5-5F4A5AC3B315}" destId="{2F7EDB27-BE3B-43F0-AB60-AF5C7CCAA27D}" srcOrd="11" destOrd="0" presId="urn:microsoft.com/office/officeart/2011/layout/HexagonRadial"/>
    <dgm:cxn modelId="{BAE5839C-A70B-40B0-97EF-57968C4DB93B}" type="presParOf" srcId="{2F7EDB27-BE3B-43F0-AB60-AF5C7CCAA27D}" destId="{9BD4327C-11C5-48D4-A153-F4CB6D4FB99C}" srcOrd="0" destOrd="0" presId="urn:microsoft.com/office/officeart/2011/layout/HexagonRadial"/>
    <dgm:cxn modelId="{0328F81F-6342-4254-8B04-0D6B946909A1}" type="presParOf" srcId="{A89DF2B3-CFD9-4798-93E5-5F4A5AC3B315}" destId="{31FE6853-7D44-44BF-BD76-457B5AB8673A}"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B9A514-0DA3-43D7-9276-59AA9B621D03}" type="doc">
      <dgm:prSet loTypeId="urn:microsoft.com/office/officeart/2011/layout/HexagonRadial" loCatId="cycle" qsTypeId="urn:microsoft.com/office/officeart/2005/8/quickstyle/3d5" qsCatId="3D" csTypeId="urn:microsoft.com/office/officeart/2005/8/colors/colorful1#2" csCatId="colorful" phldr="1"/>
      <dgm:spPr/>
      <dgm:t>
        <a:bodyPr/>
        <a:lstStyle/>
        <a:p>
          <a:endParaRPr lang="ru-RU"/>
        </a:p>
      </dgm:t>
    </dgm:pt>
    <dgm:pt modelId="{19425E29-28A2-473B-BB2A-45FE6A4D01D8}">
      <dgm:prSet phldrT="[Текст]" custT="1"/>
      <dgm:spPr/>
      <dgm:t>
        <a:bodyPr/>
        <a:lstStyle/>
        <a:p>
          <a:r>
            <a:rPr lang="ru-RU" sz="1200" b="1" dirty="0" smtClean="0">
              <a:solidFill>
                <a:schemeClr val="tx1"/>
              </a:solidFill>
              <a:latin typeface="Times New Roman" pitchFamily="18" charset="0"/>
              <a:cs typeface="Times New Roman" pitchFamily="18" charset="0"/>
            </a:rPr>
            <a:t>План  18,5                       Касса 17,9</a:t>
          </a:r>
          <a:endParaRPr lang="ru-RU" sz="1200" b="1" dirty="0">
            <a:solidFill>
              <a:schemeClr val="tx1"/>
            </a:solidFill>
            <a:latin typeface="Times New Roman" pitchFamily="18" charset="0"/>
            <a:cs typeface="Times New Roman" pitchFamily="18" charset="0"/>
          </a:endParaRPr>
        </a:p>
      </dgm:t>
    </dgm:pt>
    <dgm:pt modelId="{C614DF41-0446-43BA-81DD-7A71BB01AEBE}" type="parTrans" cxnId="{ED5210D0-72F1-48EF-A198-0CB12B3C66A7}">
      <dgm:prSet/>
      <dgm:spPr/>
      <dgm:t>
        <a:bodyPr/>
        <a:lstStyle/>
        <a:p>
          <a:endParaRPr lang="ru-RU"/>
        </a:p>
      </dgm:t>
    </dgm:pt>
    <dgm:pt modelId="{5D2779B9-6636-4E68-A425-B8F96DF6CC55}" type="sibTrans" cxnId="{ED5210D0-72F1-48EF-A198-0CB12B3C66A7}">
      <dgm:prSet/>
      <dgm:spPr/>
      <dgm:t>
        <a:bodyPr/>
        <a:lstStyle/>
        <a:p>
          <a:endParaRPr lang="ru-RU"/>
        </a:p>
      </dgm:t>
    </dgm:pt>
    <dgm:pt modelId="{E77FDFA0-8B7D-4333-9B0A-1EB550AF86CB}">
      <dgm:prSet phldrT="[Текст]" custT="1"/>
      <dgm:spPr/>
      <dgm:t>
        <a:bodyPr vert="vert270"/>
        <a:lstStyle/>
        <a:p>
          <a:r>
            <a:rPr lang="ru-RU" sz="1050" b="0" i="0" u="none" dirty="0" smtClean="0">
              <a:solidFill>
                <a:schemeClr val="tx1"/>
              </a:solidFill>
            </a:rPr>
            <a:t>Уличное освещение     план 5,7        касса 5,5</a:t>
          </a:r>
          <a:endParaRPr lang="ru-RU" sz="1050" dirty="0">
            <a:solidFill>
              <a:schemeClr val="tx1"/>
            </a:solidFill>
          </a:endParaRPr>
        </a:p>
      </dgm:t>
    </dgm:pt>
    <dgm:pt modelId="{1201D583-DEC2-45DD-884F-8835D6C9BCB5}" type="parTrans" cxnId="{80A32313-4935-4F6E-A026-DC450F412931}">
      <dgm:prSet/>
      <dgm:spPr/>
      <dgm:t>
        <a:bodyPr/>
        <a:lstStyle/>
        <a:p>
          <a:endParaRPr lang="ru-RU"/>
        </a:p>
      </dgm:t>
    </dgm:pt>
    <dgm:pt modelId="{6F72C0A9-D0FD-4B57-BB02-38BCA3EC9ADE}" type="sibTrans" cxnId="{80A32313-4935-4F6E-A026-DC450F412931}">
      <dgm:prSet/>
      <dgm:spPr/>
      <dgm:t>
        <a:bodyPr/>
        <a:lstStyle/>
        <a:p>
          <a:endParaRPr lang="ru-RU"/>
        </a:p>
      </dgm:t>
    </dgm:pt>
    <dgm:pt modelId="{894436E4-62E7-4417-BEA3-63CB31CA6D1B}">
      <dgm:prSet phldrT="[Текст]" custT="1"/>
      <dgm:spPr/>
      <dgm:t>
        <a:bodyPr vert="vert270"/>
        <a:lstStyle/>
        <a:p>
          <a:r>
            <a:rPr lang="ru-RU" sz="1100" b="0" i="0" u="none" dirty="0" smtClean="0">
              <a:solidFill>
                <a:schemeClr val="tx1"/>
              </a:solidFill>
            </a:rPr>
            <a:t>Содержание мест захоронения                    план 0,9    касса 0,8</a:t>
          </a:r>
          <a:endParaRPr lang="ru-RU" sz="1100" dirty="0">
            <a:solidFill>
              <a:schemeClr val="tx1"/>
            </a:solidFill>
          </a:endParaRPr>
        </a:p>
      </dgm:t>
    </dgm:pt>
    <dgm:pt modelId="{F0F208A4-D618-40CF-A993-BCA418ED7546}" type="parTrans" cxnId="{9790D971-7123-473D-B269-94750174C3CE}">
      <dgm:prSet/>
      <dgm:spPr/>
      <dgm:t>
        <a:bodyPr/>
        <a:lstStyle/>
        <a:p>
          <a:endParaRPr lang="ru-RU"/>
        </a:p>
      </dgm:t>
    </dgm:pt>
    <dgm:pt modelId="{CB4146F9-55D1-4B38-8E74-DE3458068821}" type="sibTrans" cxnId="{9790D971-7123-473D-B269-94750174C3CE}">
      <dgm:prSet/>
      <dgm:spPr/>
      <dgm:t>
        <a:bodyPr/>
        <a:lstStyle/>
        <a:p>
          <a:endParaRPr lang="ru-RU"/>
        </a:p>
      </dgm:t>
    </dgm:pt>
    <dgm:pt modelId="{6D5798CC-B9CB-43C8-8576-69A597014EDA}">
      <dgm:prSet phldrT="[Текст]" custT="1"/>
      <dgm:spPr/>
      <dgm:t>
        <a:bodyPr vert="vert270" lIns="36000" tIns="36000"/>
        <a:lstStyle/>
        <a:p>
          <a:r>
            <a:rPr lang="ru-RU" sz="1100" b="0" i="0" u="none" dirty="0" smtClean="0">
              <a:solidFill>
                <a:schemeClr val="tx1"/>
              </a:solidFill>
            </a:rPr>
            <a:t>Озеленение                    план  3,7 касса 3,6</a:t>
          </a:r>
          <a:endParaRPr lang="ru-RU" sz="1100" dirty="0">
            <a:solidFill>
              <a:schemeClr val="tx1"/>
            </a:solidFill>
          </a:endParaRPr>
        </a:p>
      </dgm:t>
    </dgm:pt>
    <dgm:pt modelId="{A6D359F9-6AF5-4011-BF21-D696DCEC69A2}" type="parTrans" cxnId="{4A7CD825-B62C-449F-8DA7-B41F95E025CE}">
      <dgm:prSet/>
      <dgm:spPr/>
      <dgm:t>
        <a:bodyPr/>
        <a:lstStyle/>
        <a:p>
          <a:endParaRPr lang="ru-RU"/>
        </a:p>
      </dgm:t>
    </dgm:pt>
    <dgm:pt modelId="{AE0B2076-3323-446A-A488-13469716EE8D}" type="sibTrans" cxnId="{4A7CD825-B62C-449F-8DA7-B41F95E025CE}">
      <dgm:prSet/>
      <dgm:spPr/>
      <dgm:t>
        <a:bodyPr/>
        <a:lstStyle/>
        <a:p>
          <a:endParaRPr lang="ru-RU"/>
        </a:p>
      </dgm:t>
    </dgm:pt>
    <dgm:pt modelId="{3693DED4-8001-4F84-B525-0EF4D1D8D653}">
      <dgm:prSet phldrT="[Текст]" custT="1"/>
      <dgm:spPr/>
      <dgm:t>
        <a:bodyPr vert="vert"/>
        <a:lstStyle/>
        <a:p>
          <a:r>
            <a:rPr lang="ru-RU" sz="900" b="0" i="0" u="none" dirty="0" smtClean="0">
              <a:solidFill>
                <a:schemeClr val="tx1"/>
              </a:solidFill>
            </a:rPr>
            <a:t>Участие в организации деятельности по сбору и транспортировке твердых коммунальных отходов                    план 0,3 касса 0,3</a:t>
          </a:r>
          <a:endParaRPr lang="ru-RU" sz="900" dirty="0">
            <a:solidFill>
              <a:schemeClr val="tx1"/>
            </a:solidFill>
          </a:endParaRPr>
        </a:p>
      </dgm:t>
    </dgm:pt>
    <dgm:pt modelId="{563E56FB-500A-4C48-8418-43A461B0CBF5}" type="parTrans" cxnId="{474F1194-6D6D-4484-8D7D-9038C8C27DB9}">
      <dgm:prSet/>
      <dgm:spPr/>
      <dgm:t>
        <a:bodyPr/>
        <a:lstStyle/>
        <a:p>
          <a:endParaRPr lang="ru-RU"/>
        </a:p>
      </dgm:t>
    </dgm:pt>
    <dgm:pt modelId="{4B6E44D8-CEA2-45D3-B23A-CD2CC6C2C4C1}" type="sibTrans" cxnId="{474F1194-6D6D-4484-8D7D-9038C8C27DB9}">
      <dgm:prSet/>
      <dgm:spPr/>
      <dgm:t>
        <a:bodyPr/>
        <a:lstStyle/>
        <a:p>
          <a:endParaRPr lang="ru-RU"/>
        </a:p>
      </dgm:t>
    </dgm:pt>
    <dgm:pt modelId="{2BA1375B-4ADF-494B-96DE-A09DC43FDC8E}">
      <dgm:prSet phldrT="[Текст]" custT="1"/>
      <dgm:spPr/>
      <dgm:t>
        <a:bodyPr vert="vert" lIns="144000" tIns="72000" bIns="144000"/>
        <a:lstStyle/>
        <a:p>
          <a:pPr marL="0" marR="0" indent="0" defTabSz="914400" eaLnBrk="1" fontAlgn="auto" latinLnBrk="0" hangingPunct="1">
            <a:lnSpc>
              <a:spcPct val="100000"/>
            </a:lnSpc>
            <a:spcBef>
              <a:spcPts val="0"/>
            </a:spcBef>
            <a:spcAft>
              <a:spcPts val="0"/>
            </a:spcAft>
            <a:buClrTx/>
            <a:buSzTx/>
            <a:buFontTx/>
            <a:buNone/>
            <a:tabLst/>
            <a:defRPr/>
          </a:pPr>
          <a:r>
            <a:rPr lang="ru-RU" sz="900" b="0" i="0" u="none" dirty="0" smtClean="0">
              <a:solidFill>
                <a:schemeClr val="tx1"/>
              </a:solidFill>
            </a:rPr>
            <a:t>расходы по благоустройству          план 4,1 касса 3,7</a:t>
          </a:r>
          <a:endParaRPr lang="ru-RU" sz="900" dirty="0" smtClean="0">
            <a:solidFill>
              <a:schemeClr val="tx1"/>
            </a:solidFill>
          </a:endParaRPr>
        </a:p>
        <a:p>
          <a:pPr defTabSz="400050">
            <a:lnSpc>
              <a:spcPct val="90000"/>
            </a:lnSpc>
            <a:spcBef>
              <a:spcPct val="0"/>
            </a:spcBef>
            <a:spcAft>
              <a:spcPct val="35000"/>
            </a:spcAft>
          </a:pPr>
          <a:r>
            <a:rPr lang="ru-RU" sz="900" b="0" i="0" u="none" dirty="0" smtClean="0">
              <a:solidFill>
                <a:schemeClr val="tx1"/>
              </a:solidFill>
            </a:rPr>
            <a:t>Прочи</a:t>
          </a:r>
          <a:r>
            <a:rPr lang="ru-RU" sz="900" b="0" i="0" u="none" dirty="0" smtClean="0"/>
            <a:t>е</a:t>
          </a:r>
          <a:endParaRPr lang="ru-RU" sz="900" dirty="0"/>
        </a:p>
      </dgm:t>
    </dgm:pt>
    <dgm:pt modelId="{0094327A-BCE4-4CBE-B2B9-7D5A0902C491}" type="parTrans" cxnId="{A6295718-9510-418E-862E-08D8F3D11368}">
      <dgm:prSet/>
      <dgm:spPr/>
      <dgm:t>
        <a:bodyPr/>
        <a:lstStyle/>
        <a:p>
          <a:endParaRPr lang="ru-RU"/>
        </a:p>
      </dgm:t>
    </dgm:pt>
    <dgm:pt modelId="{91752F77-B848-436D-83AD-09132E9B2CCA}" type="sibTrans" cxnId="{A6295718-9510-418E-862E-08D8F3D11368}">
      <dgm:prSet/>
      <dgm:spPr/>
      <dgm:t>
        <a:bodyPr/>
        <a:lstStyle/>
        <a:p>
          <a:endParaRPr lang="ru-RU"/>
        </a:p>
      </dgm:t>
    </dgm:pt>
    <dgm:pt modelId="{D811811D-1BF8-4B53-8857-4F79C193580E}">
      <dgm:prSet phldrT="[Текст]" custT="1"/>
      <dgm:spPr/>
      <dgm:t>
        <a:bodyPr/>
        <a:lstStyle/>
        <a:p>
          <a:r>
            <a:rPr lang="ru-RU" sz="1000" b="0" i="0" u="none" dirty="0" smtClean="0">
              <a:solidFill>
                <a:schemeClr val="tx1"/>
              </a:solidFill>
            </a:rPr>
            <a:t>Ремонт и содержание уличного освещения          план  3,9   касса 3,9</a:t>
          </a:r>
          <a:endParaRPr lang="ru-RU" sz="1000" dirty="0">
            <a:solidFill>
              <a:schemeClr val="tx1"/>
            </a:solidFill>
          </a:endParaRPr>
        </a:p>
      </dgm:t>
    </dgm:pt>
    <dgm:pt modelId="{AC3035BA-5771-42B9-A433-E52AF6F80B72}" type="parTrans" cxnId="{0763008F-7C92-4728-AF45-BE6E1388A9C7}">
      <dgm:prSet/>
      <dgm:spPr/>
      <dgm:t>
        <a:bodyPr/>
        <a:lstStyle/>
        <a:p>
          <a:endParaRPr lang="ru-RU"/>
        </a:p>
      </dgm:t>
    </dgm:pt>
    <dgm:pt modelId="{5F287A6A-AF90-4D64-8FA0-60FBEE92C17F}" type="sibTrans" cxnId="{0763008F-7C92-4728-AF45-BE6E1388A9C7}">
      <dgm:prSet/>
      <dgm:spPr/>
      <dgm:t>
        <a:bodyPr/>
        <a:lstStyle/>
        <a:p>
          <a:endParaRPr lang="ru-RU"/>
        </a:p>
      </dgm:t>
    </dgm:pt>
    <dgm:pt modelId="{A89DF2B3-CFD9-4798-93E5-5F4A5AC3B315}" type="pres">
      <dgm:prSet presAssocID="{EFB9A514-0DA3-43D7-9276-59AA9B621D03}" presName="Name0" presStyleCnt="0">
        <dgm:presLayoutVars>
          <dgm:chMax val="1"/>
          <dgm:chPref val="1"/>
          <dgm:dir/>
          <dgm:animOne val="branch"/>
          <dgm:animLvl val="lvl"/>
        </dgm:presLayoutVars>
      </dgm:prSet>
      <dgm:spPr/>
      <dgm:t>
        <a:bodyPr/>
        <a:lstStyle/>
        <a:p>
          <a:endParaRPr lang="ru-RU"/>
        </a:p>
      </dgm:t>
    </dgm:pt>
    <dgm:pt modelId="{E3354F56-ACAE-4CD8-A639-31F7B5D07782}" type="pres">
      <dgm:prSet presAssocID="{19425E29-28A2-473B-BB2A-45FE6A4D01D8}" presName="Parent" presStyleLbl="node0" presStyleIdx="0" presStyleCnt="1">
        <dgm:presLayoutVars>
          <dgm:chMax val="6"/>
          <dgm:chPref val="6"/>
        </dgm:presLayoutVars>
      </dgm:prSet>
      <dgm:spPr/>
      <dgm:t>
        <a:bodyPr/>
        <a:lstStyle/>
        <a:p>
          <a:endParaRPr lang="ru-RU"/>
        </a:p>
      </dgm:t>
    </dgm:pt>
    <dgm:pt modelId="{6871CBD0-3C30-477B-AA6F-F5FBF6939D1A}" type="pres">
      <dgm:prSet presAssocID="{E77FDFA0-8B7D-4333-9B0A-1EB550AF86CB}" presName="Accent1" presStyleCnt="0"/>
      <dgm:spPr/>
      <dgm:t>
        <a:bodyPr/>
        <a:lstStyle/>
        <a:p>
          <a:endParaRPr lang="ru-RU"/>
        </a:p>
      </dgm:t>
    </dgm:pt>
    <dgm:pt modelId="{8BFF9C77-8BAB-4F3C-8BAD-37BF4BBABFA6}" type="pres">
      <dgm:prSet presAssocID="{E77FDFA0-8B7D-4333-9B0A-1EB550AF86CB}" presName="Accent" presStyleLbl="bgShp" presStyleIdx="0" presStyleCnt="6"/>
      <dgm:spPr/>
      <dgm:t>
        <a:bodyPr/>
        <a:lstStyle/>
        <a:p>
          <a:endParaRPr lang="ru-RU"/>
        </a:p>
      </dgm:t>
    </dgm:pt>
    <dgm:pt modelId="{0BE10B88-2CDD-4E3A-8B78-1A1275CBBF86}" type="pres">
      <dgm:prSet presAssocID="{E77FDFA0-8B7D-4333-9B0A-1EB550AF86CB}" presName="Child1" presStyleLbl="node1" presStyleIdx="0" presStyleCnt="6" custAng="3398532" custLinFactNeighborX="-9773" custLinFactNeighborY="-5628">
        <dgm:presLayoutVars>
          <dgm:chMax val="0"/>
          <dgm:chPref val="0"/>
          <dgm:bulletEnabled val="1"/>
        </dgm:presLayoutVars>
      </dgm:prSet>
      <dgm:spPr>
        <a:prstGeom prst="flowChartMagneticTape">
          <a:avLst/>
        </a:prstGeom>
      </dgm:spPr>
      <dgm:t>
        <a:bodyPr/>
        <a:lstStyle/>
        <a:p>
          <a:endParaRPr lang="ru-RU"/>
        </a:p>
      </dgm:t>
    </dgm:pt>
    <dgm:pt modelId="{2A0D05BE-A9CC-4FCC-8817-ECB0E6A4F761}" type="pres">
      <dgm:prSet presAssocID="{894436E4-62E7-4417-BEA3-63CB31CA6D1B}" presName="Accent2" presStyleCnt="0"/>
      <dgm:spPr/>
      <dgm:t>
        <a:bodyPr/>
        <a:lstStyle/>
        <a:p>
          <a:endParaRPr lang="ru-RU"/>
        </a:p>
      </dgm:t>
    </dgm:pt>
    <dgm:pt modelId="{D7684A9C-8FDD-4C7A-99E5-8D4092F07BDB}" type="pres">
      <dgm:prSet presAssocID="{894436E4-62E7-4417-BEA3-63CB31CA6D1B}" presName="Accent" presStyleLbl="bgShp" presStyleIdx="1" presStyleCnt="6" custFlipVert="1" custScaleX="159943" custScaleY="108881" custLinFactX="-100000" custLinFactNeighborX="-136168" custLinFactNeighborY="72191"/>
      <dgm:spPr/>
      <dgm:t>
        <a:bodyPr/>
        <a:lstStyle/>
        <a:p>
          <a:endParaRPr lang="ru-RU"/>
        </a:p>
      </dgm:t>
    </dgm:pt>
    <dgm:pt modelId="{8B81D037-4EA9-46F0-ACCB-BE7B2DE8A890}" type="pres">
      <dgm:prSet presAssocID="{894436E4-62E7-4417-BEA3-63CB31CA6D1B}" presName="Child2" presStyleLbl="node1" presStyleIdx="1" presStyleCnt="6" custAng="6643805" custScaleY="127237" custLinFactNeighborX="5145" custLinFactNeighborY="-23870">
        <dgm:presLayoutVars>
          <dgm:chMax val="0"/>
          <dgm:chPref val="0"/>
          <dgm:bulletEnabled val="1"/>
        </dgm:presLayoutVars>
      </dgm:prSet>
      <dgm:spPr>
        <a:prstGeom prst="flowChartMagneticTape">
          <a:avLst/>
        </a:prstGeom>
      </dgm:spPr>
      <dgm:t>
        <a:bodyPr/>
        <a:lstStyle/>
        <a:p>
          <a:endParaRPr lang="ru-RU"/>
        </a:p>
      </dgm:t>
    </dgm:pt>
    <dgm:pt modelId="{9FC20FB1-21AE-4A2E-B611-8E105945968A}" type="pres">
      <dgm:prSet presAssocID="{6D5798CC-B9CB-43C8-8576-69A597014EDA}" presName="Accent3" presStyleCnt="0"/>
      <dgm:spPr/>
      <dgm:t>
        <a:bodyPr/>
        <a:lstStyle/>
        <a:p>
          <a:endParaRPr lang="ru-RU"/>
        </a:p>
      </dgm:t>
    </dgm:pt>
    <dgm:pt modelId="{35DFA8A8-50B2-4C8A-9028-F635A323EEA0}" type="pres">
      <dgm:prSet presAssocID="{6D5798CC-B9CB-43C8-8576-69A597014EDA}" presName="Accent" presStyleLbl="bgShp" presStyleIdx="2" presStyleCnt="6" custLinFactNeighborX="-38584" custLinFactNeighborY="-82682"/>
      <dgm:spPr/>
      <dgm:t>
        <a:bodyPr/>
        <a:lstStyle/>
        <a:p>
          <a:endParaRPr lang="ru-RU"/>
        </a:p>
      </dgm:t>
    </dgm:pt>
    <dgm:pt modelId="{0536E349-E37E-4086-8C14-83F64FAD1AD4}" type="pres">
      <dgm:prSet presAssocID="{6D5798CC-B9CB-43C8-8576-69A597014EDA}" presName="Child3" presStyleLbl="node1" presStyleIdx="2" presStyleCnt="6" custAng="9589682" custScaleX="99052" custScaleY="110614" custLinFactNeighborX="-3200" custLinFactNeighborY="4674">
        <dgm:presLayoutVars>
          <dgm:chMax val="0"/>
          <dgm:chPref val="0"/>
          <dgm:bulletEnabled val="1"/>
        </dgm:presLayoutVars>
      </dgm:prSet>
      <dgm:spPr>
        <a:prstGeom prst="flowChartMagneticTape">
          <a:avLst/>
        </a:prstGeom>
      </dgm:spPr>
      <dgm:t>
        <a:bodyPr/>
        <a:lstStyle/>
        <a:p>
          <a:endParaRPr lang="ru-RU"/>
        </a:p>
      </dgm:t>
    </dgm:pt>
    <dgm:pt modelId="{F5C4324B-5202-4502-B8EE-3DF857F3739B}" type="pres">
      <dgm:prSet presAssocID="{3693DED4-8001-4F84-B525-0EF4D1D8D653}" presName="Accent4" presStyleCnt="0"/>
      <dgm:spPr/>
      <dgm:t>
        <a:bodyPr/>
        <a:lstStyle/>
        <a:p>
          <a:endParaRPr lang="ru-RU"/>
        </a:p>
      </dgm:t>
    </dgm:pt>
    <dgm:pt modelId="{CDCA7D1F-5920-4552-8BC6-A1DE6DF92515}" type="pres">
      <dgm:prSet presAssocID="{3693DED4-8001-4F84-B525-0EF4D1D8D653}" presName="Accent" presStyleLbl="bgShp" presStyleIdx="3" presStyleCnt="6" custLinFactNeighborX="83848" custLinFactNeighborY="-44832"/>
      <dgm:spPr/>
      <dgm:t>
        <a:bodyPr/>
        <a:lstStyle/>
        <a:p>
          <a:endParaRPr lang="ru-RU"/>
        </a:p>
      </dgm:t>
    </dgm:pt>
    <dgm:pt modelId="{0BE00367-0F37-464F-8796-D1AA3F566A4B}" type="pres">
      <dgm:prSet presAssocID="{3693DED4-8001-4F84-B525-0EF4D1D8D653}" presName="Child4" presStyleLbl="node1" presStyleIdx="3" presStyleCnt="6" custAng="13441841" custScaleX="112740" custScaleY="155677" custLinFactNeighborX="-20821" custLinFactNeighborY="2987">
        <dgm:presLayoutVars>
          <dgm:chMax val="0"/>
          <dgm:chPref val="0"/>
          <dgm:bulletEnabled val="1"/>
        </dgm:presLayoutVars>
      </dgm:prSet>
      <dgm:spPr>
        <a:prstGeom prst="flowChartMagneticTape">
          <a:avLst/>
        </a:prstGeom>
      </dgm:spPr>
      <dgm:t>
        <a:bodyPr/>
        <a:lstStyle/>
        <a:p>
          <a:endParaRPr lang="ru-RU"/>
        </a:p>
      </dgm:t>
    </dgm:pt>
    <dgm:pt modelId="{60F1C942-D8DF-4C04-B28D-DFD0EBE681CD}" type="pres">
      <dgm:prSet presAssocID="{2BA1375B-4ADF-494B-96DE-A09DC43FDC8E}" presName="Accent5" presStyleCnt="0"/>
      <dgm:spPr/>
      <dgm:t>
        <a:bodyPr/>
        <a:lstStyle/>
        <a:p>
          <a:endParaRPr lang="ru-RU"/>
        </a:p>
      </dgm:t>
    </dgm:pt>
    <dgm:pt modelId="{8BDB461F-871B-434B-9CB7-6F80520134EC}" type="pres">
      <dgm:prSet presAssocID="{2BA1375B-4ADF-494B-96DE-A09DC43FDC8E}" presName="Accent" presStyleLbl="bgShp" presStyleIdx="4" presStyleCnt="6" custLinFactNeighborX="71467" custLinFactNeighborY="18880"/>
      <dgm:spPr/>
      <dgm:t>
        <a:bodyPr/>
        <a:lstStyle/>
        <a:p>
          <a:endParaRPr lang="ru-RU"/>
        </a:p>
      </dgm:t>
    </dgm:pt>
    <dgm:pt modelId="{51681948-817F-4B24-B7FB-A49F4975F278}" type="pres">
      <dgm:prSet presAssocID="{2BA1375B-4ADF-494B-96DE-A09DC43FDC8E}" presName="Child5" presStyleLbl="node1" presStyleIdx="4" presStyleCnt="6" custAng="19528714" custLinFactNeighborX="-6192" custLinFactNeighborY="-25471">
        <dgm:presLayoutVars>
          <dgm:chMax val="0"/>
          <dgm:chPref val="0"/>
          <dgm:bulletEnabled val="1"/>
        </dgm:presLayoutVars>
      </dgm:prSet>
      <dgm:spPr>
        <a:prstGeom prst="flowChartMagneticTape">
          <a:avLst/>
        </a:prstGeom>
      </dgm:spPr>
      <dgm:t>
        <a:bodyPr/>
        <a:lstStyle/>
        <a:p>
          <a:endParaRPr lang="ru-RU"/>
        </a:p>
      </dgm:t>
    </dgm:pt>
    <dgm:pt modelId="{2F7EDB27-BE3B-43F0-AB60-AF5C7CCAA27D}" type="pres">
      <dgm:prSet presAssocID="{D811811D-1BF8-4B53-8857-4F79C193580E}" presName="Accent6" presStyleCnt="0"/>
      <dgm:spPr/>
      <dgm:t>
        <a:bodyPr/>
        <a:lstStyle/>
        <a:p>
          <a:endParaRPr lang="ru-RU"/>
        </a:p>
      </dgm:t>
    </dgm:pt>
    <dgm:pt modelId="{9BD4327C-11C5-48D4-A153-F4CB6D4FB99C}" type="pres">
      <dgm:prSet presAssocID="{D811811D-1BF8-4B53-8857-4F79C193580E}" presName="Accent" presStyleLbl="bgShp" presStyleIdx="5" presStyleCnt="6" custLinFactX="-100000" custLinFactNeighborX="-115891" custLinFactNeighborY="79890"/>
      <dgm:spPr>
        <a:prstGeom prst="roundRect">
          <a:avLst/>
        </a:prstGeom>
      </dgm:spPr>
      <dgm:t>
        <a:bodyPr/>
        <a:lstStyle/>
        <a:p>
          <a:endParaRPr lang="ru-RU"/>
        </a:p>
      </dgm:t>
    </dgm:pt>
    <dgm:pt modelId="{31FE6853-7D44-44BF-BD76-457B5AB8673A}" type="pres">
      <dgm:prSet presAssocID="{D811811D-1BF8-4B53-8857-4F79C193580E}" presName="Child6" presStyleLbl="node1" presStyleIdx="5" presStyleCnt="6" custAng="0" custLinFactNeighborX="-4848" custLinFactNeighborY="-11450">
        <dgm:presLayoutVars>
          <dgm:chMax val="0"/>
          <dgm:chPref val="0"/>
          <dgm:bulletEnabled val="1"/>
        </dgm:presLayoutVars>
      </dgm:prSet>
      <dgm:spPr>
        <a:prstGeom prst="flowChartMagneticTape">
          <a:avLst/>
        </a:prstGeom>
      </dgm:spPr>
      <dgm:t>
        <a:bodyPr/>
        <a:lstStyle/>
        <a:p>
          <a:endParaRPr lang="ru-RU"/>
        </a:p>
      </dgm:t>
    </dgm:pt>
  </dgm:ptLst>
  <dgm:cxnLst>
    <dgm:cxn modelId="{474F1194-6D6D-4484-8D7D-9038C8C27DB9}" srcId="{19425E29-28A2-473B-BB2A-45FE6A4D01D8}" destId="{3693DED4-8001-4F84-B525-0EF4D1D8D653}" srcOrd="3" destOrd="0" parTransId="{563E56FB-500A-4C48-8418-43A461B0CBF5}" sibTransId="{4B6E44D8-CEA2-45D3-B23A-CD2CC6C2C4C1}"/>
    <dgm:cxn modelId="{A6295718-9510-418E-862E-08D8F3D11368}" srcId="{19425E29-28A2-473B-BB2A-45FE6A4D01D8}" destId="{2BA1375B-4ADF-494B-96DE-A09DC43FDC8E}" srcOrd="4" destOrd="0" parTransId="{0094327A-BCE4-4CBE-B2B9-7D5A0902C491}" sibTransId="{91752F77-B848-436D-83AD-09132E9B2CCA}"/>
    <dgm:cxn modelId="{65F3C3A2-F50E-482D-AD9E-28ACE001263D}" type="presOf" srcId="{E77FDFA0-8B7D-4333-9B0A-1EB550AF86CB}" destId="{0BE10B88-2CDD-4E3A-8B78-1A1275CBBF86}" srcOrd="0" destOrd="0" presId="urn:microsoft.com/office/officeart/2011/layout/HexagonRadial"/>
    <dgm:cxn modelId="{C58A2509-8DA7-4703-9991-39EE8709A522}" type="presOf" srcId="{3693DED4-8001-4F84-B525-0EF4D1D8D653}" destId="{0BE00367-0F37-464F-8796-D1AA3F566A4B}" srcOrd="0" destOrd="0" presId="urn:microsoft.com/office/officeart/2011/layout/HexagonRadial"/>
    <dgm:cxn modelId="{70C445CE-B2B5-442B-BF30-F06D0F6A87F2}" type="presOf" srcId="{D811811D-1BF8-4B53-8857-4F79C193580E}" destId="{31FE6853-7D44-44BF-BD76-457B5AB8673A}" srcOrd="0" destOrd="0" presId="urn:microsoft.com/office/officeart/2011/layout/HexagonRadial"/>
    <dgm:cxn modelId="{43861A16-FE2B-49DF-AEFA-0BD71711E789}" type="presOf" srcId="{6D5798CC-B9CB-43C8-8576-69A597014EDA}" destId="{0536E349-E37E-4086-8C14-83F64FAD1AD4}" srcOrd="0" destOrd="0" presId="urn:microsoft.com/office/officeart/2011/layout/HexagonRadial"/>
    <dgm:cxn modelId="{9790D971-7123-473D-B269-94750174C3CE}" srcId="{19425E29-28A2-473B-BB2A-45FE6A4D01D8}" destId="{894436E4-62E7-4417-BEA3-63CB31CA6D1B}" srcOrd="1" destOrd="0" parTransId="{F0F208A4-D618-40CF-A993-BCA418ED7546}" sibTransId="{CB4146F9-55D1-4B38-8E74-DE3458068821}"/>
    <dgm:cxn modelId="{E30D6B3E-A8CB-48B1-B8A1-76FE5CB24EBE}" type="presOf" srcId="{19425E29-28A2-473B-BB2A-45FE6A4D01D8}" destId="{E3354F56-ACAE-4CD8-A639-31F7B5D07782}" srcOrd="0" destOrd="0" presId="urn:microsoft.com/office/officeart/2011/layout/HexagonRadial"/>
    <dgm:cxn modelId="{ED5210D0-72F1-48EF-A198-0CB12B3C66A7}" srcId="{EFB9A514-0DA3-43D7-9276-59AA9B621D03}" destId="{19425E29-28A2-473B-BB2A-45FE6A4D01D8}" srcOrd="0" destOrd="0" parTransId="{C614DF41-0446-43BA-81DD-7A71BB01AEBE}" sibTransId="{5D2779B9-6636-4E68-A425-B8F96DF6CC55}"/>
    <dgm:cxn modelId="{DF0E075D-1EE9-4EA9-952A-712E1DC54936}" type="presOf" srcId="{894436E4-62E7-4417-BEA3-63CB31CA6D1B}" destId="{8B81D037-4EA9-46F0-ACCB-BE7B2DE8A890}" srcOrd="0" destOrd="0" presId="urn:microsoft.com/office/officeart/2011/layout/HexagonRadial"/>
    <dgm:cxn modelId="{4A7CD825-B62C-449F-8DA7-B41F95E025CE}" srcId="{19425E29-28A2-473B-BB2A-45FE6A4D01D8}" destId="{6D5798CC-B9CB-43C8-8576-69A597014EDA}" srcOrd="2" destOrd="0" parTransId="{A6D359F9-6AF5-4011-BF21-D696DCEC69A2}" sibTransId="{AE0B2076-3323-446A-A488-13469716EE8D}"/>
    <dgm:cxn modelId="{0763008F-7C92-4728-AF45-BE6E1388A9C7}" srcId="{19425E29-28A2-473B-BB2A-45FE6A4D01D8}" destId="{D811811D-1BF8-4B53-8857-4F79C193580E}" srcOrd="5" destOrd="0" parTransId="{AC3035BA-5771-42B9-A433-E52AF6F80B72}" sibTransId="{5F287A6A-AF90-4D64-8FA0-60FBEE92C17F}"/>
    <dgm:cxn modelId="{0D3DC13D-9BDD-4532-9CD5-5C3718A1C06C}" type="presOf" srcId="{2BA1375B-4ADF-494B-96DE-A09DC43FDC8E}" destId="{51681948-817F-4B24-B7FB-A49F4975F278}" srcOrd="0" destOrd="0" presId="urn:microsoft.com/office/officeart/2011/layout/HexagonRadial"/>
    <dgm:cxn modelId="{FCD1AEA5-E962-4A13-8EB4-8B22D8463B85}" type="presOf" srcId="{EFB9A514-0DA3-43D7-9276-59AA9B621D03}" destId="{A89DF2B3-CFD9-4798-93E5-5F4A5AC3B315}" srcOrd="0" destOrd="0" presId="urn:microsoft.com/office/officeart/2011/layout/HexagonRadial"/>
    <dgm:cxn modelId="{80A32313-4935-4F6E-A026-DC450F412931}" srcId="{19425E29-28A2-473B-BB2A-45FE6A4D01D8}" destId="{E77FDFA0-8B7D-4333-9B0A-1EB550AF86CB}" srcOrd="0" destOrd="0" parTransId="{1201D583-DEC2-45DD-884F-8835D6C9BCB5}" sibTransId="{6F72C0A9-D0FD-4B57-BB02-38BCA3EC9ADE}"/>
    <dgm:cxn modelId="{CC024DB6-1721-4F92-9074-5E3AB73ACB9C}" type="presParOf" srcId="{A89DF2B3-CFD9-4798-93E5-5F4A5AC3B315}" destId="{E3354F56-ACAE-4CD8-A639-31F7B5D07782}" srcOrd="0" destOrd="0" presId="urn:microsoft.com/office/officeart/2011/layout/HexagonRadial"/>
    <dgm:cxn modelId="{5FCBA1A8-EB27-4D33-BD3D-C256AE11C993}" type="presParOf" srcId="{A89DF2B3-CFD9-4798-93E5-5F4A5AC3B315}" destId="{6871CBD0-3C30-477B-AA6F-F5FBF6939D1A}" srcOrd="1" destOrd="0" presId="urn:microsoft.com/office/officeart/2011/layout/HexagonRadial"/>
    <dgm:cxn modelId="{80455B38-2CD8-47F1-A19F-F199FCAD46D8}" type="presParOf" srcId="{6871CBD0-3C30-477B-AA6F-F5FBF6939D1A}" destId="{8BFF9C77-8BAB-4F3C-8BAD-37BF4BBABFA6}" srcOrd="0" destOrd="0" presId="urn:microsoft.com/office/officeart/2011/layout/HexagonRadial"/>
    <dgm:cxn modelId="{42076ED9-D4A0-4A1D-A621-882D4156BE40}" type="presParOf" srcId="{A89DF2B3-CFD9-4798-93E5-5F4A5AC3B315}" destId="{0BE10B88-2CDD-4E3A-8B78-1A1275CBBF86}" srcOrd="2" destOrd="0" presId="urn:microsoft.com/office/officeart/2011/layout/HexagonRadial"/>
    <dgm:cxn modelId="{4C91D559-3650-4A93-99EB-74B4F88E80F9}" type="presParOf" srcId="{A89DF2B3-CFD9-4798-93E5-5F4A5AC3B315}" destId="{2A0D05BE-A9CC-4FCC-8817-ECB0E6A4F761}" srcOrd="3" destOrd="0" presId="urn:microsoft.com/office/officeart/2011/layout/HexagonRadial"/>
    <dgm:cxn modelId="{4BA606CB-4234-42AD-AD29-681BFA1914C6}" type="presParOf" srcId="{2A0D05BE-A9CC-4FCC-8817-ECB0E6A4F761}" destId="{D7684A9C-8FDD-4C7A-99E5-8D4092F07BDB}" srcOrd="0" destOrd="0" presId="urn:microsoft.com/office/officeart/2011/layout/HexagonRadial"/>
    <dgm:cxn modelId="{F6C877FA-5919-4BA4-8A2A-2124D1B8EA2E}" type="presParOf" srcId="{A89DF2B3-CFD9-4798-93E5-5F4A5AC3B315}" destId="{8B81D037-4EA9-46F0-ACCB-BE7B2DE8A890}" srcOrd="4" destOrd="0" presId="urn:microsoft.com/office/officeart/2011/layout/HexagonRadial"/>
    <dgm:cxn modelId="{B2C731AF-01C0-4C7F-B3DB-9C58BAEF2FB3}" type="presParOf" srcId="{A89DF2B3-CFD9-4798-93E5-5F4A5AC3B315}" destId="{9FC20FB1-21AE-4A2E-B611-8E105945968A}" srcOrd="5" destOrd="0" presId="urn:microsoft.com/office/officeart/2011/layout/HexagonRadial"/>
    <dgm:cxn modelId="{047196B8-C198-4371-89F0-732C416E5C60}" type="presParOf" srcId="{9FC20FB1-21AE-4A2E-B611-8E105945968A}" destId="{35DFA8A8-50B2-4C8A-9028-F635A323EEA0}" srcOrd="0" destOrd="0" presId="urn:microsoft.com/office/officeart/2011/layout/HexagonRadial"/>
    <dgm:cxn modelId="{4B571FB0-9B75-4418-B7FB-EDACE2BF19B2}" type="presParOf" srcId="{A89DF2B3-CFD9-4798-93E5-5F4A5AC3B315}" destId="{0536E349-E37E-4086-8C14-83F64FAD1AD4}" srcOrd="6" destOrd="0" presId="urn:microsoft.com/office/officeart/2011/layout/HexagonRadial"/>
    <dgm:cxn modelId="{3F3BCB42-732A-4553-BDA1-B7C67CFC56E3}" type="presParOf" srcId="{A89DF2B3-CFD9-4798-93E5-5F4A5AC3B315}" destId="{F5C4324B-5202-4502-B8EE-3DF857F3739B}" srcOrd="7" destOrd="0" presId="urn:microsoft.com/office/officeart/2011/layout/HexagonRadial"/>
    <dgm:cxn modelId="{238087C9-501B-4AE4-BD3B-DF19CC5478FE}" type="presParOf" srcId="{F5C4324B-5202-4502-B8EE-3DF857F3739B}" destId="{CDCA7D1F-5920-4552-8BC6-A1DE6DF92515}" srcOrd="0" destOrd="0" presId="urn:microsoft.com/office/officeart/2011/layout/HexagonRadial"/>
    <dgm:cxn modelId="{42FC39AF-1C5F-44AB-B1ED-ED3ECBE0D0D4}" type="presParOf" srcId="{A89DF2B3-CFD9-4798-93E5-5F4A5AC3B315}" destId="{0BE00367-0F37-464F-8796-D1AA3F566A4B}" srcOrd="8" destOrd="0" presId="urn:microsoft.com/office/officeart/2011/layout/HexagonRadial"/>
    <dgm:cxn modelId="{B0F71313-2C83-4C69-82EA-DBA93B2C1694}" type="presParOf" srcId="{A89DF2B3-CFD9-4798-93E5-5F4A5AC3B315}" destId="{60F1C942-D8DF-4C04-B28D-DFD0EBE681CD}" srcOrd="9" destOrd="0" presId="urn:microsoft.com/office/officeart/2011/layout/HexagonRadial"/>
    <dgm:cxn modelId="{D8B27D16-2C92-443D-A2DA-1965BB8B5B8B}" type="presParOf" srcId="{60F1C942-D8DF-4C04-B28D-DFD0EBE681CD}" destId="{8BDB461F-871B-434B-9CB7-6F80520134EC}" srcOrd="0" destOrd="0" presId="urn:microsoft.com/office/officeart/2011/layout/HexagonRadial"/>
    <dgm:cxn modelId="{1CD80EE5-EDBA-4388-A3C9-D50087A75EF7}" type="presParOf" srcId="{A89DF2B3-CFD9-4798-93E5-5F4A5AC3B315}" destId="{51681948-817F-4B24-B7FB-A49F4975F278}" srcOrd="10" destOrd="0" presId="urn:microsoft.com/office/officeart/2011/layout/HexagonRadial"/>
    <dgm:cxn modelId="{4AF8E901-5865-4C1C-B9B5-DEAA0B3CB108}" type="presParOf" srcId="{A89DF2B3-CFD9-4798-93E5-5F4A5AC3B315}" destId="{2F7EDB27-BE3B-43F0-AB60-AF5C7CCAA27D}" srcOrd="11" destOrd="0" presId="urn:microsoft.com/office/officeart/2011/layout/HexagonRadial"/>
    <dgm:cxn modelId="{D8D35D94-1918-486E-BFEC-124B7619A493}" type="presParOf" srcId="{2F7EDB27-BE3B-43F0-AB60-AF5C7CCAA27D}" destId="{9BD4327C-11C5-48D4-A153-F4CB6D4FB99C}" srcOrd="0" destOrd="0" presId="urn:microsoft.com/office/officeart/2011/layout/HexagonRadial"/>
    <dgm:cxn modelId="{C172C68A-FC54-43AD-8B92-0A3DB3FFFD18}" type="presParOf" srcId="{A89DF2B3-CFD9-4798-93E5-5F4A5AC3B315}" destId="{31FE6853-7D44-44BF-BD76-457B5AB8673A}" srcOrd="12" destOrd="0" presId="urn:microsoft.com/office/officeart/2011/layout/HexagonRadial"/>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D65153-211B-47ED-B19A-529E316AC151}" type="doc">
      <dgm:prSet loTypeId="urn:microsoft.com/office/officeart/2005/8/layout/gear1" loCatId="process" qsTypeId="urn:microsoft.com/office/officeart/2005/8/quickstyle/3d1" qsCatId="3D" csTypeId="urn:microsoft.com/office/officeart/2005/8/colors/colorful3" csCatId="colorful" phldr="1"/>
      <dgm:spPr/>
    </dgm:pt>
    <dgm:pt modelId="{1AE9C42A-6868-4F10-AE04-DEF50522BA9C}">
      <dgm:prSet phldrT="[Текст]"/>
      <dgm:spPr>
        <a:xfrm>
          <a:off x="2941628" y="2139724"/>
          <a:ext cx="2437765" cy="2437765"/>
        </a:xfrm>
      </dgm:spPr>
      <dgm:t>
        <a:bodyPr/>
        <a:lstStyle/>
        <a:p>
          <a:r>
            <a:rPr lang="ru-RU" b="1" dirty="0" smtClean="0">
              <a:solidFill>
                <a:sysClr val="windowText" lastClr="000000"/>
              </a:solidFill>
              <a:latin typeface="Calibri"/>
              <a:ea typeface="+mn-ea"/>
              <a:cs typeface="+mn-cs"/>
            </a:rPr>
            <a:t>Отсутствие просроченной кредиторской задолженности</a:t>
          </a:r>
          <a:endParaRPr lang="ru-RU" b="1" dirty="0">
            <a:solidFill>
              <a:sysClr val="windowText" lastClr="000000"/>
            </a:solidFill>
            <a:latin typeface="Calibri"/>
            <a:ea typeface="+mn-ea"/>
            <a:cs typeface="+mn-cs"/>
          </a:endParaRPr>
        </a:p>
      </dgm:t>
    </dgm:pt>
    <dgm:pt modelId="{47AF765C-4D65-414C-8194-C2369772C931}" type="parTrans" cxnId="{71ED23A0-2B48-4296-8A2B-F894F61819C2}">
      <dgm:prSet/>
      <dgm:spPr/>
      <dgm:t>
        <a:bodyPr/>
        <a:lstStyle/>
        <a:p>
          <a:endParaRPr lang="ru-RU" b="1">
            <a:solidFill>
              <a:sysClr val="windowText" lastClr="000000"/>
            </a:solidFill>
          </a:endParaRPr>
        </a:p>
      </dgm:t>
    </dgm:pt>
    <dgm:pt modelId="{F3CD14DF-3A3C-4EBD-9CFD-908B441B4F39}" type="sibTrans" cxnId="{71ED23A0-2B48-4296-8A2B-F894F61819C2}">
      <dgm:prSet/>
      <dgm:spPr>
        <a:xfrm>
          <a:off x="2870154" y="1827692"/>
          <a:ext cx="3120339" cy="3120339"/>
        </a:xfrm>
      </dgm:spPr>
      <dgm:t>
        <a:bodyPr/>
        <a:lstStyle/>
        <a:p>
          <a:endParaRPr lang="ru-RU" b="1">
            <a:solidFill>
              <a:sysClr val="windowText" lastClr="000000"/>
            </a:solidFill>
          </a:endParaRPr>
        </a:p>
      </dgm:t>
    </dgm:pt>
    <dgm:pt modelId="{F1C0C353-F833-4BF2-8F76-49DE97CF0B22}">
      <dgm:prSet phldrT="[Текст]" custT="1"/>
      <dgm:spPr>
        <a:xfrm>
          <a:off x="1285513" y="1645445"/>
          <a:ext cx="2038202" cy="1772920"/>
        </a:xfrm>
      </dgm:spPr>
      <dgm:t>
        <a:bodyPr/>
        <a:lstStyle/>
        <a:p>
          <a:r>
            <a:rPr lang="ru-RU" sz="1000" b="1" dirty="0" smtClean="0">
              <a:solidFill>
                <a:sysClr val="windowText" lastClr="000000"/>
              </a:solidFill>
              <a:latin typeface="Calibri"/>
              <a:ea typeface="+mn-ea"/>
              <a:cs typeface="+mn-cs"/>
            </a:rPr>
            <a:t>Отсутствие муниципального долга</a:t>
          </a:r>
          <a:endParaRPr lang="ru-RU" sz="1000" b="1" dirty="0">
            <a:solidFill>
              <a:sysClr val="windowText" lastClr="000000"/>
            </a:solidFill>
            <a:latin typeface="Calibri"/>
            <a:ea typeface="+mn-ea"/>
            <a:cs typeface="+mn-cs"/>
          </a:endParaRPr>
        </a:p>
      </dgm:t>
    </dgm:pt>
    <dgm:pt modelId="{E58B5927-4016-4E1E-B0F1-2D9775EAB25B}" type="parTrans" cxnId="{839B88FD-3F0E-4C5D-9752-DAE1C771DD57}">
      <dgm:prSet/>
      <dgm:spPr/>
      <dgm:t>
        <a:bodyPr/>
        <a:lstStyle/>
        <a:p>
          <a:endParaRPr lang="ru-RU" b="1">
            <a:solidFill>
              <a:sysClr val="windowText" lastClr="000000"/>
            </a:solidFill>
          </a:endParaRPr>
        </a:p>
      </dgm:t>
    </dgm:pt>
    <dgm:pt modelId="{4D9C5852-D662-4312-813A-61B62D60EF27}" type="sibTrans" cxnId="{839B88FD-3F0E-4C5D-9752-DAE1C771DD57}">
      <dgm:prSet/>
      <dgm:spPr>
        <a:xfrm>
          <a:off x="886043" y="1132951"/>
          <a:ext cx="2267121" cy="2267121"/>
        </a:xfrm>
      </dgm:spPr>
      <dgm:t>
        <a:bodyPr/>
        <a:lstStyle/>
        <a:p>
          <a:endParaRPr lang="ru-RU" b="1">
            <a:solidFill>
              <a:sysClr val="windowText" lastClr="000000"/>
            </a:solidFill>
          </a:endParaRPr>
        </a:p>
      </dgm:t>
    </dgm:pt>
    <dgm:pt modelId="{E47D2FBE-12F3-4E60-8305-03142397144B}">
      <dgm:prSet phldrT="[Текст]" custT="1"/>
      <dgm:spPr>
        <a:xfrm rot="20700000">
          <a:off x="2412899" y="57622"/>
          <a:ext cx="2328322" cy="2417260"/>
        </a:xfrm>
      </dgm:spPr>
      <dgm:t>
        <a:bodyPr/>
        <a:lstStyle/>
        <a:p>
          <a:r>
            <a:rPr lang="ru-RU" sz="1200" b="1" dirty="0" smtClean="0">
              <a:solidFill>
                <a:sysClr val="windowText" lastClr="000000"/>
              </a:solidFill>
              <a:latin typeface="Calibri"/>
              <a:ea typeface="+mn-ea"/>
              <a:cs typeface="+mn-cs"/>
            </a:rPr>
            <a:t>Принятие и исполнение </a:t>
          </a:r>
          <a:r>
            <a:rPr lang="ru-RU" sz="1200" b="1" dirty="0" err="1" smtClean="0">
              <a:solidFill>
                <a:sysClr val="windowText" lastClr="000000"/>
              </a:solidFill>
              <a:latin typeface="Calibri"/>
              <a:ea typeface="+mn-ea"/>
              <a:cs typeface="+mn-cs"/>
            </a:rPr>
            <a:t>бездефицитно-го</a:t>
          </a:r>
          <a:r>
            <a:rPr lang="ru-RU" sz="1200" b="1" dirty="0" smtClean="0">
              <a:solidFill>
                <a:sysClr val="windowText" lastClr="000000"/>
              </a:solidFill>
              <a:latin typeface="Calibri"/>
              <a:ea typeface="+mn-ea"/>
              <a:cs typeface="+mn-cs"/>
            </a:rPr>
            <a:t> бюджета</a:t>
          </a:r>
          <a:endParaRPr lang="ru-RU" sz="1200" b="1" dirty="0">
            <a:solidFill>
              <a:sysClr val="windowText" lastClr="000000"/>
            </a:solidFill>
            <a:latin typeface="Calibri"/>
            <a:ea typeface="+mn-ea"/>
            <a:cs typeface="+mn-cs"/>
          </a:endParaRPr>
        </a:p>
      </dgm:t>
    </dgm:pt>
    <dgm:pt modelId="{56C34C59-6EC7-491B-983D-638ACDC97371}" type="parTrans" cxnId="{00736DFE-0DA7-4653-8C82-2DC88C91EFFC}">
      <dgm:prSet/>
      <dgm:spPr/>
      <dgm:t>
        <a:bodyPr/>
        <a:lstStyle/>
        <a:p>
          <a:endParaRPr lang="ru-RU" b="1">
            <a:solidFill>
              <a:sysClr val="windowText" lastClr="000000"/>
            </a:solidFill>
          </a:endParaRPr>
        </a:p>
      </dgm:t>
    </dgm:pt>
    <dgm:pt modelId="{6209C922-1AF0-45F7-9C21-AADBA41A90B8}" type="sibTrans" cxnId="{00736DFE-0DA7-4653-8C82-2DC88C91EFFC}">
      <dgm:prSet/>
      <dgm:spPr>
        <a:xfrm>
          <a:off x="2074346" y="-55356"/>
          <a:ext cx="2444413" cy="2444413"/>
        </a:xfrm>
      </dgm:spPr>
      <dgm:t>
        <a:bodyPr/>
        <a:lstStyle/>
        <a:p>
          <a:endParaRPr lang="ru-RU" b="1">
            <a:solidFill>
              <a:sysClr val="windowText" lastClr="000000"/>
            </a:solidFill>
          </a:endParaRPr>
        </a:p>
      </dgm:t>
    </dgm:pt>
    <dgm:pt modelId="{D0CEAE97-0A78-416F-9ABB-BD6E1C2BCA80}" type="pres">
      <dgm:prSet presAssocID="{B6D65153-211B-47ED-B19A-529E316AC151}" presName="composite" presStyleCnt="0">
        <dgm:presLayoutVars>
          <dgm:chMax val="3"/>
          <dgm:animLvl val="lvl"/>
          <dgm:resizeHandles val="exact"/>
        </dgm:presLayoutVars>
      </dgm:prSet>
      <dgm:spPr/>
    </dgm:pt>
    <dgm:pt modelId="{788C02A2-C6E4-467B-BC5F-5E404F8C2D0D}" type="pres">
      <dgm:prSet presAssocID="{1AE9C42A-6868-4F10-AE04-DEF50522BA9C}" presName="gear1" presStyleLbl="node1" presStyleIdx="0" presStyleCnt="3" custLinFactNeighborX="-4650" custLinFactNeighborY="-2351">
        <dgm:presLayoutVars>
          <dgm:chMax val="1"/>
          <dgm:bulletEnabled val="1"/>
        </dgm:presLayoutVars>
      </dgm:prSet>
      <dgm:spPr>
        <a:prstGeom prst="gear9">
          <a:avLst/>
        </a:prstGeom>
      </dgm:spPr>
      <dgm:t>
        <a:bodyPr/>
        <a:lstStyle/>
        <a:p>
          <a:endParaRPr lang="ru-RU"/>
        </a:p>
      </dgm:t>
    </dgm:pt>
    <dgm:pt modelId="{A0DF24BC-0607-4461-940F-C71035BB042F}" type="pres">
      <dgm:prSet presAssocID="{1AE9C42A-6868-4F10-AE04-DEF50522BA9C}" presName="gear1srcNode" presStyleLbl="node1" presStyleIdx="0" presStyleCnt="3"/>
      <dgm:spPr/>
      <dgm:t>
        <a:bodyPr/>
        <a:lstStyle/>
        <a:p>
          <a:endParaRPr lang="ru-RU"/>
        </a:p>
      </dgm:t>
    </dgm:pt>
    <dgm:pt modelId="{C9C21DB0-AAF7-448E-BEF7-FCBE0E8893FC}" type="pres">
      <dgm:prSet presAssocID="{1AE9C42A-6868-4F10-AE04-DEF50522BA9C}" presName="gear1dstNode" presStyleLbl="node1" presStyleIdx="0" presStyleCnt="3"/>
      <dgm:spPr/>
      <dgm:t>
        <a:bodyPr/>
        <a:lstStyle/>
        <a:p>
          <a:endParaRPr lang="ru-RU"/>
        </a:p>
      </dgm:t>
    </dgm:pt>
    <dgm:pt modelId="{4B8CFF68-294C-4C98-82A7-0A50996C1C6E}" type="pres">
      <dgm:prSet presAssocID="{F1C0C353-F833-4BF2-8F76-49DE97CF0B22}" presName="gear2" presStyleLbl="node1" presStyleIdx="1" presStyleCnt="3" custScaleX="114963" custLinFactNeighborX="-12324" custLinFactNeighborY="1388">
        <dgm:presLayoutVars>
          <dgm:chMax val="1"/>
          <dgm:bulletEnabled val="1"/>
        </dgm:presLayoutVars>
      </dgm:prSet>
      <dgm:spPr>
        <a:prstGeom prst="gear6">
          <a:avLst/>
        </a:prstGeom>
      </dgm:spPr>
      <dgm:t>
        <a:bodyPr/>
        <a:lstStyle/>
        <a:p>
          <a:endParaRPr lang="ru-RU"/>
        </a:p>
      </dgm:t>
    </dgm:pt>
    <dgm:pt modelId="{A9C2EF82-B4A4-4C0D-A547-99B0DB5F205E}" type="pres">
      <dgm:prSet presAssocID="{F1C0C353-F833-4BF2-8F76-49DE97CF0B22}" presName="gear2srcNode" presStyleLbl="node1" presStyleIdx="1" presStyleCnt="3"/>
      <dgm:spPr/>
      <dgm:t>
        <a:bodyPr/>
        <a:lstStyle/>
        <a:p>
          <a:endParaRPr lang="ru-RU"/>
        </a:p>
      </dgm:t>
    </dgm:pt>
    <dgm:pt modelId="{2965FEEE-244F-445C-A4DD-6F09B9A1039B}" type="pres">
      <dgm:prSet presAssocID="{F1C0C353-F833-4BF2-8F76-49DE97CF0B22}" presName="gear2dstNode" presStyleLbl="node1" presStyleIdx="1" presStyleCnt="3"/>
      <dgm:spPr/>
      <dgm:t>
        <a:bodyPr/>
        <a:lstStyle/>
        <a:p>
          <a:endParaRPr lang="ru-RU"/>
        </a:p>
      </dgm:t>
    </dgm:pt>
    <dgm:pt modelId="{48A0B180-E0DE-4731-8245-B125A9004D36}" type="pres">
      <dgm:prSet presAssocID="{E47D2FBE-12F3-4E60-8305-03142397144B}" presName="gear3" presStyleLbl="node1" presStyleIdx="2" presStyleCnt="3" custScaleX="135117" custScaleY="138073" custLinFactNeighborX="3706" custLinFactNeighborY="-2401"/>
      <dgm:spPr>
        <a:prstGeom prst="gear6">
          <a:avLst/>
        </a:prstGeom>
      </dgm:spPr>
      <dgm:t>
        <a:bodyPr/>
        <a:lstStyle/>
        <a:p>
          <a:endParaRPr lang="ru-RU"/>
        </a:p>
      </dgm:t>
    </dgm:pt>
    <dgm:pt modelId="{882DD8AD-ECF3-4CEB-AF60-00342642771F}" type="pres">
      <dgm:prSet presAssocID="{E47D2FBE-12F3-4E60-8305-03142397144B}" presName="gear3tx" presStyleLbl="node1" presStyleIdx="2" presStyleCnt="3">
        <dgm:presLayoutVars>
          <dgm:chMax val="1"/>
          <dgm:bulletEnabled val="1"/>
        </dgm:presLayoutVars>
      </dgm:prSet>
      <dgm:spPr/>
      <dgm:t>
        <a:bodyPr/>
        <a:lstStyle/>
        <a:p>
          <a:endParaRPr lang="ru-RU"/>
        </a:p>
      </dgm:t>
    </dgm:pt>
    <dgm:pt modelId="{04BB2AE7-5F6D-4A94-AFDD-01E74739E270}" type="pres">
      <dgm:prSet presAssocID="{E47D2FBE-12F3-4E60-8305-03142397144B}" presName="gear3srcNode" presStyleLbl="node1" presStyleIdx="2" presStyleCnt="3"/>
      <dgm:spPr/>
      <dgm:t>
        <a:bodyPr/>
        <a:lstStyle/>
        <a:p>
          <a:endParaRPr lang="ru-RU"/>
        </a:p>
      </dgm:t>
    </dgm:pt>
    <dgm:pt modelId="{5DDF7572-FFE9-4F55-ACD1-86C7811775E1}" type="pres">
      <dgm:prSet presAssocID="{E47D2FBE-12F3-4E60-8305-03142397144B}" presName="gear3dstNode" presStyleLbl="node1" presStyleIdx="2" presStyleCnt="3"/>
      <dgm:spPr/>
      <dgm:t>
        <a:bodyPr/>
        <a:lstStyle/>
        <a:p>
          <a:endParaRPr lang="ru-RU"/>
        </a:p>
      </dgm:t>
    </dgm:pt>
    <dgm:pt modelId="{00BB1BD1-6B57-4A5D-A03D-CF53231AA51F}" type="pres">
      <dgm:prSet presAssocID="{F3CD14DF-3A3C-4EBD-9CFD-908B441B4F39}" presName="connector1" presStyleLbl="sibTrans2D1" presStyleIdx="0" presStyleCnt="3"/>
      <dgm:spPr>
        <a:prstGeom prst="circularArrow">
          <a:avLst>
            <a:gd name="adj1" fmla="val 4688"/>
            <a:gd name="adj2" fmla="val 299029"/>
            <a:gd name="adj3" fmla="val 2521601"/>
            <a:gd name="adj4" fmla="val 15849618"/>
            <a:gd name="adj5" fmla="val 5469"/>
          </a:avLst>
        </a:prstGeom>
      </dgm:spPr>
      <dgm:t>
        <a:bodyPr/>
        <a:lstStyle/>
        <a:p>
          <a:endParaRPr lang="ru-RU"/>
        </a:p>
      </dgm:t>
    </dgm:pt>
    <dgm:pt modelId="{70BEB0F6-401C-4C29-92E9-5B9CF03C404C}" type="pres">
      <dgm:prSet presAssocID="{4D9C5852-D662-4312-813A-61B62D60EF27}" presName="connector2" presStyleLbl="sibTrans2D1" presStyleIdx="1" presStyleCnt="3" custLinFactNeighborX="-19259" custLinFactNeighborY="-4172"/>
      <dgm:spPr>
        <a:prstGeom prst="leftCircularArrow">
          <a:avLst>
            <a:gd name="adj1" fmla="val 6452"/>
            <a:gd name="adj2" fmla="val 429999"/>
            <a:gd name="adj3" fmla="val 10489124"/>
            <a:gd name="adj4" fmla="val 14837806"/>
            <a:gd name="adj5" fmla="val 7527"/>
          </a:avLst>
        </a:prstGeom>
      </dgm:spPr>
      <dgm:t>
        <a:bodyPr/>
        <a:lstStyle/>
        <a:p>
          <a:endParaRPr lang="ru-RU"/>
        </a:p>
      </dgm:t>
    </dgm:pt>
    <dgm:pt modelId="{02D779E8-2775-44A7-8CC3-2F2CA8B620A1}" type="pres">
      <dgm:prSet presAssocID="{6209C922-1AF0-45F7-9C21-AADBA41A90B8}" presName="connector3" presStyleLbl="sibTrans2D1" presStyleIdx="2" presStyleCnt="3" custLinFactNeighborX="-6280" custLinFactNeighborY="-2927"/>
      <dgm:spPr>
        <a:prstGeom prst="circularArrow">
          <a:avLst>
            <a:gd name="adj1" fmla="val 5984"/>
            <a:gd name="adj2" fmla="val 394124"/>
            <a:gd name="adj3" fmla="val 13313824"/>
            <a:gd name="adj4" fmla="val 10508221"/>
            <a:gd name="adj5" fmla="val 6981"/>
          </a:avLst>
        </a:prstGeom>
      </dgm:spPr>
      <dgm:t>
        <a:bodyPr/>
        <a:lstStyle/>
        <a:p>
          <a:endParaRPr lang="ru-RU"/>
        </a:p>
      </dgm:t>
    </dgm:pt>
  </dgm:ptLst>
  <dgm:cxnLst>
    <dgm:cxn modelId="{E13F5B35-66BC-4130-83C9-08E3768889BF}" type="presOf" srcId="{F1C0C353-F833-4BF2-8F76-49DE97CF0B22}" destId="{4B8CFF68-294C-4C98-82A7-0A50996C1C6E}" srcOrd="0" destOrd="0" presId="urn:microsoft.com/office/officeart/2005/8/layout/gear1"/>
    <dgm:cxn modelId="{0AEFE28B-F943-47A8-811D-65F7CB575748}" type="presOf" srcId="{F1C0C353-F833-4BF2-8F76-49DE97CF0B22}" destId="{2965FEEE-244F-445C-A4DD-6F09B9A1039B}" srcOrd="2" destOrd="0" presId="urn:microsoft.com/office/officeart/2005/8/layout/gear1"/>
    <dgm:cxn modelId="{858CD473-FB4C-4C23-AC6F-266E1CD831A9}" type="presOf" srcId="{6209C922-1AF0-45F7-9C21-AADBA41A90B8}" destId="{02D779E8-2775-44A7-8CC3-2F2CA8B620A1}" srcOrd="0" destOrd="0" presId="urn:microsoft.com/office/officeart/2005/8/layout/gear1"/>
    <dgm:cxn modelId="{A8A31DEF-D9B5-42B5-A9F9-537420D9EA67}" type="presOf" srcId="{1AE9C42A-6868-4F10-AE04-DEF50522BA9C}" destId="{C9C21DB0-AAF7-448E-BEF7-FCBE0E8893FC}" srcOrd="2" destOrd="0" presId="urn:microsoft.com/office/officeart/2005/8/layout/gear1"/>
    <dgm:cxn modelId="{71ED23A0-2B48-4296-8A2B-F894F61819C2}" srcId="{B6D65153-211B-47ED-B19A-529E316AC151}" destId="{1AE9C42A-6868-4F10-AE04-DEF50522BA9C}" srcOrd="0" destOrd="0" parTransId="{47AF765C-4D65-414C-8194-C2369772C931}" sibTransId="{F3CD14DF-3A3C-4EBD-9CFD-908B441B4F39}"/>
    <dgm:cxn modelId="{471EB251-8130-4D32-8E4D-EA45093B187B}" type="presOf" srcId="{1AE9C42A-6868-4F10-AE04-DEF50522BA9C}" destId="{788C02A2-C6E4-467B-BC5F-5E404F8C2D0D}" srcOrd="0" destOrd="0" presId="urn:microsoft.com/office/officeart/2005/8/layout/gear1"/>
    <dgm:cxn modelId="{395751C2-EE1C-4581-A589-461736DEC16E}" type="presOf" srcId="{E47D2FBE-12F3-4E60-8305-03142397144B}" destId="{5DDF7572-FFE9-4F55-ACD1-86C7811775E1}" srcOrd="3" destOrd="0" presId="urn:microsoft.com/office/officeart/2005/8/layout/gear1"/>
    <dgm:cxn modelId="{61EE619D-D788-437D-999B-4A8FCBDDB5AA}" type="presOf" srcId="{E47D2FBE-12F3-4E60-8305-03142397144B}" destId="{882DD8AD-ECF3-4CEB-AF60-00342642771F}" srcOrd="1" destOrd="0" presId="urn:microsoft.com/office/officeart/2005/8/layout/gear1"/>
    <dgm:cxn modelId="{FA2D83F8-7410-4B3F-A9D2-EF8465EC9978}" type="presOf" srcId="{B6D65153-211B-47ED-B19A-529E316AC151}" destId="{D0CEAE97-0A78-416F-9ABB-BD6E1C2BCA80}" srcOrd="0" destOrd="0" presId="urn:microsoft.com/office/officeart/2005/8/layout/gear1"/>
    <dgm:cxn modelId="{F2BCFA17-A8A9-410B-8974-67FDA0E99C89}" type="presOf" srcId="{E47D2FBE-12F3-4E60-8305-03142397144B}" destId="{48A0B180-E0DE-4731-8245-B125A9004D36}" srcOrd="0" destOrd="0" presId="urn:microsoft.com/office/officeart/2005/8/layout/gear1"/>
    <dgm:cxn modelId="{00736DFE-0DA7-4653-8C82-2DC88C91EFFC}" srcId="{B6D65153-211B-47ED-B19A-529E316AC151}" destId="{E47D2FBE-12F3-4E60-8305-03142397144B}" srcOrd="2" destOrd="0" parTransId="{56C34C59-6EC7-491B-983D-638ACDC97371}" sibTransId="{6209C922-1AF0-45F7-9C21-AADBA41A90B8}"/>
    <dgm:cxn modelId="{839B88FD-3F0E-4C5D-9752-DAE1C771DD57}" srcId="{B6D65153-211B-47ED-B19A-529E316AC151}" destId="{F1C0C353-F833-4BF2-8F76-49DE97CF0B22}" srcOrd="1" destOrd="0" parTransId="{E58B5927-4016-4E1E-B0F1-2D9775EAB25B}" sibTransId="{4D9C5852-D662-4312-813A-61B62D60EF27}"/>
    <dgm:cxn modelId="{DF47E2D8-3EBF-4689-B326-5BC1D130EBC2}" type="presOf" srcId="{1AE9C42A-6868-4F10-AE04-DEF50522BA9C}" destId="{A0DF24BC-0607-4461-940F-C71035BB042F}" srcOrd="1" destOrd="0" presId="urn:microsoft.com/office/officeart/2005/8/layout/gear1"/>
    <dgm:cxn modelId="{5DE711E2-67EB-4A9B-B2A8-277145185E3C}" type="presOf" srcId="{E47D2FBE-12F3-4E60-8305-03142397144B}" destId="{04BB2AE7-5F6D-4A94-AFDD-01E74739E270}" srcOrd="2" destOrd="0" presId="urn:microsoft.com/office/officeart/2005/8/layout/gear1"/>
    <dgm:cxn modelId="{67F70FC6-0732-497B-A91E-D53EFAFC0456}" type="presOf" srcId="{4D9C5852-D662-4312-813A-61B62D60EF27}" destId="{70BEB0F6-401C-4C29-92E9-5B9CF03C404C}" srcOrd="0" destOrd="0" presId="urn:microsoft.com/office/officeart/2005/8/layout/gear1"/>
    <dgm:cxn modelId="{EA4FB165-FBD6-4FC6-92D6-472666D3105D}" type="presOf" srcId="{F3CD14DF-3A3C-4EBD-9CFD-908B441B4F39}" destId="{00BB1BD1-6B57-4A5D-A03D-CF53231AA51F}" srcOrd="0" destOrd="0" presId="urn:microsoft.com/office/officeart/2005/8/layout/gear1"/>
    <dgm:cxn modelId="{55699E90-AD69-4BBF-86B2-470D582DC72C}" type="presOf" srcId="{F1C0C353-F833-4BF2-8F76-49DE97CF0B22}" destId="{A9C2EF82-B4A4-4C0D-A547-99B0DB5F205E}" srcOrd="1" destOrd="0" presId="urn:microsoft.com/office/officeart/2005/8/layout/gear1"/>
    <dgm:cxn modelId="{E7E63049-6B59-4B3C-8319-4E32E7014463}" type="presParOf" srcId="{D0CEAE97-0A78-416F-9ABB-BD6E1C2BCA80}" destId="{788C02A2-C6E4-467B-BC5F-5E404F8C2D0D}" srcOrd="0" destOrd="0" presId="urn:microsoft.com/office/officeart/2005/8/layout/gear1"/>
    <dgm:cxn modelId="{31BB86D8-0832-491E-BF32-2157B3156A10}" type="presParOf" srcId="{D0CEAE97-0A78-416F-9ABB-BD6E1C2BCA80}" destId="{A0DF24BC-0607-4461-940F-C71035BB042F}" srcOrd="1" destOrd="0" presId="urn:microsoft.com/office/officeart/2005/8/layout/gear1"/>
    <dgm:cxn modelId="{A2C2300E-DEA4-454B-A240-554C420B5D75}" type="presParOf" srcId="{D0CEAE97-0A78-416F-9ABB-BD6E1C2BCA80}" destId="{C9C21DB0-AAF7-448E-BEF7-FCBE0E8893FC}" srcOrd="2" destOrd="0" presId="urn:microsoft.com/office/officeart/2005/8/layout/gear1"/>
    <dgm:cxn modelId="{1A2D4B1B-BBBA-41A4-8454-CD24069C4A2E}" type="presParOf" srcId="{D0CEAE97-0A78-416F-9ABB-BD6E1C2BCA80}" destId="{4B8CFF68-294C-4C98-82A7-0A50996C1C6E}" srcOrd="3" destOrd="0" presId="urn:microsoft.com/office/officeart/2005/8/layout/gear1"/>
    <dgm:cxn modelId="{D90B2B25-8893-4D56-97B8-54A232A88A89}" type="presParOf" srcId="{D0CEAE97-0A78-416F-9ABB-BD6E1C2BCA80}" destId="{A9C2EF82-B4A4-4C0D-A547-99B0DB5F205E}" srcOrd="4" destOrd="0" presId="urn:microsoft.com/office/officeart/2005/8/layout/gear1"/>
    <dgm:cxn modelId="{A46DCD88-B522-4B34-9671-D2D7FA8EBE0C}" type="presParOf" srcId="{D0CEAE97-0A78-416F-9ABB-BD6E1C2BCA80}" destId="{2965FEEE-244F-445C-A4DD-6F09B9A1039B}" srcOrd="5" destOrd="0" presId="urn:microsoft.com/office/officeart/2005/8/layout/gear1"/>
    <dgm:cxn modelId="{81F16105-77EE-443D-965E-1A72F0B4EA73}" type="presParOf" srcId="{D0CEAE97-0A78-416F-9ABB-BD6E1C2BCA80}" destId="{48A0B180-E0DE-4731-8245-B125A9004D36}" srcOrd="6" destOrd="0" presId="urn:microsoft.com/office/officeart/2005/8/layout/gear1"/>
    <dgm:cxn modelId="{B175792A-2681-428E-B981-1C81155A9F45}" type="presParOf" srcId="{D0CEAE97-0A78-416F-9ABB-BD6E1C2BCA80}" destId="{882DD8AD-ECF3-4CEB-AF60-00342642771F}" srcOrd="7" destOrd="0" presId="urn:microsoft.com/office/officeart/2005/8/layout/gear1"/>
    <dgm:cxn modelId="{59288FA8-9F68-4C97-B7A0-7F076E6C7543}" type="presParOf" srcId="{D0CEAE97-0A78-416F-9ABB-BD6E1C2BCA80}" destId="{04BB2AE7-5F6D-4A94-AFDD-01E74739E270}" srcOrd="8" destOrd="0" presId="urn:microsoft.com/office/officeart/2005/8/layout/gear1"/>
    <dgm:cxn modelId="{96DB84D8-4FD8-4B70-9A62-0BFC0E3F9EA4}" type="presParOf" srcId="{D0CEAE97-0A78-416F-9ABB-BD6E1C2BCA80}" destId="{5DDF7572-FFE9-4F55-ACD1-86C7811775E1}" srcOrd="9" destOrd="0" presId="urn:microsoft.com/office/officeart/2005/8/layout/gear1"/>
    <dgm:cxn modelId="{CF0DDAAE-F5B9-4BF2-A516-51E1852ADD55}" type="presParOf" srcId="{D0CEAE97-0A78-416F-9ABB-BD6E1C2BCA80}" destId="{00BB1BD1-6B57-4A5D-A03D-CF53231AA51F}" srcOrd="10" destOrd="0" presId="urn:microsoft.com/office/officeart/2005/8/layout/gear1"/>
    <dgm:cxn modelId="{38A55A03-BED2-4925-BEAA-651009C48116}" type="presParOf" srcId="{D0CEAE97-0A78-416F-9ABB-BD6E1C2BCA80}" destId="{70BEB0F6-401C-4C29-92E9-5B9CF03C404C}" srcOrd="11" destOrd="0" presId="urn:microsoft.com/office/officeart/2005/8/layout/gear1"/>
    <dgm:cxn modelId="{9EF78B2C-2A63-49F1-AB1E-BE6CCA54D7C4}" type="presParOf" srcId="{D0CEAE97-0A78-416F-9ABB-BD6E1C2BCA80}" destId="{02D779E8-2775-44A7-8CC3-2F2CA8B620A1}"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CFD62-05EE-49C3-A7A3-7ED7B99064AF}">
      <dsp:nvSpPr>
        <dsp:cNvPr id="0" name=""/>
        <dsp:cNvSpPr/>
      </dsp:nvSpPr>
      <dsp:spPr>
        <a:xfrm>
          <a:off x="4008" y="1733785"/>
          <a:ext cx="1491071" cy="59642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ru-RU" sz="2200" kern="1200" dirty="0" smtClean="0">
              <a:latin typeface="Times New Roman" pitchFamily="18" charset="0"/>
              <a:cs typeface="Times New Roman" pitchFamily="18" charset="0"/>
            </a:rPr>
            <a:t>741,6</a:t>
          </a:r>
          <a:endParaRPr lang="ru-RU" sz="2200" kern="1200" dirty="0">
            <a:latin typeface="Times New Roman" pitchFamily="18" charset="0"/>
            <a:cs typeface="Times New Roman" pitchFamily="18" charset="0"/>
          </a:endParaRPr>
        </a:p>
      </dsp:txBody>
      <dsp:txXfrm>
        <a:off x="302222" y="1733785"/>
        <a:ext cx="894643" cy="596428"/>
      </dsp:txXfrm>
    </dsp:sp>
    <dsp:sp modelId="{483A9B82-1DBD-4FD0-B154-7A887DF9F41B}">
      <dsp:nvSpPr>
        <dsp:cNvPr id="0" name=""/>
        <dsp:cNvSpPr/>
      </dsp:nvSpPr>
      <dsp:spPr>
        <a:xfrm>
          <a:off x="1345972" y="1733785"/>
          <a:ext cx="1491071" cy="59642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ru-RU" sz="2200" kern="1200" dirty="0" smtClean="0">
              <a:latin typeface="Times New Roman" pitchFamily="18" charset="0"/>
              <a:cs typeface="Times New Roman" pitchFamily="18" charset="0"/>
            </a:rPr>
            <a:t>488,3</a:t>
          </a:r>
          <a:endParaRPr lang="ru-RU" sz="2200" kern="1200" dirty="0">
            <a:latin typeface="Times New Roman" pitchFamily="18" charset="0"/>
            <a:cs typeface="Times New Roman" pitchFamily="18" charset="0"/>
          </a:endParaRPr>
        </a:p>
      </dsp:txBody>
      <dsp:txXfrm>
        <a:off x="1644186" y="1733785"/>
        <a:ext cx="894643" cy="596428"/>
      </dsp:txXfrm>
    </dsp:sp>
    <dsp:sp modelId="{88725837-3F57-49B4-918E-7AD791E6535F}">
      <dsp:nvSpPr>
        <dsp:cNvPr id="0" name=""/>
        <dsp:cNvSpPr/>
      </dsp:nvSpPr>
      <dsp:spPr>
        <a:xfrm>
          <a:off x="2687937" y="1733785"/>
          <a:ext cx="1491071" cy="59642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ru-RU" sz="2200" kern="1200" dirty="0" smtClean="0">
              <a:latin typeface="Times New Roman" pitchFamily="18" charset="0"/>
              <a:cs typeface="Times New Roman" pitchFamily="18" charset="0"/>
            </a:rPr>
            <a:t>670,4</a:t>
          </a:r>
          <a:endParaRPr lang="ru-RU" sz="2200" kern="1200" dirty="0">
            <a:latin typeface="Times New Roman" pitchFamily="18" charset="0"/>
            <a:cs typeface="Times New Roman" pitchFamily="18" charset="0"/>
          </a:endParaRPr>
        </a:p>
      </dsp:txBody>
      <dsp:txXfrm>
        <a:off x="2986151" y="1733785"/>
        <a:ext cx="894643" cy="596428"/>
      </dsp:txXfrm>
    </dsp:sp>
    <dsp:sp modelId="{A679AB61-F72D-4215-B2CD-C0BED74104BC}">
      <dsp:nvSpPr>
        <dsp:cNvPr id="0" name=""/>
        <dsp:cNvSpPr/>
      </dsp:nvSpPr>
      <dsp:spPr>
        <a:xfrm>
          <a:off x="4029902" y="1733785"/>
          <a:ext cx="1491071" cy="59642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ru-RU" sz="2200" kern="1200" dirty="0" smtClean="0">
              <a:latin typeface="Times New Roman" pitchFamily="18" charset="0"/>
              <a:cs typeface="Times New Roman" pitchFamily="18" charset="0"/>
            </a:rPr>
            <a:t>9027,8</a:t>
          </a:r>
          <a:endParaRPr lang="ru-RU" sz="2200" kern="1200" dirty="0">
            <a:latin typeface="Times New Roman" pitchFamily="18" charset="0"/>
            <a:cs typeface="Times New Roman" pitchFamily="18" charset="0"/>
          </a:endParaRPr>
        </a:p>
      </dsp:txBody>
      <dsp:txXfrm>
        <a:off x="4328116" y="1733785"/>
        <a:ext cx="894643" cy="596428"/>
      </dsp:txXfrm>
    </dsp:sp>
    <dsp:sp modelId="{4AC756D8-AFAA-475F-9994-B526EBEB2535}">
      <dsp:nvSpPr>
        <dsp:cNvPr id="0" name=""/>
        <dsp:cNvSpPr/>
      </dsp:nvSpPr>
      <dsp:spPr>
        <a:xfrm>
          <a:off x="5371867" y="1733785"/>
          <a:ext cx="1491071" cy="59642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ru-RU" sz="2200" kern="1200" dirty="0" smtClean="0">
              <a:latin typeface="Times New Roman" pitchFamily="18" charset="0"/>
              <a:cs typeface="Times New Roman" pitchFamily="18" charset="0"/>
            </a:rPr>
            <a:t>6999,2</a:t>
          </a:r>
          <a:endParaRPr lang="ru-RU" sz="2200" kern="1200" dirty="0">
            <a:latin typeface="Times New Roman" pitchFamily="18" charset="0"/>
            <a:cs typeface="Times New Roman" pitchFamily="18" charset="0"/>
          </a:endParaRPr>
        </a:p>
      </dsp:txBody>
      <dsp:txXfrm>
        <a:off x="5670081" y="1733785"/>
        <a:ext cx="894643" cy="596428"/>
      </dsp:txXfrm>
    </dsp:sp>
    <dsp:sp modelId="{ADF19862-9EFB-4815-9417-662F56442C4D}">
      <dsp:nvSpPr>
        <dsp:cNvPr id="0" name=""/>
        <dsp:cNvSpPr/>
      </dsp:nvSpPr>
      <dsp:spPr>
        <a:xfrm>
          <a:off x="6713831" y="1733785"/>
          <a:ext cx="1491071" cy="59642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ru-RU" sz="2200" kern="1200" dirty="0" smtClean="0">
              <a:latin typeface="Times New Roman" pitchFamily="18" charset="0"/>
              <a:cs typeface="Times New Roman" pitchFamily="18" charset="0"/>
            </a:rPr>
            <a:t>4003,1</a:t>
          </a:r>
          <a:endParaRPr lang="ru-RU" sz="2200" kern="1200" dirty="0">
            <a:latin typeface="Times New Roman" pitchFamily="18" charset="0"/>
            <a:cs typeface="Times New Roman" pitchFamily="18" charset="0"/>
          </a:endParaRPr>
        </a:p>
      </dsp:txBody>
      <dsp:txXfrm>
        <a:off x="7012045" y="1733785"/>
        <a:ext cx="894643" cy="5964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6DD58-0A17-40D8-9939-066A9E4CA1BF}">
      <dsp:nvSpPr>
        <dsp:cNvPr id="0" name=""/>
        <dsp:cNvSpPr/>
      </dsp:nvSpPr>
      <dsp:spPr>
        <a:xfrm>
          <a:off x="26647" y="203928"/>
          <a:ext cx="4118654" cy="4118654"/>
        </a:xfrm>
        <a:prstGeom prst="pie">
          <a:avLst>
            <a:gd name="adj1" fmla="val 5400000"/>
            <a:gd name="adj2" fmla="val 16200000"/>
          </a:avLst>
        </a:prstGeom>
        <a:solidFill>
          <a:srgbClr val="00B050"/>
        </a:solidFill>
        <a:ln w="38100" cap="flat" cmpd="sng" algn="ctr">
          <a:no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sp>
    <dsp:sp modelId="{9F9825B6-3FD8-491C-ABC1-69E8F28BBA3C}">
      <dsp:nvSpPr>
        <dsp:cNvPr id="0" name=""/>
        <dsp:cNvSpPr/>
      </dsp:nvSpPr>
      <dsp:spPr>
        <a:xfrm>
          <a:off x="2059327" y="252816"/>
          <a:ext cx="4805096" cy="4118654"/>
        </a:xfrm>
        <a:prstGeom prst="rect">
          <a:avLst/>
        </a:prstGeom>
        <a:solidFill>
          <a:srgbClr val="00B0F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ru-RU" sz="2500" kern="1200" dirty="0" smtClean="0"/>
            <a:t>Всего доходов</a:t>
          </a:r>
          <a:endParaRPr lang="ru-RU" sz="2500" kern="1200" dirty="0"/>
        </a:p>
      </dsp:txBody>
      <dsp:txXfrm>
        <a:off x="2059327" y="252816"/>
        <a:ext cx="2402548" cy="1235598"/>
      </dsp:txXfrm>
    </dsp:sp>
    <dsp:sp modelId="{9F071C91-C91C-467E-9FEE-E1C7F2C44B2B}">
      <dsp:nvSpPr>
        <dsp:cNvPr id="0" name=""/>
        <dsp:cNvSpPr/>
      </dsp:nvSpPr>
      <dsp:spPr>
        <a:xfrm>
          <a:off x="720765" y="1488415"/>
          <a:ext cx="2677122" cy="2677122"/>
        </a:xfrm>
        <a:prstGeom prst="pie">
          <a:avLst>
            <a:gd name="adj1" fmla="val 5400000"/>
            <a:gd name="adj2" fmla="val 16200000"/>
          </a:avLst>
        </a:prstGeom>
        <a:noFill/>
        <a:ln w="38100" cap="flat" cmpd="sng" algn="ctr">
          <a:no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sp>
    <dsp:sp modelId="{7A549102-F1CD-4E9E-A326-DADCD2552CE4}">
      <dsp:nvSpPr>
        <dsp:cNvPr id="0" name=""/>
        <dsp:cNvSpPr/>
      </dsp:nvSpPr>
      <dsp:spPr>
        <a:xfrm>
          <a:off x="2059327" y="1488415"/>
          <a:ext cx="4805096" cy="2677122"/>
        </a:xfrm>
        <a:prstGeom prst="rect">
          <a:avLst/>
        </a:prstGeom>
        <a:solidFill>
          <a:schemeClr val="accent3">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ru-RU" sz="2500" kern="1200" dirty="0" smtClean="0"/>
            <a:t>Налоговые и неналоговые </a:t>
          </a:r>
          <a:endParaRPr lang="ru-RU" sz="2500" kern="1200" dirty="0"/>
        </a:p>
      </dsp:txBody>
      <dsp:txXfrm>
        <a:off x="2059327" y="1488415"/>
        <a:ext cx="2402548" cy="1235594"/>
      </dsp:txXfrm>
    </dsp:sp>
    <dsp:sp modelId="{119F683F-BEAA-470A-8FFE-DCB1D91538F4}">
      <dsp:nvSpPr>
        <dsp:cNvPr id="0" name=""/>
        <dsp:cNvSpPr/>
      </dsp:nvSpPr>
      <dsp:spPr>
        <a:xfrm>
          <a:off x="1394935" y="1512163"/>
          <a:ext cx="1338989" cy="1198453"/>
        </a:xfrm>
        <a:prstGeom prst="pie">
          <a:avLst>
            <a:gd name="adj1" fmla="val 5400000"/>
            <a:gd name="adj2" fmla="val 16200000"/>
          </a:avLst>
        </a:prstGeom>
        <a:solidFill>
          <a:schemeClr val="accent1">
            <a:lumMod val="40000"/>
            <a:lumOff val="6000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sp>
    <dsp:sp modelId="{59701883-8F10-4687-A00A-00995E3AB38B}">
      <dsp:nvSpPr>
        <dsp:cNvPr id="0" name=""/>
        <dsp:cNvSpPr/>
      </dsp:nvSpPr>
      <dsp:spPr>
        <a:xfrm>
          <a:off x="2059327" y="2724010"/>
          <a:ext cx="4805096" cy="1235595"/>
        </a:xfrm>
        <a:prstGeom prst="rect">
          <a:avLst/>
        </a:prstGeom>
        <a:solidFill>
          <a:schemeClr val="accent1">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ru-RU" sz="2500" kern="1200" dirty="0" smtClean="0"/>
            <a:t>Безвозмездные поступления</a:t>
          </a:r>
          <a:endParaRPr lang="ru-RU" sz="2500" kern="1200" dirty="0"/>
        </a:p>
      </dsp:txBody>
      <dsp:txXfrm>
        <a:off x="2059327" y="2724010"/>
        <a:ext cx="2402548" cy="1235595"/>
      </dsp:txXfrm>
    </dsp:sp>
    <dsp:sp modelId="{5317F59B-AE3C-48AB-B173-13068D937955}">
      <dsp:nvSpPr>
        <dsp:cNvPr id="0" name=""/>
        <dsp:cNvSpPr/>
      </dsp:nvSpPr>
      <dsp:spPr>
        <a:xfrm>
          <a:off x="4461875" y="252816"/>
          <a:ext cx="2402548" cy="123559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57150" lvl="1" indent="-57150" algn="l" defTabSz="444500">
            <a:lnSpc>
              <a:spcPct val="90000"/>
            </a:lnSpc>
            <a:spcBef>
              <a:spcPct val="0"/>
            </a:spcBef>
            <a:spcAft>
              <a:spcPct val="15000"/>
            </a:spcAft>
            <a:buChar char="••"/>
          </a:pPr>
          <a:endParaRPr lang="ru-RU" sz="1000" kern="1200" dirty="0"/>
        </a:p>
        <a:p>
          <a:pPr marL="171450" lvl="1" indent="-171450" algn="l" defTabSz="711200">
            <a:lnSpc>
              <a:spcPct val="90000"/>
            </a:lnSpc>
            <a:spcBef>
              <a:spcPct val="0"/>
            </a:spcBef>
            <a:spcAft>
              <a:spcPct val="15000"/>
            </a:spcAft>
            <a:buChar char="••"/>
          </a:pPr>
          <a:r>
            <a:rPr lang="en-US" sz="1600" kern="1200" dirty="0" smtClean="0">
              <a:latin typeface="+mj-lt"/>
            </a:rPr>
            <a:t>1</a:t>
          </a:r>
          <a:r>
            <a:rPr lang="ru-RU" sz="1600" kern="1200" dirty="0" smtClean="0">
              <a:latin typeface="+mj-lt"/>
            </a:rPr>
            <a:t>439,4 план</a:t>
          </a:r>
          <a:endParaRPr lang="ru-RU" sz="1600" kern="1200" dirty="0">
            <a:latin typeface="+mj-lt"/>
          </a:endParaRPr>
        </a:p>
        <a:p>
          <a:pPr marL="171450" lvl="1" indent="-171450" algn="l" defTabSz="711200">
            <a:lnSpc>
              <a:spcPct val="90000"/>
            </a:lnSpc>
            <a:spcBef>
              <a:spcPct val="0"/>
            </a:spcBef>
            <a:spcAft>
              <a:spcPct val="15000"/>
            </a:spcAft>
            <a:buChar char="••"/>
          </a:pPr>
          <a:r>
            <a:rPr lang="en-US" sz="1600" kern="1200" dirty="0" smtClean="0">
              <a:latin typeface="+mj-lt"/>
            </a:rPr>
            <a:t>1</a:t>
          </a:r>
          <a:r>
            <a:rPr lang="ru-RU" sz="1600" kern="1200" dirty="0" smtClean="0">
              <a:latin typeface="+mj-lt"/>
            </a:rPr>
            <a:t>492,2 факт</a:t>
          </a:r>
          <a:endParaRPr lang="ru-RU" sz="1600" kern="1200" dirty="0">
            <a:latin typeface="+mj-lt"/>
          </a:endParaRPr>
        </a:p>
        <a:p>
          <a:pPr marL="171450" lvl="1" indent="-171450" algn="l" defTabSz="711200">
            <a:lnSpc>
              <a:spcPct val="90000"/>
            </a:lnSpc>
            <a:spcBef>
              <a:spcPct val="0"/>
            </a:spcBef>
            <a:spcAft>
              <a:spcPct val="15000"/>
            </a:spcAft>
            <a:buChar char="••"/>
          </a:pPr>
          <a:r>
            <a:rPr lang="ru-RU" sz="1600" kern="1200" dirty="0" smtClean="0">
              <a:latin typeface="+mj-lt"/>
            </a:rPr>
            <a:t>52,8 отклонение</a:t>
          </a:r>
          <a:endParaRPr lang="ru-RU" sz="1600" kern="1200" dirty="0">
            <a:latin typeface="+mj-lt"/>
          </a:endParaRPr>
        </a:p>
        <a:p>
          <a:pPr marL="171450" lvl="1" indent="-171450" algn="l" defTabSz="711200">
            <a:lnSpc>
              <a:spcPct val="90000"/>
            </a:lnSpc>
            <a:spcBef>
              <a:spcPct val="0"/>
            </a:spcBef>
            <a:spcAft>
              <a:spcPct val="15000"/>
            </a:spcAft>
            <a:buChar char="••"/>
          </a:pPr>
          <a:r>
            <a:rPr lang="ru-RU" sz="1600" kern="1200" dirty="0" smtClean="0">
              <a:latin typeface="+mj-lt"/>
            </a:rPr>
            <a:t>103,7% исполнения</a:t>
          </a:r>
          <a:endParaRPr lang="ru-RU" sz="1600" kern="1200" dirty="0">
            <a:latin typeface="+mj-lt"/>
          </a:endParaRPr>
        </a:p>
        <a:p>
          <a:pPr marL="57150" lvl="1" indent="-57150" algn="l" defTabSz="444500">
            <a:lnSpc>
              <a:spcPct val="90000"/>
            </a:lnSpc>
            <a:spcBef>
              <a:spcPct val="0"/>
            </a:spcBef>
            <a:spcAft>
              <a:spcPct val="15000"/>
            </a:spcAft>
            <a:buChar char="••"/>
          </a:pPr>
          <a:endParaRPr lang="ru-RU" sz="1000" kern="1200" dirty="0"/>
        </a:p>
      </dsp:txBody>
      <dsp:txXfrm>
        <a:off x="4461875" y="252816"/>
        <a:ext cx="2402548" cy="1235598"/>
      </dsp:txXfrm>
    </dsp:sp>
    <dsp:sp modelId="{0BAAF720-B1C6-478B-A8FE-77CDD642A4D7}">
      <dsp:nvSpPr>
        <dsp:cNvPr id="0" name=""/>
        <dsp:cNvSpPr/>
      </dsp:nvSpPr>
      <dsp:spPr>
        <a:xfrm>
          <a:off x="4461875" y="1488415"/>
          <a:ext cx="2402548" cy="12355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smtClean="0">
              <a:latin typeface="+mj-lt"/>
            </a:rPr>
            <a:t>419,1 план</a:t>
          </a:r>
          <a:endParaRPr lang="ru-RU" sz="1600" kern="1200" dirty="0">
            <a:latin typeface="+mj-lt"/>
          </a:endParaRPr>
        </a:p>
        <a:p>
          <a:pPr marL="171450" lvl="1" indent="-171450" algn="l" defTabSz="711200">
            <a:lnSpc>
              <a:spcPct val="90000"/>
            </a:lnSpc>
            <a:spcBef>
              <a:spcPct val="0"/>
            </a:spcBef>
            <a:spcAft>
              <a:spcPct val="15000"/>
            </a:spcAft>
            <a:buChar char="••"/>
          </a:pPr>
          <a:r>
            <a:rPr lang="ru-RU" sz="1600" kern="1200" dirty="0" smtClean="0">
              <a:latin typeface="+mj-lt"/>
            </a:rPr>
            <a:t>475,3 факт</a:t>
          </a:r>
          <a:endParaRPr lang="ru-RU" sz="1600" kern="1200" dirty="0">
            <a:latin typeface="+mj-lt"/>
          </a:endParaRPr>
        </a:p>
        <a:p>
          <a:pPr marL="171450" lvl="1" indent="-171450" algn="l" defTabSz="711200">
            <a:lnSpc>
              <a:spcPct val="90000"/>
            </a:lnSpc>
            <a:spcBef>
              <a:spcPct val="0"/>
            </a:spcBef>
            <a:spcAft>
              <a:spcPct val="15000"/>
            </a:spcAft>
            <a:buChar char="••"/>
          </a:pPr>
          <a:r>
            <a:rPr lang="ru-RU" sz="1600" kern="1200" dirty="0" smtClean="0">
              <a:latin typeface="+mj-lt"/>
            </a:rPr>
            <a:t>56,2 отклонение</a:t>
          </a:r>
          <a:endParaRPr lang="ru-RU" sz="1600" kern="1200" dirty="0">
            <a:latin typeface="+mj-lt"/>
          </a:endParaRPr>
        </a:p>
        <a:p>
          <a:pPr marL="171450" lvl="1" indent="-171450" algn="l" defTabSz="711200">
            <a:lnSpc>
              <a:spcPct val="90000"/>
            </a:lnSpc>
            <a:spcBef>
              <a:spcPct val="0"/>
            </a:spcBef>
            <a:spcAft>
              <a:spcPct val="15000"/>
            </a:spcAft>
            <a:buChar char="••"/>
          </a:pPr>
          <a:r>
            <a:rPr lang="ru-RU" sz="1600" kern="1200" dirty="0" smtClean="0">
              <a:latin typeface="+mj-lt"/>
            </a:rPr>
            <a:t>113,4% исполнения</a:t>
          </a:r>
          <a:endParaRPr lang="ru-RU" sz="1600" kern="1200" dirty="0">
            <a:latin typeface="+mj-lt"/>
          </a:endParaRPr>
        </a:p>
      </dsp:txBody>
      <dsp:txXfrm>
        <a:off x="4461875" y="1488415"/>
        <a:ext cx="2402548" cy="1235594"/>
      </dsp:txXfrm>
    </dsp:sp>
    <dsp:sp modelId="{5047E4EF-91B5-44B6-9CE1-D48AB5A2E593}">
      <dsp:nvSpPr>
        <dsp:cNvPr id="0" name=""/>
        <dsp:cNvSpPr/>
      </dsp:nvSpPr>
      <dsp:spPr>
        <a:xfrm>
          <a:off x="4461875" y="2724010"/>
          <a:ext cx="2402548" cy="12355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smtClean="0">
              <a:latin typeface="+mj-lt"/>
            </a:rPr>
            <a:t>1020,3 план</a:t>
          </a:r>
          <a:endParaRPr lang="ru-RU" sz="1600" kern="1200" dirty="0">
            <a:latin typeface="+mj-lt"/>
          </a:endParaRPr>
        </a:p>
        <a:p>
          <a:pPr marL="171450" lvl="1" indent="-171450" algn="l" defTabSz="711200">
            <a:lnSpc>
              <a:spcPct val="90000"/>
            </a:lnSpc>
            <a:spcBef>
              <a:spcPct val="0"/>
            </a:spcBef>
            <a:spcAft>
              <a:spcPct val="15000"/>
            </a:spcAft>
            <a:buChar char="••"/>
          </a:pPr>
          <a:r>
            <a:rPr lang="ru-RU" sz="1600" kern="1200" dirty="0" smtClean="0">
              <a:latin typeface="+mj-lt"/>
            </a:rPr>
            <a:t>1016,9 факт</a:t>
          </a:r>
          <a:endParaRPr lang="ru-RU" sz="1600" kern="1200" dirty="0">
            <a:latin typeface="+mj-lt"/>
          </a:endParaRPr>
        </a:p>
        <a:p>
          <a:pPr marL="171450" lvl="1" indent="-171450" algn="l" defTabSz="711200">
            <a:lnSpc>
              <a:spcPct val="90000"/>
            </a:lnSpc>
            <a:spcBef>
              <a:spcPct val="0"/>
            </a:spcBef>
            <a:spcAft>
              <a:spcPct val="15000"/>
            </a:spcAft>
            <a:buChar char="••"/>
          </a:pPr>
          <a:r>
            <a:rPr lang="ru-RU" sz="1600" kern="1200" dirty="0" smtClean="0">
              <a:latin typeface="+mj-lt"/>
            </a:rPr>
            <a:t>-3,4 отклонение</a:t>
          </a:r>
          <a:endParaRPr lang="ru-RU" sz="1600" kern="1200" dirty="0">
            <a:latin typeface="+mj-lt"/>
          </a:endParaRPr>
        </a:p>
        <a:p>
          <a:pPr marL="171450" lvl="1" indent="-171450" algn="l" defTabSz="711200">
            <a:lnSpc>
              <a:spcPct val="90000"/>
            </a:lnSpc>
            <a:spcBef>
              <a:spcPct val="0"/>
            </a:spcBef>
            <a:spcAft>
              <a:spcPct val="15000"/>
            </a:spcAft>
            <a:buChar char="••"/>
          </a:pPr>
          <a:r>
            <a:rPr lang="ru-RU" sz="1600" kern="1200" dirty="0" smtClean="0">
              <a:latin typeface="+mj-lt"/>
            </a:rPr>
            <a:t>99,7% исполнения</a:t>
          </a:r>
          <a:endParaRPr lang="ru-RU" sz="1600" kern="1200" dirty="0">
            <a:latin typeface="+mj-lt"/>
          </a:endParaRPr>
        </a:p>
      </dsp:txBody>
      <dsp:txXfrm>
        <a:off x="4461875" y="2724010"/>
        <a:ext cx="2402548" cy="12355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8C866-465B-46BB-80CF-A3D3DC622D3A}">
      <dsp:nvSpPr>
        <dsp:cNvPr id="0" name=""/>
        <dsp:cNvSpPr/>
      </dsp:nvSpPr>
      <dsp:spPr>
        <a:xfrm>
          <a:off x="4226269" y="1305850"/>
          <a:ext cx="3281410" cy="878981"/>
        </a:xfrm>
        <a:custGeom>
          <a:avLst/>
          <a:gdLst/>
          <a:ahLst/>
          <a:cxnLst/>
          <a:rect l="0" t="0" r="0" b="0"/>
          <a:pathLst>
            <a:path>
              <a:moveTo>
                <a:pt x="0" y="0"/>
              </a:moveTo>
              <a:lnTo>
                <a:pt x="0" y="726149"/>
              </a:lnTo>
              <a:lnTo>
                <a:pt x="3281410" y="726149"/>
              </a:lnTo>
              <a:lnTo>
                <a:pt x="3281410" y="8789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1B7006-0CE3-4E68-9F81-ABAF33D45C7D}">
      <dsp:nvSpPr>
        <dsp:cNvPr id="0" name=""/>
        <dsp:cNvSpPr/>
      </dsp:nvSpPr>
      <dsp:spPr>
        <a:xfrm>
          <a:off x="4226269" y="1305850"/>
          <a:ext cx="1584175" cy="878981"/>
        </a:xfrm>
        <a:custGeom>
          <a:avLst/>
          <a:gdLst/>
          <a:ahLst/>
          <a:cxnLst/>
          <a:rect l="0" t="0" r="0" b="0"/>
          <a:pathLst>
            <a:path>
              <a:moveTo>
                <a:pt x="0" y="0"/>
              </a:moveTo>
              <a:lnTo>
                <a:pt x="0" y="726149"/>
              </a:lnTo>
              <a:lnTo>
                <a:pt x="1584175" y="726149"/>
              </a:lnTo>
              <a:lnTo>
                <a:pt x="1584175" y="8789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00AAB9-77D6-4AD9-B498-9445BCB5E9BB}">
      <dsp:nvSpPr>
        <dsp:cNvPr id="0" name=""/>
        <dsp:cNvSpPr/>
      </dsp:nvSpPr>
      <dsp:spPr>
        <a:xfrm>
          <a:off x="4113210" y="1305850"/>
          <a:ext cx="113058" cy="878981"/>
        </a:xfrm>
        <a:custGeom>
          <a:avLst/>
          <a:gdLst/>
          <a:ahLst/>
          <a:cxnLst/>
          <a:rect l="0" t="0" r="0" b="0"/>
          <a:pathLst>
            <a:path>
              <a:moveTo>
                <a:pt x="113058" y="0"/>
              </a:moveTo>
              <a:lnTo>
                <a:pt x="113058" y="726149"/>
              </a:lnTo>
              <a:lnTo>
                <a:pt x="0" y="726149"/>
              </a:lnTo>
              <a:lnTo>
                <a:pt x="0" y="8789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56ADFE-9A20-429C-8B46-A6432943F290}">
      <dsp:nvSpPr>
        <dsp:cNvPr id="0" name=""/>
        <dsp:cNvSpPr/>
      </dsp:nvSpPr>
      <dsp:spPr>
        <a:xfrm>
          <a:off x="2415976" y="1305850"/>
          <a:ext cx="1810293" cy="878981"/>
        </a:xfrm>
        <a:custGeom>
          <a:avLst/>
          <a:gdLst/>
          <a:ahLst/>
          <a:cxnLst/>
          <a:rect l="0" t="0" r="0" b="0"/>
          <a:pathLst>
            <a:path>
              <a:moveTo>
                <a:pt x="1810293" y="0"/>
              </a:moveTo>
              <a:lnTo>
                <a:pt x="1810293" y="726149"/>
              </a:lnTo>
              <a:lnTo>
                <a:pt x="0" y="726149"/>
              </a:lnTo>
              <a:lnTo>
                <a:pt x="0" y="8789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981BB0-84F7-4933-AC23-2FBCE07F9992}">
      <dsp:nvSpPr>
        <dsp:cNvPr id="0" name=""/>
        <dsp:cNvSpPr/>
      </dsp:nvSpPr>
      <dsp:spPr>
        <a:xfrm>
          <a:off x="718741" y="1305850"/>
          <a:ext cx="3507527" cy="878981"/>
        </a:xfrm>
        <a:custGeom>
          <a:avLst/>
          <a:gdLst/>
          <a:ahLst/>
          <a:cxnLst/>
          <a:rect l="0" t="0" r="0" b="0"/>
          <a:pathLst>
            <a:path>
              <a:moveTo>
                <a:pt x="3507527" y="0"/>
              </a:moveTo>
              <a:lnTo>
                <a:pt x="3507527" y="726149"/>
              </a:lnTo>
              <a:lnTo>
                <a:pt x="0" y="726149"/>
              </a:lnTo>
              <a:lnTo>
                <a:pt x="0" y="8789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FC1588-1849-4E29-8D8D-5AA4C586FD50}">
      <dsp:nvSpPr>
        <dsp:cNvPr id="0" name=""/>
        <dsp:cNvSpPr/>
      </dsp:nvSpPr>
      <dsp:spPr>
        <a:xfrm>
          <a:off x="3593737" y="650856"/>
          <a:ext cx="1265064" cy="654994"/>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92427" numCol="1" spcCol="1270" anchor="ctr" anchorCtr="0">
          <a:noAutofit/>
        </a:bodyPr>
        <a:lstStyle/>
        <a:p>
          <a:pPr lvl="0" algn="ctr" defTabSz="577850">
            <a:lnSpc>
              <a:spcPct val="90000"/>
            </a:lnSpc>
            <a:spcBef>
              <a:spcPct val="0"/>
            </a:spcBef>
            <a:spcAft>
              <a:spcPct val="35000"/>
            </a:spcAft>
          </a:pPr>
          <a:r>
            <a:rPr lang="ru-RU" sz="1300" kern="1200" dirty="0" smtClean="0"/>
            <a:t>Безвозмездные поступления</a:t>
          </a:r>
          <a:endParaRPr lang="ru-RU" sz="1300" kern="1200" dirty="0"/>
        </a:p>
      </dsp:txBody>
      <dsp:txXfrm>
        <a:off x="3593737" y="650856"/>
        <a:ext cx="1265064" cy="654994"/>
      </dsp:txXfrm>
    </dsp:sp>
    <dsp:sp modelId="{5EF34AC3-17B3-4379-8ECB-FC6C47BC28CB}">
      <dsp:nvSpPr>
        <dsp:cNvPr id="0" name=""/>
        <dsp:cNvSpPr/>
      </dsp:nvSpPr>
      <dsp:spPr>
        <a:xfrm>
          <a:off x="3733691" y="1660836"/>
          <a:ext cx="1138557" cy="218331"/>
        </a:xfrm>
        <a:prstGeom prst="rect">
          <a:avLst/>
        </a:prstGeom>
        <a:solidFill>
          <a:srgbClr val="00B0F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r>
            <a:rPr lang="ru-RU" sz="1400" kern="1200" dirty="0" smtClean="0">
              <a:latin typeface="+mj-lt"/>
            </a:rPr>
            <a:t>1016,9</a:t>
          </a:r>
          <a:endParaRPr lang="ru-RU" sz="1400" kern="1200" dirty="0">
            <a:latin typeface="+mj-lt"/>
          </a:endParaRPr>
        </a:p>
      </dsp:txBody>
      <dsp:txXfrm>
        <a:off x="3733691" y="1660836"/>
        <a:ext cx="1138557" cy="218331"/>
      </dsp:txXfrm>
    </dsp:sp>
    <dsp:sp modelId="{D63D4E61-8B2E-47C8-9DF0-8FA3D4776561}">
      <dsp:nvSpPr>
        <dsp:cNvPr id="0" name=""/>
        <dsp:cNvSpPr/>
      </dsp:nvSpPr>
      <dsp:spPr>
        <a:xfrm>
          <a:off x="86209" y="2184831"/>
          <a:ext cx="1265064" cy="654994"/>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92427" numCol="1" spcCol="1270" anchor="ctr" anchorCtr="0">
          <a:noAutofit/>
        </a:bodyPr>
        <a:lstStyle/>
        <a:p>
          <a:pPr lvl="0" algn="ctr" defTabSz="577850">
            <a:lnSpc>
              <a:spcPct val="90000"/>
            </a:lnSpc>
            <a:spcBef>
              <a:spcPct val="0"/>
            </a:spcBef>
            <a:spcAft>
              <a:spcPct val="35000"/>
            </a:spcAft>
          </a:pPr>
          <a:r>
            <a:rPr lang="ru-RU" sz="1300" kern="1200" dirty="0" smtClean="0"/>
            <a:t>Дотации</a:t>
          </a:r>
          <a:endParaRPr lang="ru-RU" sz="1300" kern="1200" dirty="0"/>
        </a:p>
      </dsp:txBody>
      <dsp:txXfrm>
        <a:off x="86209" y="2184831"/>
        <a:ext cx="1265064" cy="654994"/>
      </dsp:txXfrm>
    </dsp:sp>
    <dsp:sp modelId="{9DA3C7A6-052C-44C8-89A9-E25304648B63}">
      <dsp:nvSpPr>
        <dsp:cNvPr id="0" name=""/>
        <dsp:cNvSpPr/>
      </dsp:nvSpPr>
      <dsp:spPr>
        <a:xfrm>
          <a:off x="78788" y="2951293"/>
          <a:ext cx="1138557" cy="218331"/>
        </a:xfrm>
        <a:prstGeom prst="rect">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r>
            <a:rPr lang="ru-RU" sz="1400" kern="1200" dirty="0" smtClean="0">
              <a:latin typeface="+mj-lt"/>
            </a:rPr>
            <a:t>170,0</a:t>
          </a:r>
          <a:endParaRPr lang="ru-RU" sz="1400" kern="1200" dirty="0">
            <a:latin typeface="+mj-lt"/>
          </a:endParaRPr>
        </a:p>
      </dsp:txBody>
      <dsp:txXfrm>
        <a:off x="78788" y="2951293"/>
        <a:ext cx="1138557" cy="218331"/>
      </dsp:txXfrm>
    </dsp:sp>
    <dsp:sp modelId="{F1024BF6-1F6C-4477-9DA4-A49EF8393440}">
      <dsp:nvSpPr>
        <dsp:cNvPr id="0" name=""/>
        <dsp:cNvSpPr/>
      </dsp:nvSpPr>
      <dsp:spPr>
        <a:xfrm>
          <a:off x="1783444" y="2184831"/>
          <a:ext cx="1265064" cy="654994"/>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92427" numCol="1" spcCol="1270" anchor="ctr" anchorCtr="0">
          <a:noAutofit/>
        </a:bodyPr>
        <a:lstStyle/>
        <a:p>
          <a:pPr lvl="0" algn="ctr" defTabSz="577850">
            <a:lnSpc>
              <a:spcPct val="90000"/>
            </a:lnSpc>
            <a:spcBef>
              <a:spcPct val="0"/>
            </a:spcBef>
            <a:spcAft>
              <a:spcPct val="35000"/>
            </a:spcAft>
          </a:pPr>
          <a:r>
            <a:rPr lang="ru-RU" sz="1300" kern="1200" dirty="0" smtClean="0"/>
            <a:t>Субсидии</a:t>
          </a:r>
          <a:endParaRPr lang="ru-RU" sz="1300" kern="1200" dirty="0"/>
        </a:p>
      </dsp:txBody>
      <dsp:txXfrm>
        <a:off x="1783444" y="2184831"/>
        <a:ext cx="1265064" cy="654994"/>
      </dsp:txXfrm>
    </dsp:sp>
    <dsp:sp modelId="{4F88DAD7-E353-4168-A5A2-53789F74D7F5}">
      <dsp:nvSpPr>
        <dsp:cNvPr id="0" name=""/>
        <dsp:cNvSpPr/>
      </dsp:nvSpPr>
      <dsp:spPr>
        <a:xfrm>
          <a:off x="1921542" y="2936043"/>
          <a:ext cx="1138557" cy="218331"/>
        </a:xfrm>
        <a:prstGeom prst="rect">
          <a:avLst/>
        </a:prstGeom>
        <a:solidFill>
          <a:schemeClr val="accent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r>
            <a:rPr lang="ru-RU" sz="1400" kern="1200" dirty="0" smtClean="0">
              <a:latin typeface="+mj-lt"/>
            </a:rPr>
            <a:t>319,0</a:t>
          </a:r>
          <a:endParaRPr lang="ru-RU" sz="1400" kern="1200" dirty="0">
            <a:latin typeface="+mj-lt"/>
          </a:endParaRPr>
        </a:p>
      </dsp:txBody>
      <dsp:txXfrm>
        <a:off x="1921542" y="2936043"/>
        <a:ext cx="1138557" cy="218331"/>
      </dsp:txXfrm>
    </dsp:sp>
    <dsp:sp modelId="{9A66C079-6820-4B2E-A698-8E50E5E3DADC}">
      <dsp:nvSpPr>
        <dsp:cNvPr id="0" name=""/>
        <dsp:cNvSpPr/>
      </dsp:nvSpPr>
      <dsp:spPr>
        <a:xfrm>
          <a:off x="3480678" y="2184831"/>
          <a:ext cx="1265064" cy="654994"/>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92427" numCol="1" spcCol="1270" anchor="ctr" anchorCtr="0">
          <a:noAutofit/>
        </a:bodyPr>
        <a:lstStyle/>
        <a:p>
          <a:pPr lvl="0" algn="ctr" defTabSz="577850">
            <a:lnSpc>
              <a:spcPct val="90000"/>
            </a:lnSpc>
            <a:spcBef>
              <a:spcPct val="0"/>
            </a:spcBef>
            <a:spcAft>
              <a:spcPct val="35000"/>
            </a:spcAft>
          </a:pPr>
          <a:r>
            <a:rPr lang="ru-RU" sz="1300" kern="1200" dirty="0" smtClean="0"/>
            <a:t>Субвенции</a:t>
          </a:r>
          <a:endParaRPr lang="ru-RU" sz="1300" kern="1200" dirty="0"/>
        </a:p>
      </dsp:txBody>
      <dsp:txXfrm>
        <a:off x="3480678" y="2184831"/>
        <a:ext cx="1265064" cy="654994"/>
      </dsp:txXfrm>
    </dsp:sp>
    <dsp:sp modelId="{0F3AFDC2-12A8-4FB3-BBC3-90DF32F03C6C}">
      <dsp:nvSpPr>
        <dsp:cNvPr id="0" name=""/>
        <dsp:cNvSpPr/>
      </dsp:nvSpPr>
      <dsp:spPr>
        <a:xfrm>
          <a:off x="3755085" y="2926120"/>
          <a:ext cx="1138557" cy="218331"/>
        </a:xfrm>
        <a:prstGeom prst="rect">
          <a:avLst/>
        </a:prstGeom>
        <a:solidFill>
          <a:schemeClr val="accent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r>
            <a:rPr lang="ru-RU" sz="1400" kern="1200" dirty="0" smtClean="0">
              <a:latin typeface="+mj-lt"/>
            </a:rPr>
            <a:t>514,7</a:t>
          </a:r>
          <a:endParaRPr lang="ru-RU" sz="1400" kern="1200" dirty="0">
            <a:latin typeface="+mj-lt"/>
          </a:endParaRPr>
        </a:p>
      </dsp:txBody>
      <dsp:txXfrm>
        <a:off x="3755085" y="2926120"/>
        <a:ext cx="1138557" cy="218331"/>
      </dsp:txXfrm>
    </dsp:sp>
    <dsp:sp modelId="{B581830B-CA48-4207-82C0-1B5BA9ED2976}">
      <dsp:nvSpPr>
        <dsp:cNvPr id="0" name=""/>
        <dsp:cNvSpPr/>
      </dsp:nvSpPr>
      <dsp:spPr>
        <a:xfrm>
          <a:off x="5177913" y="2184831"/>
          <a:ext cx="1265064" cy="654994"/>
        </a:xfrm>
        <a:prstGeom prst="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92427" numCol="1" spcCol="1270" anchor="ctr" anchorCtr="0">
          <a:noAutofit/>
        </a:bodyPr>
        <a:lstStyle/>
        <a:p>
          <a:pPr lvl="0" algn="ctr" defTabSz="577850">
            <a:lnSpc>
              <a:spcPct val="90000"/>
            </a:lnSpc>
            <a:spcBef>
              <a:spcPct val="0"/>
            </a:spcBef>
            <a:spcAft>
              <a:spcPct val="35000"/>
            </a:spcAft>
          </a:pPr>
          <a:r>
            <a:rPr lang="ru-RU" sz="1300" kern="1200" dirty="0" smtClean="0"/>
            <a:t>Иные МБТ</a:t>
          </a:r>
          <a:endParaRPr lang="ru-RU" sz="1300" kern="1200" dirty="0"/>
        </a:p>
      </dsp:txBody>
      <dsp:txXfrm>
        <a:off x="5177913" y="2184831"/>
        <a:ext cx="1265064" cy="654994"/>
      </dsp:txXfrm>
    </dsp:sp>
    <dsp:sp modelId="{A6D071C5-0FF7-4296-906B-B0B683E1EE30}">
      <dsp:nvSpPr>
        <dsp:cNvPr id="0" name=""/>
        <dsp:cNvSpPr/>
      </dsp:nvSpPr>
      <dsp:spPr>
        <a:xfrm>
          <a:off x="5184576" y="2936043"/>
          <a:ext cx="1138557" cy="218331"/>
        </a:xfrm>
        <a:prstGeom prst="rect">
          <a:avLst/>
        </a:prstGeom>
        <a:solidFill>
          <a:schemeClr val="accent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r>
            <a:rPr lang="ru-RU" sz="1400" kern="1200" dirty="0" smtClean="0">
              <a:latin typeface="+mj-lt"/>
            </a:rPr>
            <a:t>8,4</a:t>
          </a:r>
          <a:endParaRPr lang="ru-RU" sz="1400" kern="1200" dirty="0">
            <a:latin typeface="+mj-lt"/>
          </a:endParaRPr>
        </a:p>
      </dsp:txBody>
      <dsp:txXfrm>
        <a:off x="5184576" y="2936043"/>
        <a:ext cx="1138557" cy="218331"/>
      </dsp:txXfrm>
    </dsp:sp>
    <dsp:sp modelId="{612BAF2F-B3AB-4336-8A6D-390DA0164440}">
      <dsp:nvSpPr>
        <dsp:cNvPr id="0" name=""/>
        <dsp:cNvSpPr/>
      </dsp:nvSpPr>
      <dsp:spPr>
        <a:xfrm>
          <a:off x="6875147" y="2184831"/>
          <a:ext cx="1265064" cy="654994"/>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92427" numCol="1" spcCol="1270" anchor="ctr" anchorCtr="0">
          <a:noAutofit/>
        </a:bodyPr>
        <a:lstStyle/>
        <a:p>
          <a:pPr lvl="0" algn="ctr" defTabSz="577850">
            <a:lnSpc>
              <a:spcPct val="90000"/>
            </a:lnSpc>
            <a:spcBef>
              <a:spcPct val="0"/>
            </a:spcBef>
            <a:spcAft>
              <a:spcPct val="35000"/>
            </a:spcAft>
          </a:pPr>
          <a:r>
            <a:rPr lang="ru-RU" sz="1300" kern="1200" dirty="0" smtClean="0"/>
            <a:t>Прочие  безвозмездные поступления</a:t>
          </a:r>
          <a:endParaRPr lang="ru-RU" sz="1300" kern="1200" dirty="0"/>
        </a:p>
      </dsp:txBody>
      <dsp:txXfrm>
        <a:off x="6875147" y="2184831"/>
        <a:ext cx="1265064" cy="654994"/>
      </dsp:txXfrm>
    </dsp:sp>
    <dsp:sp modelId="{E155A008-32F3-4F08-BF9E-B55D36A4E082}">
      <dsp:nvSpPr>
        <dsp:cNvPr id="0" name=""/>
        <dsp:cNvSpPr/>
      </dsp:nvSpPr>
      <dsp:spPr>
        <a:xfrm>
          <a:off x="6912768" y="2913544"/>
          <a:ext cx="1138557" cy="218331"/>
        </a:xfrm>
        <a:prstGeom prst="rect">
          <a:avLst/>
        </a:prstGeom>
        <a:solidFill>
          <a:schemeClr val="accent1">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r>
            <a:rPr lang="ru-RU" sz="1400" kern="1200" dirty="0" smtClean="0">
              <a:latin typeface="+mj-lt"/>
              <a:cs typeface="Times New Roman" panose="02020603050405020304" pitchFamily="18" charset="0"/>
            </a:rPr>
            <a:t>8,6</a:t>
          </a:r>
          <a:endParaRPr lang="ru-RU" sz="1400" kern="1200" dirty="0">
            <a:latin typeface="+mj-lt"/>
            <a:cs typeface="Times New Roman" panose="02020603050405020304" pitchFamily="18" charset="0"/>
          </a:endParaRPr>
        </a:p>
      </dsp:txBody>
      <dsp:txXfrm>
        <a:off x="6912768" y="2913544"/>
        <a:ext cx="1138557" cy="2183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54F56-ACAE-4CD8-A639-31F7B5D07782}">
      <dsp:nvSpPr>
        <dsp:cNvPr id="0" name=""/>
        <dsp:cNvSpPr/>
      </dsp:nvSpPr>
      <dsp:spPr>
        <a:xfrm>
          <a:off x="1076343" y="1368152"/>
          <a:ext cx="1552258" cy="1342766"/>
        </a:xfrm>
        <a:prstGeom prst="hexagon">
          <a:avLst>
            <a:gd name="adj" fmla="val 28570"/>
            <a:gd name="vf" fmla="val 11547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itchFamily="18" charset="0"/>
              <a:cs typeface="Times New Roman" pitchFamily="18" charset="0"/>
            </a:rPr>
            <a:t>План  42,5                       Касса 37,7</a:t>
          </a:r>
          <a:endParaRPr lang="ru-RU" sz="1200" b="1" kern="1200" dirty="0">
            <a:solidFill>
              <a:schemeClr val="tx1"/>
            </a:solidFill>
            <a:latin typeface="Times New Roman" pitchFamily="18" charset="0"/>
            <a:cs typeface="Times New Roman" pitchFamily="18" charset="0"/>
          </a:endParaRPr>
        </a:p>
      </dsp:txBody>
      <dsp:txXfrm>
        <a:off x="1333574" y="1590667"/>
        <a:ext cx="1037796" cy="897736"/>
      </dsp:txXfrm>
    </dsp:sp>
    <dsp:sp modelId="{D7684A9C-8FDD-4C7A-99E5-8D4092F07BDB}">
      <dsp:nvSpPr>
        <dsp:cNvPr id="0" name=""/>
        <dsp:cNvSpPr/>
      </dsp:nvSpPr>
      <dsp:spPr>
        <a:xfrm flipV="1">
          <a:off x="442394" y="1214970"/>
          <a:ext cx="936726" cy="549441"/>
        </a:xfrm>
        <a:prstGeom prst="hexagon">
          <a:avLst>
            <a:gd name="adj" fmla="val 28900"/>
            <a:gd name="vf" fmla="val 115470"/>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0BE10B88-2CDD-4E3A-8B78-1A1275CBBF86}">
      <dsp:nvSpPr>
        <dsp:cNvPr id="0" name=""/>
        <dsp:cNvSpPr/>
      </dsp:nvSpPr>
      <dsp:spPr>
        <a:xfrm rot="3398532">
          <a:off x="1047728" y="283564"/>
          <a:ext cx="1272065" cy="1100485"/>
        </a:xfrm>
        <a:prstGeom prst="flowChartMagneticTap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vert270" wrap="square" lIns="13970" tIns="13970" rIns="13970" bIns="13970" numCol="1" spcCol="1270" anchor="ctr" anchorCtr="0">
          <a:noAutofit/>
        </a:bodyPr>
        <a:lstStyle/>
        <a:p>
          <a:pPr lvl="0" algn="ctr" defTabSz="466725">
            <a:lnSpc>
              <a:spcPct val="90000"/>
            </a:lnSpc>
            <a:spcBef>
              <a:spcPct val="0"/>
            </a:spcBef>
            <a:spcAft>
              <a:spcPct val="35000"/>
            </a:spcAft>
          </a:pPr>
          <a:r>
            <a:rPr lang="ru-RU" sz="1050" b="0" i="0" u="none" kern="1200" dirty="0" smtClean="0">
              <a:solidFill>
                <a:schemeClr val="tx1"/>
              </a:solidFill>
            </a:rPr>
            <a:t>Уличное освещение     план 6,2         касса 5,8</a:t>
          </a:r>
          <a:endParaRPr lang="ru-RU" sz="1050" kern="1200" dirty="0">
            <a:solidFill>
              <a:schemeClr val="tx1"/>
            </a:solidFill>
          </a:endParaRPr>
        </a:p>
      </dsp:txBody>
      <dsp:txXfrm>
        <a:off x="1234018" y="444726"/>
        <a:ext cx="899485" cy="778161"/>
      </dsp:txXfrm>
    </dsp:sp>
    <dsp:sp modelId="{35DFA8A8-50B2-4C8A-9028-F635A323EEA0}">
      <dsp:nvSpPr>
        <dsp:cNvPr id="0" name=""/>
        <dsp:cNvSpPr/>
      </dsp:nvSpPr>
      <dsp:spPr>
        <a:xfrm>
          <a:off x="2458616" y="1399231"/>
          <a:ext cx="585662" cy="504625"/>
        </a:xfrm>
        <a:prstGeom prst="hexagon">
          <a:avLst>
            <a:gd name="adj" fmla="val 28900"/>
            <a:gd name="vf" fmla="val 115470"/>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8B81D037-4EA9-46F0-ACCB-BE7B2DE8A890}">
      <dsp:nvSpPr>
        <dsp:cNvPr id="0" name=""/>
        <dsp:cNvSpPr/>
      </dsp:nvSpPr>
      <dsp:spPr>
        <a:xfrm rot="6643805">
          <a:off x="2338678" y="646615"/>
          <a:ext cx="1272065" cy="1400225"/>
        </a:xfrm>
        <a:prstGeom prst="flowChartMagneticTap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vert270"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0" i="0" u="none" kern="1200" dirty="0" smtClean="0">
              <a:solidFill>
                <a:schemeClr val="tx1"/>
              </a:solidFill>
            </a:rPr>
            <a:t>Содержание мест захоронения                    план 0,9    касса 0,9</a:t>
          </a:r>
          <a:endParaRPr lang="ru-RU" sz="1100" kern="1200" dirty="0">
            <a:solidFill>
              <a:schemeClr val="tx1"/>
            </a:solidFill>
          </a:endParaRPr>
        </a:p>
      </dsp:txBody>
      <dsp:txXfrm>
        <a:off x="2524968" y="851673"/>
        <a:ext cx="899485" cy="990109"/>
      </dsp:txXfrm>
    </dsp:sp>
    <dsp:sp modelId="{CDCA7D1F-5920-4552-8BC6-A1DE6DF92515}">
      <dsp:nvSpPr>
        <dsp:cNvPr id="0" name=""/>
        <dsp:cNvSpPr/>
      </dsp:nvSpPr>
      <dsp:spPr>
        <a:xfrm>
          <a:off x="2700841" y="2655132"/>
          <a:ext cx="585662" cy="504625"/>
        </a:xfrm>
        <a:prstGeom prst="hexagon">
          <a:avLst>
            <a:gd name="adj" fmla="val 28900"/>
            <a:gd name="vf" fmla="val 115470"/>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0536E349-E37E-4086-8C14-83F64FAD1AD4}">
      <dsp:nvSpPr>
        <dsp:cNvPr id="0" name=""/>
        <dsp:cNvSpPr/>
      </dsp:nvSpPr>
      <dsp:spPr>
        <a:xfrm rot="9589682">
          <a:off x="2344708" y="2196138"/>
          <a:ext cx="1260005" cy="1217291"/>
        </a:xfrm>
        <a:prstGeom prst="flowChartMagneticTape">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vert270" wrap="square" lIns="36000" tIns="36000" rIns="13970" bIns="13970" numCol="1" spcCol="1270" anchor="ctr" anchorCtr="0">
          <a:noAutofit/>
        </a:bodyPr>
        <a:lstStyle/>
        <a:p>
          <a:pPr lvl="0" algn="ctr" defTabSz="488950">
            <a:lnSpc>
              <a:spcPct val="90000"/>
            </a:lnSpc>
            <a:spcBef>
              <a:spcPct val="0"/>
            </a:spcBef>
            <a:spcAft>
              <a:spcPct val="35000"/>
            </a:spcAft>
          </a:pPr>
          <a:r>
            <a:rPr lang="ru-RU" sz="1100" b="0" i="0" u="none" kern="1200" dirty="0" smtClean="0">
              <a:solidFill>
                <a:schemeClr val="tx1"/>
              </a:solidFill>
            </a:rPr>
            <a:t>Озеленение                    план  0,3 касса 0,3</a:t>
          </a:r>
          <a:endParaRPr lang="ru-RU" sz="1100" kern="1200" dirty="0">
            <a:solidFill>
              <a:schemeClr val="tx1"/>
            </a:solidFill>
          </a:endParaRPr>
        </a:p>
      </dsp:txBody>
      <dsp:txXfrm>
        <a:off x="2529231" y="2374406"/>
        <a:ext cx="890959" cy="860755"/>
      </dsp:txXfrm>
    </dsp:sp>
    <dsp:sp modelId="{8BDB461F-871B-434B-9CB7-6F80520134EC}">
      <dsp:nvSpPr>
        <dsp:cNvPr id="0" name=""/>
        <dsp:cNvSpPr/>
      </dsp:nvSpPr>
      <dsp:spPr>
        <a:xfrm>
          <a:off x="1450506" y="3087180"/>
          <a:ext cx="585662" cy="504625"/>
        </a:xfrm>
        <a:prstGeom prst="hexagon">
          <a:avLst>
            <a:gd name="adj" fmla="val 28900"/>
            <a:gd name="vf" fmla="val 115470"/>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0BE00367-0F37-464F-8796-D1AA3F566A4B}">
      <dsp:nvSpPr>
        <dsp:cNvPr id="0" name=""/>
        <dsp:cNvSpPr/>
      </dsp:nvSpPr>
      <dsp:spPr>
        <a:xfrm rot="13441841">
          <a:off x="826160" y="2705927"/>
          <a:ext cx="1434126" cy="1713203"/>
        </a:xfrm>
        <a:prstGeom prst="flowChartMagneticTape">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vert" wrap="square" lIns="11430" tIns="11430" rIns="11430" bIns="11430" numCol="1" spcCol="1270" anchor="ctr" anchorCtr="0">
          <a:noAutofit/>
        </a:bodyPr>
        <a:lstStyle/>
        <a:p>
          <a:pPr lvl="0" algn="ctr" defTabSz="400050">
            <a:lnSpc>
              <a:spcPct val="90000"/>
            </a:lnSpc>
            <a:spcBef>
              <a:spcPct val="0"/>
            </a:spcBef>
            <a:spcAft>
              <a:spcPct val="35000"/>
            </a:spcAft>
          </a:pPr>
          <a:r>
            <a:rPr lang="ru-RU" sz="900" b="0" i="0" u="none" kern="1200" dirty="0" smtClean="0">
              <a:solidFill>
                <a:schemeClr val="tx1"/>
              </a:solidFill>
            </a:rPr>
            <a:t>Участие в организации деятельности по сбору и транспортировке твердых коммунальных отходов                    план 0,8  касса 0,8</a:t>
          </a:r>
          <a:endParaRPr lang="ru-RU" sz="900" kern="1200" dirty="0">
            <a:solidFill>
              <a:schemeClr val="tx1"/>
            </a:solidFill>
          </a:endParaRPr>
        </a:p>
      </dsp:txBody>
      <dsp:txXfrm>
        <a:off x="1036183" y="2956820"/>
        <a:ext cx="1014080" cy="1211417"/>
      </dsp:txXfrm>
    </dsp:sp>
    <dsp:sp modelId="{9BD4327C-11C5-48D4-A153-F4CB6D4FB99C}">
      <dsp:nvSpPr>
        <dsp:cNvPr id="0" name=""/>
        <dsp:cNvSpPr/>
      </dsp:nvSpPr>
      <dsp:spPr>
        <a:xfrm>
          <a:off x="0" y="2452049"/>
          <a:ext cx="585662" cy="504625"/>
        </a:xfrm>
        <a:prstGeom prst="roundRect">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51681948-817F-4B24-B7FB-A49F4975F278}">
      <dsp:nvSpPr>
        <dsp:cNvPr id="0" name=""/>
        <dsp:cNvSpPr/>
      </dsp:nvSpPr>
      <dsp:spPr>
        <a:xfrm rot="19528714">
          <a:off x="0" y="2068281"/>
          <a:ext cx="1272065" cy="1100485"/>
        </a:xfrm>
        <a:prstGeom prst="flowChartMagneticTape">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vert" wrap="square" lIns="144000" tIns="72000" rIns="11430" bIns="144000" numCol="1" spcCol="1270" anchor="ctr" anchorCtr="0">
          <a:noAutofit/>
        </a:bodyPr>
        <a:lstStyle/>
        <a:p>
          <a:pPr lvl="0" algn="ctr" defTabSz="400050">
            <a:lnSpc>
              <a:spcPct val="90000"/>
            </a:lnSpc>
            <a:spcBef>
              <a:spcPct val="0"/>
            </a:spcBef>
            <a:spcAft>
              <a:spcPct val="35000"/>
            </a:spcAft>
          </a:pPr>
          <a:r>
            <a:rPr lang="ru-RU" sz="900" b="0" i="0" u="none" kern="1200" dirty="0" smtClean="0">
              <a:solidFill>
                <a:schemeClr val="tx1"/>
              </a:solidFill>
            </a:rPr>
            <a:t>Прочие расходы по благоустройству  план 32,4 касса 28,0</a:t>
          </a:r>
          <a:endParaRPr lang="ru-RU" sz="900" kern="1200" dirty="0">
            <a:solidFill>
              <a:schemeClr val="tx1"/>
            </a:solidFill>
          </a:endParaRPr>
        </a:p>
      </dsp:txBody>
      <dsp:txXfrm>
        <a:off x="186290" y="2229443"/>
        <a:ext cx="899485" cy="778161"/>
      </dsp:txXfrm>
    </dsp:sp>
    <dsp:sp modelId="{31FE6853-7D44-44BF-BD76-457B5AB8673A}">
      <dsp:nvSpPr>
        <dsp:cNvPr id="0" name=""/>
        <dsp:cNvSpPr/>
      </dsp:nvSpPr>
      <dsp:spPr>
        <a:xfrm>
          <a:off x="0" y="843612"/>
          <a:ext cx="1272065" cy="1100485"/>
        </a:xfrm>
        <a:prstGeom prst="flowChartMagneticTap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b="0" i="0" u="none" kern="1200" dirty="0" smtClean="0">
              <a:solidFill>
                <a:schemeClr val="tx1"/>
              </a:solidFill>
            </a:rPr>
            <a:t>Ремонт и содержание уличного освещения          план  1,9   касса 1,9</a:t>
          </a:r>
          <a:endParaRPr lang="ru-RU" sz="1000" kern="1200" dirty="0">
            <a:solidFill>
              <a:schemeClr val="tx1"/>
            </a:solidFill>
          </a:endParaRPr>
        </a:p>
      </dsp:txBody>
      <dsp:txXfrm>
        <a:off x="186290" y="1004774"/>
        <a:ext cx="899485" cy="7781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54F56-ACAE-4CD8-A639-31F7B5D07782}">
      <dsp:nvSpPr>
        <dsp:cNvPr id="0" name=""/>
        <dsp:cNvSpPr/>
      </dsp:nvSpPr>
      <dsp:spPr>
        <a:xfrm>
          <a:off x="1029062" y="1515507"/>
          <a:ext cx="1552258" cy="1342766"/>
        </a:xfrm>
        <a:prstGeom prst="hexagon">
          <a:avLst>
            <a:gd name="adj" fmla="val 28570"/>
            <a:gd name="vf" fmla="val 11547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itchFamily="18" charset="0"/>
              <a:cs typeface="Times New Roman" pitchFamily="18" charset="0"/>
            </a:rPr>
            <a:t>План  18,5                       Касса 17,9</a:t>
          </a:r>
          <a:endParaRPr lang="ru-RU" sz="1200" b="1" kern="1200" dirty="0">
            <a:solidFill>
              <a:schemeClr val="tx1"/>
            </a:solidFill>
            <a:latin typeface="Times New Roman" pitchFamily="18" charset="0"/>
            <a:cs typeface="Times New Roman" pitchFamily="18" charset="0"/>
          </a:endParaRPr>
        </a:p>
      </dsp:txBody>
      <dsp:txXfrm>
        <a:off x="1286293" y="1738022"/>
        <a:ext cx="1037796" cy="897736"/>
      </dsp:txXfrm>
    </dsp:sp>
    <dsp:sp modelId="{D7684A9C-8FDD-4C7A-99E5-8D4092F07BDB}">
      <dsp:nvSpPr>
        <dsp:cNvPr id="0" name=""/>
        <dsp:cNvSpPr/>
      </dsp:nvSpPr>
      <dsp:spPr>
        <a:xfrm flipV="1">
          <a:off x="442394" y="1214970"/>
          <a:ext cx="936726" cy="549441"/>
        </a:xfrm>
        <a:prstGeom prst="hexagon">
          <a:avLst>
            <a:gd name="adj" fmla="val 28900"/>
            <a:gd name="vf" fmla="val 115470"/>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0BE10B88-2CDD-4E3A-8B78-1A1275CBBF86}">
      <dsp:nvSpPr>
        <dsp:cNvPr id="0" name=""/>
        <dsp:cNvSpPr/>
      </dsp:nvSpPr>
      <dsp:spPr>
        <a:xfrm rot="3398532">
          <a:off x="1047728" y="283564"/>
          <a:ext cx="1272065" cy="1100485"/>
        </a:xfrm>
        <a:prstGeom prst="flowChartMagneticTap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vert270" wrap="square" lIns="13970" tIns="13970" rIns="13970" bIns="13970" numCol="1" spcCol="1270" anchor="ctr" anchorCtr="0">
          <a:noAutofit/>
        </a:bodyPr>
        <a:lstStyle/>
        <a:p>
          <a:pPr lvl="0" algn="ctr" defTabSz="466725">
            <a:lnSpc>
              <a:spcPct val="90000"/>
            </a:lnSpc>
            <a:spcBef>
              <a:spcPct val="0"/>
            </a:spcBef>
            <a:spcAft>
              <a:spcPct val="35000"/>
            </a:spcAft>
          </a:pPr>
          <a:r>
            <a:rPr lang="ru-RU" sz="1050" b="0" i="0" u="none" kern="1200" dirty="0" smtClean="0">
              <a:solidFill>
                <a:schemeClr val="tx1"/>
              </a:solidFill>
            </a:rPr>
            <a:t>Уличное освещение     план 5,7        касса 5,5</a:t>
          </a:r>
          <a:endParaRPr lang="ru-RU" sz="1050" kern="1200" dirty="0">
            <a:solidFill>
              <a:schemeClr val="tx1"/>
            </a:solidFill>
          </a:endParaRPr>
        </a:p>
      </dsp:txBody>
      <dsp:txXfrm>
        <a:off x="1234018" y="444726"/>
        <a:ext cx="899485" cy="778161"/>
      </dsp:txXfrm>
    </dsp:sp>
    <dsp:sp modelId="{35DFA8A8-50B2-4C8A-9028-F635A323EEA0}">
      <dsp:nvSpPr>
        <dsp:cNvPr id="0" name=""/>
        <dsp:cNvSpPr/>
      </dsp:nvSpPr>
      <dsp:spPr>
        <a:xfrm>
          <a:off x="2458616" y="1399231"/>
          <a:ext cx="585662" cy="504625"/>
        </a:xfrm>
        <a:prstGeom prst="hexagon">
          <a:avLst>
            <a:gd name="adj" fmla="val 28900"/>
            <a:gd name="vf" fmla="val 115470"/>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8B81D037-4EA9-46F0-ACCB-BE7B2DE8A890}">
      <dsp:nvSpPr>
        <dsp:cNvPr id="0" name=""/>
        <dsp:cNvSpPr/>
      </dsp:nvSpPr>
      <dsp:spPr>
        <a:xfrm rot="6643805">
          <a:off x="2338678" y="558576"/>
          <a:ext cx="1272065" cy="1400225"/>
        </a:xfrm>
        <a:prstGeom prst="flowChartMagneticTap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vert270"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0" i="0" u="none" kern="1200" dirty="0" smtClean="0">
              <a:solidFill>
                <a:schemeClr val="tx1"/>
              </a:solidFill>
            </a:rPr>
            <a:t>Содержание мест захоронения                    план 0,9    касса 0,8</a:t>
          </a:r>
          <a:endParaRPr lang="ru-RU" sz="1100" kern="1200" dirty="0">
            <a:solidFill>
              <a:schemeClr val="tx1"/>
            </a:solidFill>
          </a:endParaRPr>
        </a:p>
      </dsp:txBody>
      <dsp:txXfrm>
        <a:off x="2524968" y="763634"/>
        <a:ext cx="899485" cy="990109"/>
      </dsp:txXfrm>
    </dsp:sp>
    <dsp:sp modelId="{CDCA7D1F-5920-4552-8BC6-A1DE6DF92515}">
      <dsp:nvSpPr>
        <dsp:cNvPr id="0" name=""/>
        <dsp:cNvSpPr/>
      </dsp:nvSpPr>
      <dsp:spPr>
        <a:xfrm>
          <a:off x="2700841" y="2655132"/>
          <a:ext cx="585662" cy="504625"/>
        </a:xfrm>
        <a:prstGeom prst="hexagon">
          <a:avLst>
            <a:gd name="adj" fmla="val 28900"/>
            <a:gd name="vf" fmla="val 115470"/>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0536E349-E37E-4086-8C14-83F64FAD1AD4}">
      <dsp:nvSpPr>
        <dsp:cNvPr id="0" name=""/>
        <dsp:cNvSpPr/>
      </dsp:nvSpPr>
      <dsp:spPr>
        <a:xfrm rot="9589682">
          <a:off x="2304002" y="2294818"/>
          <a:ext cx="1260005" cy="1217291"/>
        </a:xfrm>
        <a:prstGeom prst="flowChartMagneticTape">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vert270" wrap="square" lIns="36000" tIns="36000" rIns="13970" bIns="13970" numCol="1" spcCol="1270" anchor="ctr" anchorCtr="0">
          <a:noAutofit/>
        </a:bodyPr>
        <a:lstStyle/>
        <a:p>
          <a:pPr lvl="0" algn="ctr" defTabSz="488950">
            <a:lnSpc>
              <a:spcPct val="90000"/>
            </a:lnSpc>
            <a:spcBef>
              <a:spcPct val="0"/>
            </a:spcBef>
            <a:spcAft>
              <a:spcPct val="35000"/>
            </a:spcAft>
          </a:pPr>
          <a:r>
            <a:rPr lang="ru-RU" sz="1100" b="0" i="0" u="none" kern="1200" dirty="0" smtClean="0">
              <a:solidFill>
                <a:schemeClr val="tx1"/>
              </a:solidFill>
            </a:rPr>
            <a:t>Озеленение                    план  3,7 касса 3,6</a:t>
          </a:r>
          <a:endParaRPr lang="ru-RU" sz="1100" kern="1200" dirty="0">
            <a:solidFill>
              <a:schemeClr val="tx1"/>
            </a:solidFill>
          </a:endParaRPr>
        </a:p>
      </dsp:txBody>
      <dsp:txXfrm>
        <a:off x="2488525" y="2473086"/>
        <a:ext cx="890959" cy="860755"/>
      </dsp:txXfrm>
    </dsp:sp>
    <dsp:sp modelId="{8BDB461F-871B-434B-9CB7-6F80520134EC}">
      <dsp:nvSpPr>
        <dsp:cNvPr id="0" name=""/>
        <dsp:cNvSpPr/>
      </dsp:nvSpPr>
      <dsp:spPr>
        <a:xfrm>
          <a:off x="1450506" y="3087180"/>
          <a:ext cx="585662" cy="504625"/>
        </a:xfrm>
        <a:prstGeom prst="hexagon">
          <a:avLst>
            <a:gd name="adj" fmla="val 28900"/>
            <a:gd name="vf" fmla="val 115470"/>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0BE00367-0F37-464F-8796-D1AA3F566A4B}">
      <dsp:nvSpPr>
        <dsp:cNvPr id="0" name=""/>
        <dsp:cNvSpPr/>
      </dsp:nvSpPr>
      <dsp:spPr>
        <a:xfrm rot="13441841">
          <a:off x="826160" y="2705927"/>
          <a:ext cx="1434126" cy="1713203"/>
        </a:xfrm>
        <a:prstGeom prst="flowChartMagneticTape">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vert" wrap="square" lIns="11430" tIns="11430" rIns="11430" bIns="11430" numCol="1" spcCol="1270" anchor="ctr" anchorCtr="0">
          <a:noAutofit/>
        </a:bodyPr>
        <a:lstStyle/>
        <a:p>
          <a:pPr lvl="0" algn="ctr" defTabSz="400050">
            <a:lnSpc>
              <a:spcPct val="90000"/>
            </a:lnSpc>
            <a:spcBef>
              <a:spcPct val="0"/>
            </a:spcBef>
            <a:spcAft>
              <a:spcPct val="35000"/>
            </a:spcAft>
          </a:pPr>
          <a:r>
            <a:rPr lang="ru-RU" sz="900" b="0" i="0" u="none" kern="1200" dirty="0" smtClean="0">
              <a:solidFill>
                <a:schemeClr val="tx1"/>
              </a:solidFill>
            </a:rPr>
            <a:t>Участие в организации деятельности по сбору и транспортировке твердых коммунальных отходов                    план 0,3 касса 0,3</a:t>
          </a:r>
          <a:endParaRPr lang="ru-RU" sz="900" kern="1200" dirty="0">
            <a:solidFill>
              <a:schemeClr val="tx1"/>
            </a:solidFill>
          </a:endParaRPr>
        </a:p>
      </dsp:txBody>
      <dsp:txXfrm>
        <a:off x="1036183" y="2956820"/>
        <a:ext cx="1014080" cy="1211417"/>
      </dsp:txXfrm>
    </dsp:sp>
    <dsp:sp modelId="{9BD4327C-11C5-48D4-A153-F4CB6D4FB99C}">
      <dsp:nvSpPr>
        <dsp:cNvPr id="0" name=""/>
        <dsp:cNvSpPr/>
      </dsp:nvSpPr>
      <dsp:spPr>
        <a:xfrm>
          <a:off x="0" y="2452049"/>
          <a:ext cx="585662" cy="504625"/>
        </a:xfrm>
        <a:prstGeom prst="roundRect">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51681948-817F-4B24-B7FB-A49F4975F278}">
      <dsp:nvSpPr>
        <dsp:cNvPr id="0" name=""/>
        <dsp:cNvSpPr/>
      </dsp:nvSpPr>
      <dsp:spPr>
        <a:xfrm rot="19528714">
          <a:off x="0" y="2022237"/>
          <a:ext cx="1272065" cy="1100485"/>
        </a:xfrm>
        <a:prstGeom prst="flowChartMagneticTape">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vert" wrap="square" lIns="144000" tIns="72000" rIns="11430" bIns="1440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900" b="0" i="0" u="none" kern="1200" dirty="0" smtClean="0">
              <a:solidFill>
                <a:schemeClr val="tx1"/>
              </a:solidFill>
            </a:rPr>
            <a:t>расходы по благоустройству          план 4,1 касса 3,7</a:t>
          </a:r>
          <a:endParaRPr lang="ru-RU" sz="900" kern="1200" dirty="0" smtClean="0">
            <a:solidFill>
              <a:schemeClr val="tx1"/>
            </a:solidFill>
          </a:endParaRPr>
        </a:p>
        <a:p>
          <a:pPr lvl="0" algn="ctr" defTabSz="400050">
            <a:lnSpc>
              <a:spcPct val="90000"/>
            </a:lnSpc>
            <a:spcBef>
              <a:spcPct val="0"/>
            </a:spcBef>
            <a:spcAft>
              <a:spcPct val="35000"/>
            </a:spcAft>
          </a:pPr>
          <a:r>
            <a:rPr lang="ru-RU" sz="900" b="0" i="0" u="none" kern="1200" dirty="0" smtClean="0">
              <a:solidFill>
                <a:schemeClr val="tx1"/>
              </a:solidFill>
            </a:rPr>
            <a:t>Прочи</a:t>
          </a:r>
          <a:r>
            <a:rPr lang="ru-RU" sz="900" b="0" i="0" u="none" kern="1200" dirty="0" smtClean="0"/>
            <a:t>е</a:t>
          </a:r>
          <a:endParaRPr lang="ru-RU" sz="900" kern="1200" dirty="0"/>
        </a:p>
      </dsp:txBody>
      <dsp:txXfrm>
        <a:off x="186290" y="2183399"/>
        <a:ext cx="899485" cy="778161"/>
      </dsp:txXfrm>
    </dsp:sp>
    <dsp:sp modelId="{31FE6853-7D44-44BF-BD76-457B5AB8673A}">
      <dsp:nvSpPr>
        <dsp:cNvPr id="0" name=""/>
        <dsp:cNvSpPr/>
      </dsp:nvSpPr>
      <dsp:spPr>
        <a:xfrm>
          <a:off x="0" y="843612"/>
          <a:ext cx="1272065" cy="1100485"/>
        </a:xfrm>
        <a:prstGeom prst="flowChartMagneticTap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b="0" i="0" u="none" kern="1200" dirty="0" smtClean="0">
              <a:solidFill>
                <a:schemeClr val="tx1"/>
              </a:solidFill>
            </a:rPr>
            <a:t>Ремонт и содержание уличного освещения          план  3,9   касса 3,9</a:t>
          </a:r>
          <a:endParaRPr lang="ru-RU" sz="1000" kern="1200" dirty="0">
            <a:solidFill>
              <a:schemeClr val="tx1"/>
            </a:solidFill>
          </a:endParaRPr>
        </a:p>
      </dsp:txBody>
      <dsp:txXfrm>
        <a:off x="186290" y="1004774"/>
        <a:ext cx="899485" cy="7781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C02A2-C6E4-467B-BC5F-5E404F8C2D0D}">
      <dsp:nvSpPr>
        <dsp:cNvPr id="0" name=""/>
        <dsp:cNvSpPr/>
      </dsp:nvSpPr>
      <dsp:spPr>
        <a:xfrm>
          <a:off x="1839817" y="1758988"/>
          <a:ext cx="2003996" cy="2003996"/>
        </a:xfrm>
        <a:prstGeom prst="gear9">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ru-RU" sz="1300" b="1" kern="1200" dirty="0" smtClean="0">
              <a:solidFill>
                <a:sysClr val="windowText" lastClr="000000"/>
              </a:solidFill>
              <a:latin typeface="Calibri"/>
              <a:ea typeface="+mn-ea"/>
              <a:cs typeface="+mn-cs"/>
            </a:rPr>
            <a:t>Отсутствие просроченной кредиторской задолженности</a:t>
          </a:r>
          <a:endParaRPr lang="ru-RU" sz="1300" b="1" kern="1200" dirty="0">
            <a:solidFill>
              <a:sysClr val="windowText" lastClr="000000"/>
            </a:solidFill>
            <a:latin typeface="Calibri"/>
            <a:ea typeface="+mn-ea"/>
            <a:cs typeface="+mn-cs"/>
          </a:endParaRPr>
        </a:p>
      </dsp:txBody>
      <dsp:txXfrm>
        <a:off x="2242709" y="2228414"/>
        <a:ext cx="1198212" cy="1030096"/>
      </dsp:txXfrm>
    </dsp:sp>
    <dsp:sp modelId="{4B8CFF68-294C-4C98-82A7-0A50996C1C6E}">
      <dsp:nvSpPr>
        <dsp:cNvPr id="0" name=""/>
        <dsp:cNvSpPr/>
      </dsp:nvSpPr>
      <dsp:spPr>
        <a:xfrm>
          <a:off x="478386" y="1352659"/>
          <a:ext cx="1675530" cy="1457452"/>
        </a:xfrm>
        <a:prstGeom prst="gear6">
          <a:avLst/>
        </a:prstGeom>
        <a:gradFill rotWithShape="0">
          <a:gsLst>
            <a:gs pos="0">
              <a:schemeClr val="accent3">
                <a:hueOff val="-568678"/>
                <a:satOff val="-2344"/>
                <a:lumOff val="-491"/>
                <a:alphaOff val="0"/>
                <a:tint val="98000"/>
                <a:shade val="25000"/>
                <a:satMod val="250000"/>
              </a:schemeClr>
            </a:gs>
            <a:gs pos="68000">
              <a:schemeClr val="accent3">
                <a:hueOff val="-568678"/>
                <a:satOff val="-2344"/>
                <a:lumOff val="-491"/>
                <a:alphaOff val="0"/>
                <a:tint val="86000"/>
                <a:satMod val="115000"/>
              </a:schemeClr>
            </a:gs>
            <a:gs pos="100000">
              <a:schemeClr val="accent3">
                <a:hueOff val="-568678"/>
                <a:satOff val="-2344"/>
                <a:lumOff val="-491"/>
                <a:alphaOff val="0"/>
                <a:tint val="50000"/>
                <a:satMod val="150000"/>
              </a:schemeClr>
            </a:gs>
          </a:gsLst>
          <a:path path="circle">
            <a:fillToRect l="50000" t="130000" r="50000" b="-30000"/>
          </a:path>
        </a:gradFill>
        <a:ln>
          <a:noFill/>
        </a:ln>
        <a:effectLst>
          <a:outerShdw blurRad="57150" dist="38100" dir="5400000" algn="ctr" rotWithShape="0">
            <a:schemeClr val="accent3">
              <a:hueOff val="-568678"/>
              <a:satOff val="-2344"/>
              <a:lumOff val="-491"/>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b="1" kern="1200" dirty="0" smtClean="0">
              <a:solidFill>
                <a:sysClr val="windowText" lastClr="000000"/>
              </a:solidFill>
              <a:latin typeface="Calibri"/>
              <a:ea typeface="+mn-ea"/>
              <a:cs typeface="+mn-cs"/>
            </a:rPr>
            <a:t>Отсутствие муниципального долга</a:t>
          </a:r>
          <a:endParaRPr lang="ru-RU" sz="1000" b="1" kern="1200" dirty="0">
            <a:solidFill>
              <a:sysClr val="windowText" lastClr="000000"/>
            </a:solidFill>
            <a:latin typeface="Calibri"/>
            <a:ea typeface="+mn-ea"/>
            <a:cs typeface="+mn-cs"/>
          </a:endParaRPr>
        </a:p>
      </dsp:txBody>
      <dsp:txXfrm>
        <a:off x="877004" y="1721795"/>
        <a:ext cx="878294" cy="719180"/>
      </dsp:txXfrm>
    </dsp:sp>
    <dsp:sp modelId="{48A0B180-E0DE-4731-8245-B125A9004D36}">
      <dsp:nvSpPr>
        <dsp:cNvPr id="0" name=""/>
        <dsp:cNvSpPr/>
      </dsp:nvSpPr>
      <dsp:spPr>
        <a:xfrm rot="20700000">
          <a:off x="1405168" y="47369"/>
          <a:ext cx="1914027" cy="1987140"/>
        </a:xfrm>
        <a:prstGeom prst="gear6">
          <a:avLst/>
        </a:prstGeom>
        <a:gradFill rotWithShape="0">
          <a:gsLst>
            <a:gs pos="0">
              <a:schemeClr val="accent3">
                <a:hueOff val="-1137357"/>
                <a:satOff val="-4689"/>
                <a:lumOff val="-983"/>
                <a:alphaOff val="0"/>
                <a:tint val="98000"/>
                <a:shade val="25000"/>
                <a:satMod val="250000"/>
              </a:schemeClr>
            </a:gs>
            <a:gs pos="68000">
              <a:schemeClr val="accent3">
                <a:hueOff val="-1137357"/>
                <a:satOff val="-4689"/>
                <a:lumOff val="-983"/>
                <a:alphaOff val="0"/>
                <a:tint val="86000"/>
                <a:satMod val="115000"/>
              </a:schemeClr>
            </a:gs>
            <a:gs pos="100000">
              <a:schemeClr val="accent3">
                <a:hueOff val="-1137357"/>
                <a:satOff val="-4689"/>
                <a:lumOff val="-983"/>
                <a:alphaOff val="0"/>
                <a:tint val="50000"/>
                <a:satMod val="150000"/>
              </a:schemeClr>
            </a:gs>
          </a:gsLst>
          <a:path path="circle">
            <a:fillToRect l="50000" t="130000" r="50000" b="-30000"/>
          </a:path>
        </a:gradFill>
        <a:ln>
          <a:noFill/>
        </a:ln>
        <a:effectLst>
          <a:outerShdw blurRad="57150" dist="38100" dir="5400000" algn="ctr" rotWithShape="0">
            <a:schemeClr val="accent3">
              <a:hueOff val="-1137357"/>
              <a:satOff val="-4689"/>
              <a:lumOff val="-983"/>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smtClean="0">
              <a:solidFill>
                <a:sysClr val="windowText" lastClr="000000"/>
              </a:solidFill>
              <a:latin typeface="Calibri"/>
              <a:ea typeface="+mn-ea"/>
              <a:cs typeface="+mn-cs"/>
            </a:rPr>
            <a:t>Принятие и исполнение </a:t>
          </a:r>
          <a:r>
            <a:rPr lang="ru-RU" sz="1200" b="1" kern="1200" dirty="0" err="1" smtClean="0">
              <a:solidFill>
                <a:sysClr val="windowText" lastClr="000000"/>
              </a:solidFill>
              <a:latin typeface="Calibri"/>
              <a:ea typeface="+mn-ea"/>
              <a:cs typeface="+mn-cs"/>
            </a:rPr>
            <a:t>бездефицитно-го</a:t>
          </a:r>
          <a:r>
            <a:rPr lang="ru-RU" sz="1200" b="1" kern="1200" dirty="0" smtClean="0">
              <a:solidFill>
                <a:sysClr val="windowText" lastClr="000000"/>
              </a:solidFill>
              <a:latin typeface="Calibri"/>
              <a:ea typeface="+mn-ea"/>
              <a:cs typeface="+mn-cs"/>
            </a:rPr>
            <a:t> бюджета</a:t>
          </a:r>
          <a:endParaRPr lang="ru-RU" sz="1200" b="1" kern="1200" dirty="0">
            <a:solidFill>
              <a:sysClr val="windowText" lastClr="000000"/>
            </a:solidFill>
            <a:latin typeface="Calibri"/>
            <a:ea typeface="+mn-ea"/>
            <a:cs typeface="+mn-cs"/>
          </a:endParaRPr>
        </a:p>
      </dsp:txBody>
      <dsp:txXfrm rot="-20700000">
        <a:off x="1820634" y="487544"/>
        <a:ext cx="1083095" cy="1106791"/>
      </dsp:txXfrm>
    </dsp:sp>
    <dsp:sp modelId="{00BB1BD1-6B57-4A5D-A03D-CF53231AA51F}">
      <dsp:nvSpPr>
        <dsp:cNvPr id="0" name=""/>
        <dsp:cNvSpPr/>
      </dsp:nvSpPr>
      <dsp:spPr>
        <a:xfrm>
          <a:off x="1772959" y="1507072"/>
          <a:ext cx="2565115" cy="2565115"/>
        </a:xfrm>
        <a:prstGeom prst="circularArrow">
          <a:avLst>
            <a:gd name="adj1" fmla="val 4688"/>
            <a:gd name="adj2" fmla="val 299029"/>
            <a:gd name="adj3" fmla="val 2521601"/>
            <a:gd name="adj4" fmla="val 15849618"/>
            <a:gd name="adj5" fmla="val 5469"/>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0BEB0F6-401C-4C29-92E9-5B9CF03C404C}">
      <dsp:nvSpPr>
        <dsp:cNvPr id="0" name=""/>
        <dsp:cNvSpPr/>
      </dsp:nvSpPr>
      <dsp:spPr>
        <a:xfrm>
          <a:off x="149996" y="934560"/>
          <a:ext cx="1863716" cy="1863716"/>
        </a:xfrm>
        <a:prstGeom prst="leftCircularArrow">
          <a:avLst>
            <a:gd name="adj1" fmla="val 6452"/>
            <a:gd name="adj2" fmla="val 429999"/>
            <a:gd name="adj3" fmla="val 10489124"/>
            <a:gd name="adj4" fmla="val 14837806"/>
            <a:gd name="adj5" fmla="val 7527"/>
          </a:avLst>
        </a:prstGeom>
        <a:gradFill rotWithShape="0">
          <a:gsLst>
            <a:gs pos="0">
              <a:schemeClr val="accent3">
                <a:hueOff val="-568678"/>
                <a:satOff val="-2344"/>
                <a:lumOff val="-491"/>
                <a:alphaOff val="0"/>
                <a:tint val="98000"/>
                <a:shade val="25000"/>
                <a:satMod val="250000"/>
              </a:schemeClr>
            </a:gs>
            <a:gs pos="68000">
              <a:schemeClr val="accent3">
                <a:hueOff val="-568678"/>
                <a:satOff val="-2344"/>
                <a:lumOff val="-491"/>
                <a:alphaOff val="0"/>
                <a:tint val="86000"/>
                <a:satMod val="115000"/>
              </a:schemeClr>
            </a:gs>
            <a:gs pos="100000">
              <a:schemeClr val="accent3">
                <a:hueOff val="-568678"/>
                <a:satOff val="-2344"/>
                <a:lumOff val="-491"/>
                <a:alphaOff val="0"/>
                <a:tint val="50000"/>
                <a:satMod val="150000"/>
              </a:schemeClr>
            </a:gs>
          </a:gsLst>
          <a:path path="circle">
            <a:fillToRect l="50000" t="130000" r="50000" b="-30000"/>
          </a:path>
        </a:gradFill>
        <a:ln>
          <a:noFill/>
        </a:ln>
        <a:effectLst>
          <a:outerShdw blurRad="57150" dist="38100" dir="5400000" algn="ctr" rotWithShape="0">
            <a:schemeClr val="accent3">
              <a:hueOff val="-568678"/>
              <a:satOff val="-2344"/>
              <a:lumOff val="-491"/>
              <a:alphaOff val="0"/>
              <a:shade val="9000"/>
              <a:alpha val="48000"/>
              <a:satMod val="105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2D779E8-2775-44A7-8CC3-2F2CA8B620A1}">
      <dsp:nvSpPr>
        <dsp:cNvPr id="0" name=""/>
        <dsp:cNvSpPr/>
      </dsp:nvSpPr>
      <dsp:spPr>
        <a:xfrm>
          <a:off x="1126857" y="-42303"/>
          <a:ext cx="2009461" cy="2009461"/>
        </a:xfrm>
        <a:prstGeom prst="circularArrow">
          <a:avLst>
            <a:gd name="adj1" fmla="val 5984"/>
            <a:gd name="adj2" fmla="val 394124"/>
            <a:gd name="adj3" fmla="val 13313824"/>
            <a:gd name="adj4" fmla="val 10508221"/>
            <a:gd name="adj5" fmla="val 6981"/>
          </a:avLst>
        </a:prstGeom>
        <a:gradFill rotWithShape="0">
          <a:gsLst>
            <a:gs pos="0">
              <a:schemeClr val="accent3">
                <a:hueOff val="-1137357"/>
                <a:satOff val="-4689"/>
                <a:lumOff val="-983"/>
                <a:alphaOff val="0"/>
                <a:tint val="98000"/>
                <a:shade val="25000"/>
                <a:satMod val="250000"/>
              </a:schemeClr>
            </a:gs>
            <a:gs pos="68000">
              <a:schemeClr val="accent3">
                <a:hueOff val="-1137357"/>
                <a:satOff val="-4689"/>
                <a:lumOff val="-983"/>
                <a:alphaOff val="0"/>
                <a:tint val="86000"/>
                <a:satMod val="115000"/>
              </a:schemeClr>
            </a:gs>
            <a:gs pos="100000">
              <a:schemeClr val="accent3">
                <a:hueOff val="-1137357"/>
                <a:satOff val="-4689"/>
                <a:lumOff val="-983"/>
                <a:alphaOff val="0"/>
                <a:tint val="50000"/>
                <a:satMod val="150000"/>
              </a:schemeClr>
            </a:gs>
          </a:gsLst>
          <a:path path="circle">
            <a:fillToRect l="50000" t="130000" r="50000" b="-30000"/>
          </a:path>
        </a:gradFill>
        <a:ln>
          <a:noFill/>
        </a:ln>
        <a:effectLst>
          <a:outerShdw blurRad="57150" dist="38100" dir="5400000" algn="ctr" rotWithShape="0">
            <a:schemeClr val="accent3">
              <a:hueOff val="-1137357"/>
              <a:satOff val="-4689"/>
              <a:lumOff val="-983"/>
              <a:alphaOff val="0"/>
              <a:shade val="9000"/>
              <a:alpha val="48000"/>
              <a:satMod val="105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Радиальный шестиугольник"/>
  <dgm:desc val="Служит для отображения последовательного процесса, связанного с центральной идеей или темой. Ограничен шестью фигурами уровня 2. Рекомендуется использовать небольшие объемы текста. Неиспользуемый текст не отображается, но доступен при переключении макетов."/>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Радиальный шестиугольник"/>
  <dgm:desc val="Служит для отображения последовательного процесса, связанного с центральной идеей или темой. Ограничен шестью фигурами уровня 2. Рекомендуется использовать небольшие объемы текста. Неиспользуемый текст не отображается, но доступен при переключении макетов."/>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0.49153</cdr:x>
      <cdr:y>0.07463</cdr:y>
    </cdr:from>
    <cdr:to>
      <cdr:x>0.57048</cdr:x>
      <cdr:y>0.13713</cdr:y>
    </cdr:to>
    <cdr:cxnSp macro="">
      <cdr:nvCxnSpPr>
        <cdr:cNvPr id="9" name="Прямая со стрелкой 8"/>
        <cdr:cNvCxnSpPr/>
      </cdr:nvCxnSpPr>
      <cdr:spPr>
        <a:xfrm xmlns:a="http://schemas.openxmlformats.org/drawingml/2006/main" flipV="1">
          <a:off x="4176464" y="360040"/>
          <a:ext cx="670834" cy="301533"/>
        </a:xfrm>
        <a:prstGeom xmlns:a="http://schemas.openxmlformats.org/drawingml/2006/main" prst="straightConnector1">
          <a:avLst/>
        </a:prstGeom>
        <a:ln xmlns:a="http://schemas.openxmlformats.org/drawingml/2006/main" w="76200">
          <a:solidFill>
            <a:srgbClr val="00B05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0.59322</cdr:x>
      <cdr:y>0.07463</cdr:y>
    </cdr:from>
    <cdr:to>
      <cdr:x>0.6634</cdr:x>
      <cdr:y>0.13713</cdr:y>
    </cdr:to>
    <cdr:cxnSp macro="">
      <cdr:nvCxnSpPr>
        <cdr:cNvPr id="15" name="Прямая со стрелкой 14"/>
        <cdr:cNvCxnSpPr/>
      </cdr:nvCxnSpPr>
      <cdr:spPr>
        <a:xfrm xmlns:a="http://schemas.openxmlformats.org/drawingml/2006/main" flipV="1">
          <a:off x="5040560" y="360040"/>
          <a:ext cx="596316" cy="301533"/>
        </a:xfrm>
        <a:prstGeom xmlns:a="http://schemas.openxmlformats.org/drawingml/2006/main" prst="straightConnector1">
          <a:avLst/>
        </a:prstGeom>
        <a:ln xmlns:a="http://schemas.openxmlformats.org/drawingml/2006/main" w="76200">
          <a:solidFill>
            <a:srgbClr val="00B05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0.39021</cdr:x>
      <cdr:y>0.07423</cdr:y>
    </cdr:from>
    <cdr:to>
      <cdr:x>0.46915</cdr:x>
      <cdr:y>0.13673</cdr:y>
    </cdr:to>
    <cdr:cxnSp macro="">
      <cdr:nvCxnSpPr>
        <cdr:cNvPr id="16" name="Прямая со стрелкой 15"/>
        <cdr:cNvCxnSpPr/>
      </cdr:nvCxnSpPr>
      <cdr:spPr>
        <a:xfrm xmlns:a="http://schemas.openxmlformats.org/drawingml/2006/main" flipV="1">
          <a:off x="3315585" y="358102"/>
          <a:ext cx="670749" cy="301533"/>
        </a:xfrm>
        <a:prstGeom xmlns:a="http://schemas.openxmlformats.org/drawingml/2006/main" prst="straightConnector1">
          <a:avLst/>
        </a:prstGeom>
        <a:ln xmlns:a="http://schemas.openxmlformats.org/drawingml/2006/main" w="76200">
          <a:solidFill>
            <a:srgbClr val="00B05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0.29694</cdr:x>
      <cdr:y>0.07816</cdr:y>
    </cdr:from>
    <cdr:to>
      <cdr:x>0.37589</cdr:x>
      <cdr:y>0.14066</cdr:y>
    </cdr:to>
    <cdr:cxnSp macro="">
      <cdr:nvCxnSpPr>
        <cdr:cNvPr id="17" name="Прямая со стрелкой 16"/>
        <cdr:cNvCxnSpPr/>
      </cdr:nvCxnSpPr>
      <cdr:spPr>
        <a:xfrm xmlns:a="http://schemas.openxmlformats.org/drawingml/2006/main" flipV="1">
          <a:off x="2523105" y="377098"/>
          <a:ext cx="670834" cy="301533"/>
        </a:xfrm>
        <a:prstGeom xmlns:a="http://schemas.openxmlformats.org/drawingml/2006/main" prst="straightConnector1">
          <a:avLst/>
        </a:prstGeom>
        <a:ln xmlns:a="http://schemas.openxmlformats.org/drawingml/2006/main" w="76200">
          <a:solidFill>
            <a:srgbClr val="00B05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0.20372</cdr:x>
      <cdr:y>0.06324</cdr:y>
    </cdr:from>
    <cdr:to>
      <cdr:x>0.28267</cdr:x>
      <cdr:y>0.12574</cdr:y>
    </cdr:to>
    <cdr:cxnSp macro="">
      <cdr:nvCxnSpPr>
        <cdr:cNvPr id="18" name="Прямая со стрелкой 17"/>
        <cdr:cNvCxnSpPr/>
      </cdr:nvCxnSpPr>
      <cdr:spPr>
        <a:xfrm xmlns:a="http://schemas.openxmlformats.org/drawingml/2006/main" flipV="1">
          <a:off x="1731017" y="305090"/>
          <a:ext cx="670834" cy="301533"/>
        </a:xfrm>
        <a:prstGeom xmlns:a="http://schemas.openxmlformats.org/drawingml/2006/main" prst="straightConnector1">
          <a:avLst/>
        </a:prstGeom>
        <a:ln xmlns:a="http://schemas.openxmlformats.org/drawingml/2006/main" w="76200">
          <a:solidFill>
            <a:srgbClr val="00B05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0.5936</cdr:x>
      <cdr:y>0.13393</cdr:y>
    </cdr:from>
    <cdr:to>
      <cdr:x>0.69886</cdr:x>
      <cdr:y>0.19643</cdr:y>
    </cdr:to>
    <cdr:sp macro="" textlink="">
      <cdr:nvSpPr>
        <cdr:cNvPr id="19" name="Овал 18"/>
        <cdr:cNvSpPr/>
      </cdr:nvSpPr>
      <cdr:spPr>
        <a:xfrm xmlns:a="http://schemas.openxmlformats.org/drawingml/2006/main">
          <a:off x="5043777" y="646134"/>
          <a:ext cx="894388" cy="301534"/>
        </a:xfrm>
        <a:prstGeom xmlns:a="http://schemas.openxmlformats.org/drawingml/2006/main" prst="ellipse">
          <a:avLst/>
        </a:prstGeom>
        <a:noFill xmlns:a="http://schemas.openxmlformats.org/drawingml/2006/main"/>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000" dirty="0" smtClean="0">
              <a:solidFill>
                <a:schemeClr val="tx1"/>
              </a:solidFill>
              <a:latin typeface="Times New Roman" panose="02020603050405020304" pitchFamily="18" charset="0"/>
              <a:cs typeface="Times New Roman" panose="02020603050405020304" pitchFamily="18" charset="0"/>
            </a:rPr>
            <a:t>1492,2</a:t>
          </a:r>
          <a:endParaRPr lang="en-US" sz="1000" dirty="0" smtClean="0">
            <a:solidFill>
              <a:schemeClr val="tx1"/>
            </a:solidFill>
            <a:latin typeface="Times New Roman" panose="02020603050405020304" pitchFamily="18" charset="0"/>
            <a:cs typeface="Times New Roman" panose="02020603050405020304" pitchFamily="18" charset="0"/>
          </a:endParaRPr>
        </a:p>
        <a:p xmlns:a="http://schemas.openxmlformats.org/drawingml/2006/main">
          <a:endParaRPr lang="ru-RU" dirty="0">
            <a:solidFill>
              <a:schemeClr val="tx1"/>
            </a:solidFill>
          </a:endParaRPr>
        </a:p>
      </cdr:txBody>
    </cdr:sp>
  </cdr:relSizeAnchor>
  <cdr:relSizeAnchor xmlns:cdr="http://schemas.openxmlformats.org/drawingml/2006/chartDrawing">
    <cdr:from>
      <cdr:x>0.29661</cdr:x>
      <cdr:y>0.1406</cdr:y>
    </cdr:from>
    <cdr:to>
      <cdr:x>0.3931</cdr:x>
      <cdr:y>0.2031</cdr:y>
    </cdr:to>
    <cdr:sp macro="" textlink="">
      <cdr:nvSpPr>
        <cdr:cNvPr id="20" name="Овал 19"/>
        <cdr:cNvSpPr/>
      </cdr:nvSpPr>
      <cdr:spPr>
        <a:xfrm xmlns:a="http://schemas.openxmlformats.org/drawingml/2006/main">
          <a:off x="2520280" y="678322"/>
          <a:ext cx="819871" cy="301534"/>
        </a:xfrm>
        <a:prstGeom xmlns:a="http://schemas.openxmlformats.org/drawingml/2006/main" prst="ellipse">
          <a:avLst/>
        </a:prstGeom>
        <a:noFill xmlns:a="http://schemas.openxmlformats.org/drawingml/2006/main"/>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ru-RU" sz="1000" dirty="0" smtClean="0">
              <a:solidFill>
                <a:schemeClr val="tx1"/>
              </a:solidFill>
              <a:latin typeface="Times New Roman" panose="02020603050405020304" pitchFamily="18" charset="0"/>
              <a:cs typeface="Times New Roman" panose="02020603050405020304" pitchFamily="18" charset="0"/>
            </a:rPr>
            <a:t>1093,7</a:t>
          </a:r>
          <a:endParaRPr lang="ru-RU" sz="1000"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0.39021</cdr:x>
      <cdr:y>0.13393</cdr:y>
    </cdr:from>
    <cdr:to>
      <cdr:x>0.4867</cdr:x>
      <cdr:y>0.19643</cdr:y>
    </cdr:to>
    <cdr:sp macro="" textlink="">
      <cdr:nvSpPr>
        <cdr:cNvPr id="21" name="Овал 20"/>
        <cdr:cNvSpPr/>
      </cdr:nvSpPr>
      <cdr:spPr>
        <a:xfrm xmlns:a="http://schemas.openxmlformats.org/drawingml/2006/main">
          <a:off x="3315585" y="646134"/>
          <a:ext cx="819870" cy="301534"/>
        </a:xfrm>
        <a:prstGeom xmlns:a="http://schemas.openxmlformats.org/drawingml/2006/main" prst="ellipse">
          <a:avLst/>
        </a:prstGeom>
        <a:noFill xmlns:a="http://schemas.openxmlformats.org/drawingml/2006/main"/>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ru-RU" sz="1000" dirty="0" smtClean="0">
              <a:solidFill>
                <a:schemeClr val="tx1"/>
              </a:solidFill>
              <a:latin typeface="Times New Roman" panose="02020603050405020304" pitchFamily="18" charset="0"/>
              <a:cs typeface="Times New Roman" panose="02020603050405020304" pitchFamily="18" charset="0"/>
            </a:rPr>
            <a:t>1290,7</a:t>
          </a:r>
          <a:endParaRPr lang="ru-RU" sz="1000"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0.4919</cdr:x>
      <cdr:y>0.13393</cdr:y>
    </cdr:from>
    <cdr:to>
      <cdr:x>0.5884</cdr:x>
      <cdr:y>0.19643</cdr:y>
    </cdr:to>
    <cdr:sp macro="" textlink="">
      <cdr:nvSpPr>
        <cdr:cNvPr id="22" name="Овал 21"/>
        <cdr:cNvSpPr/>
      </cdr:nvSpPr>
      <cdr:spPr>
        <a:xfrm xmlns:a="http://schemas.openxmlformats.org/drawingml/2006/main">
          <a:off x="4179681" y="646134"/>
          <a:ext cx="819955" cy="301533"/>
        </a:xfrm>
        <a:prstGeom xmlns:a="http://schemas.openxmlformats.org/drawingml/2006/main" prst="ellipse">
          <a:avLst/>
        </a:prstGeom>
        <a:noFill xmlns:a="http://schemas.openxmlformats.org/drawingml/2006/main"/>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ru-RU" sz="1000" dirty="0" smtClean="0">
              <a:solidFill>
                <a:schemeClr val="tx1"/>
              </a:solidFill>
              <a:latin typeface="Times New Roman" panose="02020603050405020304" pitchFamily="18" charset="0"/>
              <a:cs typeface="Times New Roman" panose="02020603050405020304" pitchFamily="18" charset="0"/>
            </a:rPr>
            <a:t>1318,9</a:t>
          </a:r>
          <a:endParaRPr lang="ru-RU" sz="1000"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0.20175</cdr:x>
      <cdr:y>0.13079</cdr:y>
    </cdr:from>
    <cdr:to>
      <cdr:x>0.29661</cdr:x>
      <cdr:y>0.20313</cdr:y>
    </cdr:to>
    <cdr:sp macro="" textlink="">
      <cdr:nvSpPr>
        <cdr:cNvPr id="23" name="Овал 22"/>
        <cdr:cNvSpPr/>
      </cdr:nvSpPr>
      <cdr:spPr>
        <a:xfrm xmlns:a="http://schemas.openxmlformats.org/drawingml/2006/main">
          <a:off x="1714258" y="631014"/>
          <a:ext cx="806022" cy="348994"/>
        </a:xfrm>
        <a:prstGeom xmlns:a="http://schemas.openxmlformats.org/drawingml/2006/main" prst="ellipse">
          <a:avLst/>
        </a:prstGeom>
        <a:noFill xmlns:a="http://schemas.openxmlformats.org/drawingml/2006/main"/>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ru-RU" sz="1100" dirty="0" smtClean="0">
              <a:solidFill>
                <a:schemeClr val="tx1"/>
              </a:solidFill>
              <a:latin typeface="Times New Roman" panose="02020603050405020304" pitchFamily="18" charset="0"/>
              <a:cs typeface="Times New Roman" panose="02020603050405020304" pitchFamily="18" charset="0"/>
            </a:rPr>
            <a:t>1071,7</a:t>
          </a:r>
          <a:endParaRPr lang="ru-RU" sz="1100"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0.10526</cdr:x>
      <cdr:y>0.13602</cdr:y>
    </cdr:from>
    <cdr:to>
      <cdr:x>0.19917</cdr:x>
      <cdr:y>0.19852</cdr:y>
    </cdr:to>
    <cdr:sp macro="" textlink="">
      <cdr:nvSpPr>
        <cdr:cNvPr id="24" name="Овал 23"/>
        <cdr:cNvSpPr/>
      </cdr:nvSpPr>
      <cdr:spPr>
        <a:xfrm xmlns:a="http://schemas.openxmlformats.org/drawingml/2006/main">
          <a:off x="864096" y="626850"/>
          <a:ext cx="770873" cy="288032"/>
        </a:xfrm>
        <a:prstGeom xmlns:a="http://schemas.openxmlformats.org/drawingml/2006/main" prst="ellipse">
          <a:avLst/>
        </a:prstGeom>
        <a:noFill xmlns:a="http://schemas.openxmlformats.org/drawingml/2006/main"/>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ru-RU" dirty="0" smtClean="0">
              <a:solidFill>
                <a:schemeClr val="tx1"/>
              </a:solidFill>
              <a:latin typeface="Times New Roman" panose="02020603050405020304" pitchFamily="18" charset="0"/>
              <a:cs typeface="Times New Roman" panose="02020603050405020304" pitchFamily="18" charset="0"/>
            </a:rPr>
            <a:t>855,9</a:t>
          </a:r>
          <a:endParaRPr lang="ru-RU"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0.37588</cdr:x>
      <cdr:y>0.04882</cdr:y>
    </cdr:from>
    <cdr:to>
      <cdr:x>0.43728</cdr:x>
      <cdr:y>0.09569</cdr:y>
    </cdr:to>
    <cdr:sp macro="" textlink="">
      <cdr:nvSpPr>
        <cdr:cNvPr id="28" name="TextBox 27"/>
        <cdr:cNvSpPr txBox="1"/>
      </cdr:nvSpPr>
      <cdr:spPr>
        <a:xfrm xmlns:a="http://schemas.openxmlformats.org/drawingml/2006/main" rot="19932508">
          <a:off x="3193804" y="235542"/>
          <a:ext cx="521712" cy="2261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dirty="0" smtClean="0"/>
            <a:t>+18,0</a:t>
          </a:r>
          <a:r>
            <a:rPr lang="en-US" sz="1100" dirty="0" smtClean="0"/>
            <a:t>%</a:t>
          </a:r>
          <a:endParaRPr lang="ru-RU" sz="1100" dirty="0">
            <a:latin typeface="Times New Roman" pitchFamily="18" charset="0"/>
            <a:cs typeface="Times New Roman" pitchFamily="18" charset="0"/>
          </a:endParaRPr>
        </a:p>
      </cdr:txBody>
    </cdr:sp>
  </cdr:relSizeAnchor>
  <cdr:relSizeAnchor xmlns:cdr="http://schemas.openxmlformats.org/drawingml/2006/chartDrawing">
    <cdr:from>
      <cdr:x>0.27999</cdr:x>
      <cdr:y>0.07816</cdr:y>
    </cdr:from>
    <cdr:to>
      <cdr:x>0.29753</cdr:x>
      <cdr:y>0.10941</cdr:y>
    </cdr:to>
    <cdr:cxnSp macro="">
      <cdr:nvCxnSpPr>
        <cdr:cNvPr id="31" name="Прямая со стрелкой 30"/>
        <cdr:cNvCxnSpPr/>
      </cdr:nvCxnSpPr>
      <cdr:spPr>
        <a:xfrm xmlns:a="http://schemas.openxmlformats.org/drawingml/2006/main">
          <a:off x="2379089" y="377098"/>
          <a:ext cx="149036" cy="150767"/>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0.37321</cdr:x>
      <cdr:y>0.09309</cdr:y>
    </cdr:from>
    <cdr:to>
      <cdr:x>0.39016</cdr:x>
      <cdr:y>0.12294</cdr:y>
    </cdr:to>
    <cdr:cxnSp macro="">
      <cdr:nvCxnSpPr>
        <cdr:cNvPr id="33" name="Прямая со стрелкой 32"/>
        <cdr:cNvCxnSpPr/>
      </cdr:nvCxnSpPr>
      <cdr:spPr>
        <a:xfrm xmlns:a="http://schemas.openxmlformats.org/drawingml/2006/main">
          <a:off x="3171177" y="449106"/>
          <a:ext cx="144016" cy="14401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0.46643</cdr:x>
      <cdr:y>0.09309</cdr:y>
    </cdr:from>
    <cdr:to>
      <cdr:x>0.48433</cdr:x>
      <cdr:y>0.1211</cdr:y>
    </cdr:to>
    <cdr:cxnSp macro="">
      <cdr:nvCxnSpPr>
        <cdr:cNvPr id="35" name="Прямая со стрелкой 34"/>
        <cdr:cNvCxnSpPr/>
      </cdr:nvCxnSpPr>
      <cdr:spPr>
        <a:xfrm xmlns:a="http://schemas.openxmlformats.org/drawingml/2006/main">
          <a:off x="3963265" y="449106"/>
          <a:ext cx="152023" cy="135122"/>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0.56813</cdr:x>
      <cdr:y>0.07816</cdr:y>
    </cdr:from>
    <cdr:to>
      <cdr:x>0.59355</cdr:x>
      <cdr:y>0.12294</cdr:y>
    </cdr:to>
    <cdr:cxnSp macro="">
      <cdr:nvCxnSpPr>
        <cdr:cNvPr id="37" name="Прямая со стрелкой 36"/>
        <cdr:cNvCxnSpPr/>
      </cdr:nvCxnSpPr>
      <cdr:spPr>
        <a:xfrm xmlns:a="http://schemas.openxmlformats.org/drawingml/2006/main">
          <a:off x="4827361" y="377098"/>
          <a:ext cx="216024" cy="216024"/>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0.18944</cdr:x>
      <cdr:y>0.02919</cdr:y>
    </cdr:from>
    <cdr:to>
      <cdr:x>0.25085</cdr:x>
      <cdr:y>0.07606</cdr:y>
    </cdr:to>
    <cdr:sp macro="" textlink="">
      <cdr:nvSpPr>
        <cdr:cNvPr id="41" name="TextBox 1"/>
        <cdr:cNvSpPr txBox="1"/>
      </cdr:nvSpPr>
      <cdr:spPr>
        <a:xfrm xmlns:a="http://schemas.openxmlformats.org/drawingml/2006/main" rot="19932508">
          <a:off x="1609622" y="140852"/>
          <a:ext cx="521797" cy="22612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dirty="0" smtClean="0"/>
            <a:t>+25,2</a:t>
          </a:r>
          <a:r>
            <a:rPr lang="en-US" sz="1100" dirty="0" smtClean="0"/>
            <a:t>%</a:t>
          </a:r>
          <a:endParaRPr lang="ru-RU" sz="1100" dirty="0">
            <a:latin typeface="Times New Roman" pitchFamily="18" charset="0"/>
            <a:cs typeface="Times New Roman" pitchFamily="18" charset="0"/>
          </a:endParaRPr>
        </a:p>
      </cdr:txBody>
    </cdr:sp>
  </cdr:relSizeAnchor>
  <cdr:relSizeAnchor xmlns:cdr="http://schemas.openxmlformats.org/drawingml/2006/chartDrawing">
    <cdr:from>
      <cdr:x>0.47762</cdr:x>
      <cdr:y>0.04488</cdr:y>
    </cdr:from>
    <cdr:to>
      <cdr:x>0.53902</cdr:x>
      <cdr:y>0.09175</cdr:y>
    </cdr:to>
    <cdr:sp macro="" textlink="">
      <cdr:nvSpPr>
        <cdr:cNvPr id="42" name="TextBox 1"/>
        <cdr:cNvSpPr txBox="1"/>
      </cdr:nvSpPr>
      <cdr:spPr>
        <a:xfrm xmlns:a="http://schemas.openxmlformats.org/drawingml/2006/main" rot="19932508">
          <a:off x="4058293" y="216547"/>
          <a:ext cx="521712" cy="22612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dirty="0" smtClean="0"/>
            <a:t>+2,2</a:t>
          </a:r>
          <a:r>
            <a:rPr lang="en-US" sz="1100" dirty="0" smtClean="0"/>
            <a:t>%</a:t>
          </a:r>
          <a:endParaRPr lang="ru-RU" sz="1100" dirty="0">
            <a:latin typeface="Times New Roman" pitchFamily="18" charset="0"/>
            <a:cs typeface="Times New Roman" pitchFamily="18" charset="0"/>
          </a:endParaRPr>
        </a:p>
      </cdr:txBody>
    </cdr:sp>
  </cdr:relSizeAnchor>
  <cdr:relSizeAnchor xmlns:cdr="http://schemas.openxmlformats.org/drawingml/2006/chartDrawing">
    <cdr:from>
      <cdr:x>0.57894</cdr:x>
      <cdr:y>0.02565</cdr:y>
    </cdr:from>
    <cdr:to>
      <cdr:x>0.64034</cdr:x>
      <cdr:y>0.07253</cdr:y>
    </cdr:to>
    <cdr:sp macro="" textlink="">
      <cdr:nvSpPr>
        <cdr:cNvPr id="43" name="TextBox 1"/>
        <cdr:cNvSpPr txBox="1"/>
      </cdr:nvSpPr>
      <cdr:spPr>
        <a:xfrm xmlns:a="http://schemas.openxmlformats.org/drawingml/2006/main" rot="19932508">
          <a:off x="4919181" y="123771"/>
          <a:ext cx="521712" cy="22617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dirty="0" smtClean="0"/>
            <a:t>+13,1</a:t>
          </a:r>
          <a:r>
            <a:rPr lang="en-US" sz="1100" dirty="0" smtClean="0"/>
            <a:t>%</a:t>
          </a:r>
          <a:endParaRPr lang="ru-RU" sz="1100" dirty="0">
            <a:latin typeface="Times New Roman" pitchFamily="18" charset="0"/>
            <a:cs typeface="Times New Roman" pitchFamily="18" charset="0"/>
          </a:endParaRPr>
        </a:p>
      </cdr:txBody>
    </cdr:sp>
  </cdr:relSizeAnchor>
  <cdr:relSizeAnchor xmlns:cdr="http://schemas.openxmlformats.org/drawingml/2006/chartDrawing">
    <cdr:from>
      <cdr:x>0.28266</cdr:x>
      <cdr:y>0.04645</cdr:y>
    </cdr:from>
    <cdr:to>
      <cdr:x>0.34407</cdr:x>
      <cdr:y>0.09332</cdr:y>
    </cdr:to>
    <cdr:sp macro="" textlink="">
      <cdr:nvSpPr>
        <cdr:cNvPr id="45" name="TextBox 1"/>
        <cdr:cNvSpPr txBox="1"/>
      </cdr:nvSpPr>
      <cdr:spPr>
        <a:xfrm xmlns:a="http://schemas.openxmlformats.org/drawingml/2006/main" rot="19932508">
          <a:off x="2401711" y="224077"/>
          <a:ext cx="521797" cy="22612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dirty="0" smtClean="0"/>
            <a:t>+</a:t>
          </a:r>
          <a:r>
            <a:rPr lang="ru-RU" dirty="0" smtClean="0"/>
            <a:t>2,1%	</a:t>
          </a:r>
          <a:r>
            <a:rPr lang="en-US" sz="1100" dirty="0" smtClean="0"/>
            <a:t>%</a:t>
          </a:r>
          <a:endParaRPr lang="ru-RU" sz="1100" dirty="0">
            <a:latin typeface="Times New Roman" pitchFamily="18" charset="0"/>
            <a:cs typeface="Times New Roman" pitchFamily="18" charset="0"/>
          </a:endParaRPr>
        </a:p>
      </cdr:txBody>
    </cdr:sp>
  </cdr:relSizeAnchor>
  <cdr:relSizeAnchor xmlns:cdr="http://schemas.openxmlformats.org/drawingml/2006/chartDrawing">
    <cdr:from>
      <cdr:x>0.15789</cdr:x>
      <cdr:y>0.17188</cdr:y>
    </cdr:from>
    <cdr:to>
      <cdr:x>0.26929</cdr:x>
      <cdr:y>0.37029</cdr:y>
    </cdr:to>
    <cdr:sp macro="" textlink="">
      <cdr:nvSpPr>
        <cdr:cNvPr id="2" name="TextBox 1"/>
        <cdr:cNvSpPr txBox="1"/>
      </cdr:nvSpPr>
      <cdr:spPr>
        <a:xfrm xmlns:a="http://schemas.openxmlformats.org/drawingml/2006/main">
          <a:off x="1296144" y="79208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0.54</cdr:x>
      <cdr:y>0.13658</cdr:y>
    </cdr:from>
    <cdr:to>
      <cdr:x>0.63742</cdr:x>
      <cdr:y>0.419</cdr:y>
    </cdr:to>
    <cdr:sp macro="" textlink="">
      <cdr:nvSpPr>
        <cdr:cNvPr id="3" name="Блок-схема: решение 2"/>
        <cdr:cNvSpPr/>
      </cdr:nvSpPr>
      <cdr:spPr>
        <a:xfrm xmlns:a="http://schemas.openxmlformats.org/drawingml/2006/main" rot="18532382">
          <a:off x="3716050" y="890159"/>
          <a:ext cx="1271006" cy="720080"/>
        </a:xfrm>
        <a:prstGeom xmlns:a="http://schemas.openxmlformats.org/drawingml/2006/main" prst="flowChartDecision">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a:lstStyle xmlns:a="http://schemas.openxmlformats.org/drawingml/2006/main"/>
        <a:p xmlns:a="http://schemas.openxmlformats.org/drawingml/2006/main">
          <a:r>
            <a:rPr lang="ru-RU" sz="1400" dirty="0" smtClean="0">
              <a:latin typeface="+mj-lt"/>
            </a:rPr>
            <a:t>56,2</a:t>
          </a:r>
          <a:endParaRPr lang="ru-RU" sz="1400" dirty="0">
            <a:latin typeface="+mj-lt"/>
          </a:endParaRPr>
        </a:p>
      </cdr:txBody>
    </cdr:sp>
  </cdr:relSizeAnchor>
  <cdr:relSizeAnchor xmlns:cdr="http://schemas.openxmlformats.org/drawingml/2006/chartDrawing">
    <cdr:from>
      <cdr:x>0.42924</cdr:x>
      <cdr:y>0.48654</cdr:y>
    </cdr:from>
    <cdr:to>
      <cdr:x>0.52755</cdr:x>
      <cdr:y>0.77235</cdr:y>
    </cdr:to>
    <cdr:sp macro="" textlink="">
      <cdr:nvSpPr>
        <cdr:cNvPr id="4" name="Блок-схема: решение 3"/>
        <cdr:cNvSpPr/>
      </cdr:nvSpPr>
      <cdr:spPr>
        <a:xfrm xmlns:a="http://schemas.openxmlformats.org/drawingml/2006/main" rot="18488867">
          <a:off x="2893025" y="2469490"/>
          <a:ext cx="1286307" cy="726650"/>
        </a:xfrm>
        <a:prstGeom xmlns:a="http://schemas.openxmlformats.org/drawingml/2006/main" prst="flowChartDecision">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ru-RU" sz="1400" dirty="0" smtClean="0">
              <a:latin typeface="+mj-lt"/>
            </a:rPr>
            <a:t>32,8</a:t>
          </a:r>
          <a:endParaRPr lang="ru-RU" sz="1400" dirty="0">
            <a:latin typeface="+mj-l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0.66038</cdr:x>
      <cdr:y>0.13906</cdr:y>
    </cdr:from>
    <cdr:to>
      <cdr:x>0.69769</cdr:x>
      <cdr:y>0.81236</cdr:y>
    </cdr:to>
    <cdr:sp macro="" textlink="">
      <cdr:nvSpPr>
        <cdr:cNvPr id="2" name="Правая фигурная скобка 1"/>
        <cdr:cNvSpPr/>
      </cdr:nvSpPr>
      <cdr:spPr>
        <a:xfrm xmlns:a="http://schemas.openxmlformats.org/drawingml/2006/main">
          <a:off x="5040560" y="565151"/>
          <a:ext cx="284782" cy="2736291"/>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0.38679</cdr:x>
      <cdr:y>0.12134</cdr:y>
    </cdr:from>
    <cdr:to>
      <cdr:x>0.41467</cdr:x>
      <cdr:y>0.81893</cdr:y>
    </cdr:to>
    <cdr:sp macro="" textlink="">
      <cdr:nvSpPr>
        <cdr:cNvPr id="3" name="Правая фигурная скобка 2"/>
        <cdr:cNvSpPr/>
      </cdr:nvSpPr>
      <cdr:spPr>
        <a:xfrm xmlns:a="http://schemas.openxmlformats.org/drawingml/2006/main">
          <a:off x="2952328" y="493144"/>
          <a:ext cx="212773" cy="2834988"/>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ru-RU">
            <a:solidFill>
              <a:schemeClr val="tx1"/>
            </a:solidFill>
          </a:endParaRPr>
        </a:p>
      </cdr:txBody>
    </cdr:sp>
  </cdr:relSizeAnchor>
  <cdr:relSizeAnchor xmlns:cdr="http://schemas.openxmlformats.org/drawingml/2006/chartDrawing">
    <cdr:from>
      <cdr:x>0.40566</cdr:x>
      <cdr:y>0.42913</cdr:y>
    </cdr:from>
    <cdr:to>
      <cdr:x>0.53774</cdr:x>
      <cdr:y>0.53544</cdr:y>
    </cdr:to>
    <cdr:sp macro="" textlink="">
      <cdr:nvSpPr>
        <cdr:cNvPr id="4" name="Овал 3"/>
        <cdr:cNvSpPr/>
      </cdr:nvSpPr>
      <cdr:spPr>
        <a:xfrm xmlns:a="http://schemas.openxmlformats.org/drawingml/2006/main">
          <a:off x="3096344" y="1743968"/>
          <a:ext cx="1008112" cy="432048"/>
        </a:xfrm>
        <a:prstGeom xmlns:a="http://schemas.openxmlformats.org/drawingml/2006/main" prst="ellipse">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l"/>
          <a:r>
            <a:rPr lang="ru-RU" sz="1400" b="1" dirty="0" smtClean="0">
              <a:solidFill>
                <a:schemeClr val="tx1"/>
              </a:solidFill>
              <a:latin typeface="Times New Roman" pitchFamily="18" charset="0"/>
              <a:cs typeface="Times New Roman" pitchFamily="18" charset="0"/>
            </a:rPr>
            <a:t>1321,7</a:t>
          </a:r>
          <a:endParaRPr lang="ru-RU" sz="1400" b="1" dirty="0">
            <a:solidFill>
              <a:schemeClr val="tx1"/>
            </a:solidFill>
            <a:latin typeface="Times New Roman" pitchFamily="18" charset="0"/>
            <a:cs typeface="Times New Roman" pitchFamily="18" charset="0"/>
          </a:endParaRPr>
        </a:p>
      </cdr:txBody>
    </cdr:sp>
  </cdr:relSizeAnchor>
  <cdr:relSizeAnchor xmlns:cdr="http://schemas.openxmlformats.org/drawingml/2006/chartDrawing">
    <cdr:from>
      <cdr:x>0.68868</cdr:x>
      <cdr:y>0.42913</cdr:y>
    </cdr:from>
    <cdr:to>
      <cdr:x>0.82075</cdr:x>
      <cdr:y>0.53544</cdr:y>
    </cdr:to>
    <cdr:sp macro="" textlink="">
      <cdr:nvSpPr>
        <cdr:cNvPr id="5" name="Овал 4"/>
        <cdr:cNvSpPr/>
      </cdr:nvSpPr>
      <cdr:spPr>
        <a:xfrm xmlns:a="http://schemas.openxmlformats.org/drawingml/2006/main">
          <a:off x="5256584" y="1743968"/>
          <a:ext cx="1008112" cy="432048"/>
        </a:xfrm>
        <a:prstGeom xmlns:a="http://schemas.openxmlformats.org/drawingml/2006/main" prst="ellipse">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l"/>
          <a:r>
            <a:rPr lang="ru-RU" sz="1400" b="1" dirty="0" smtClean="0">
              <a:solidFill>
                <a:schemeClr val="tx1"/>
              </a:solidFill>
              <a:latin typeface="Times New Roman" pitchFamily="18" charset="0"/>
              <a:cs typeface="Times New Roman" pitchFamily="18" charset="0"/>
            </a:rPr>
            <a:t>1480,7</a:t>
          </a:r>
          <a:endParaRPr lang="ru-RU" sz="1400" b="1" dirty="0">
            <a:solidFill>
              <a:schemeClr val="tx1"/>
            </a:solidFill>
            <a:latin typeface="Times New Roman" pitchFamily="18" charset="0"/>
            <a:cs typeface="Times New Roman" pitchFamily="18" charset="0"/>
          </a:endParaRPr>
        </a:p>
      </cdr:txBody>
    </cdr:sp>
  </cdr:relSizeAnchor>
  <cdr:relSizeAnchor xmlns:cdr="http://schemas.openxmlformats.org/drawingml/2006/chartDrawing">
    <cdr:from>
      <cdr:x>0.4383</cdr:x>
      <cdr:y>0.05581</cdr:y>
    </cdr:from>
    <cdr:to>
      <cdr:x>0.53264</cdr:x>
      <cdr:y>0.13508</cdr:y>
    </cdr:to>
    <cdr:sp macro="" textlink="">
      <cdr:nvSpPr>
        <cdr:cNvPr id="11" name="Овал 10"/>
        <cdr:cNvSpPr/>
      </cdr:nvSpPr>
      <cdr:spPr>
        <a:xfrm xmlns:a="http://schemas.openxmlformats.org/drawingml/2006/main" rot="20432244">
          <a:off x="3345463" y="226804"/>
          <a:ext cx="720080" cy="322148"/>
        </a:xfrm>
        <a:prstGeom xmlns:a="http://schemas.openxmlformats.org/drawingml/2006/main" prst="ellipse">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ru-RU" sz="1200" b="1" dirty="0" smtClean="0">
              <a:solidFill>
                <a:schemeClr val="tx1"/>
              </a:solidFill>
              <a:latin typeface="Times New Roman" pitchFamily="18" charset="0"/>
              <a:cs typeface="Times New Roman" pitchFamily="18" charset="0"/>
            </a:rPr>
            <a:t>159</a:t>
          </a:r>
          <a:endParaRPr lang="ru-RU" sz="1200" b="1" dirty="0">
            <a:solidFill>
              <a:schemeClr val="tx1"/>
            </a:solidFill>
            <a:latin typeface="Times New Roman" pitchFamily="18" charset="0"/>
            <a:cs typeface="Times New Roman" pitchFamily="18" charset="0"/>
          </a:endParaRPr>
        </a:p>
      </cdr:txBody>
    </cdr:sp>
  </cdr:relSizeAnchor>
  <cdr:relSizeAnchor xmlns:cdr="http://schemas.openxmlformats.org/drawingml/2006/chartDrawing">
    <cdr:from>
      <cdr:x>0.43396</cdr:x>
      <cdr:y>0.06819</cdr:y>
    </cdr:from>
    <cdr:to>
      <cdr:x>0.56604</cdr:x>
      <cdr:y>0.1745</cdr:y>
    </cdr:to>
    <cdr:cxnSp macro="">
      <cdr:nvCxnSpPr>
        <cdr:cNvPr id="13" name="Прямая со стрелкой 12"/>
        <cdr:cNvCxnSpPr/>
      </cdr:nvCxnSpPr>
      <cdr:spPr>
        <a:xfrm xmlns:a="http://schemas.openxmlformats.org/drawingml/2006/main" flipH="1">
          <a:off x="3312368" y="277119"/>
          <a:ext cx="1008112" cy="43204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0.44386</cdr:x>
      <cdr:y>0.10772</cdr:y>
    </cdr:from>
    <cdr:to>
      <cdr:x>0.57522</cdr:x>
      <cdr:y>0.15531</cdr:y>
    </cdr:to>
    <cdr:sp macro="" textlink="">
      <cdr:nvSpPr>
        <cdr:cNvPr id="14" name="Овал 13"/>
        <cdr:cNvSpPr/>
      </cdr:nvSpPr>
      <cdr:spPr>
        <a:xfrm xmlns:a="http://schemas.openxmlformats.org/drawingml/2006/main" rot="20432244">
          <a:off x="3387952" y="437769"/>
          <a:ext cx="1002577" cy="193398"/>
        </a:xfrm>
        <a:prstGeom xmlns:a="http://schemas.openxmlformats.org/drawingml/2006/main" prst="ellipse">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ru-RU" sz="1200" b="1" dirty="0" smtClean="0">
              <a:solidFill>
                <a:schemeClr val="tx1"/>
              </a:solidFill>
              <a:latin typeface="Times New Roman" pitchFamily="18" charset="0"/>
              <a:cs typeface="Times New Roman" pitchFamily="18" charset="0"/>
            </a:rPr>
            <a:t>112,0%</a:t>
          </a:r>
          <a:endParaRPr lang="ru-RU" sz="1200" b="1" dirty="0">
            <a:solidFill>
              <a:schemeClr val="tx1"/>
            </a:solidFill>
            <a:latin typeface="Times New Roman" pitchFamily="18" charset="0"/>
            <a:cs typeface="Times New Roman"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0.16807</cdr:x>
      <cdr:y>0.63479</cdr:y>
    </cdr:from>
    <cdr:to>
      <cdr:x>0.30546</cdr:x>
      <cdr:y>0.71815</cdr:y>
    </cdr:to>
    <cdr:sp macro="" textlink="">
      <cdr:nvSpPr>
        <cdr:cNvPr id="2" name="Овал 1"/>
        <cdr:cNvSpPr/>
      </cdr:nvSpPr>
      <cdr:spPr>
        <a:xfrm xmlns:a="http://schemas.openxmlformats.org/drawingml/2006/main">
          <a:off x="1440160" y="3360910"/>
          <a:ext cx="1177288" cy="441348"/>
        </a:xfrm>
        <a:prstGeom xmlns:a="http://schemas.openxmlformats.org/drawingml/2006/main" prst="ellipse">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r>
            <a:rPr lang="ru-RU" sz="1600" b="1" dirty="0">
              <a:latin typeface="Times New Roman" pitchFamily="18" charset="0"/>
              <a:cs typeface="Times New Roman" pitchFamily="18" charset="0"/>
            </a:rPr>
            <a:t> </a:t>
          </a:r>
          <a:r>
            <a:rPr lang="ru-RU" sz="1600" b="1" dirty="0" smtClean="0">
              <a:latin typeface="Times New Roman" pitchFamily="18" charset="0"/>
              <a:cs typeface="Times New Roman" pitchFamily="18" charset="0"/>
            </a:rPr>
            <a:t> </a:t>
          </a:r>
          <a:r>
            <a:rPr lang="ru-RU" sz="1600" b="1" dirty="0" smtClean="0">
              <a:solidFill>
                <a:schemeClr val="tx1"/>
              </a:solidFill>
              <a:latin typeface="Times New Roman" pitchFamily="18" charset="0"/>
              <a:cs typeface="Times New Roman" pitchFamily="18" charset="0"/>
            </a:rPr>
            <a:t>191,5</a:t>
          </a:r>
          <a:endParaRPr lang="ru-RU" sz="1600" b="1" dirty="0">
            <a:latin typeface="Times New Roman" pitchFamily="18" charset="0"/>
            <a:cs typeface="Times New Roman" pitchFamily="18" charset="0"/>
          </a:endParaRPr>
        </a:p>
      </cdr:txBody>
    </cdr:sp>
  </cdr:relSizeAnchor>
  <cdr:relSizeAnchor xmlns:cdr="http://schemas.openxmlformats.org/drawingml/2006/chartDrawing">
    <cdr:from>
      <cdr:x>0.04202</cdr:x>
      <cdr:y>0.76163</cdr:y>
    </cdr:from>
    <cdr:to>
      <cdr:x>0.11747</cdr:x>
      <cdr:y>0.83139</cdr:y>
    </cdr:to>
    <cdr:sp macro="" textlink="">
      <cdr:nvSpPr>
        <cdr:cNvPr id="3" name="TextBox 9"/>
        <cdr:cNvSpPr txBox="1"/>
      </cdr:nvSpPr>
      <cdr:spPr>
        <a:xfrm xmlns:a="http://schemas.openxmlformats.org/drawingml/2006/main">
          <a:off x="360040" y="4032448"/>
          <a:ext cx="646528" cy="36934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dirty="0" smtClean="0">
              <a:latin typeface="Times New Roman" pitchFamily="18" charset="0"/>
              <a:cs typeface="Times New Roman" pitchFamily="18" charset="0"/>
            </a:rPr>
            <a:t>факт</a:t>
          </a:r>
          <a:endParaRPr lang="ru-RU" dirty="0">
            <a:latin typeface="Times New Roman" pitchFamily="18" charset="0"/>
            <a:cs typeface="Times New Roman" pitchFamily="18" charset="0"/>
          </a:endParaRPr>
        </a:p>
      </cdr:txBody>
    </cdr:sp>
  </cdr:relSizeAnchor>
  <cdr:relSizeAnchor xmlns:cdr="http://schemas.openxmlformats.org/drawingml/2006/chartDrawing">
    <cdr:from>
      <cdr:x>0.17647</cdr:x>
      <cdr:y>0.76163</cdr:y>
    </cdr:from>
    <cdr:to>
      <cdr:x>0.31092</cdr:x>
      <cdr:y>0.85004</cdr:y>
    </cdr:to>
    <cdr:sp macro="" textlink="">
      <cdr:nvSpPr>
        <cdr:cNvPr id="4" name="Овал 3"/>
        <cdr:cNvSpPr/>
      </cdr:nvSpPr>
      <cdr:spPr>
        <a:xfrm xmlns:a="http://schemas.openxmlformats.org/drawingml/2006/main">
          <a:off x="1512168" y="4032448"/>
          <a:ext cx="1152095" cy="468086"/>
        </a:xfrm>
        <a:prstGeom xmlns:a="http://schemas.openxmlformats.org/drawingml/2006/main" prst="ellipse">
          <a:avLst/>
        </a:prstGeom>
        <a:solidFill xmlns:a="http://schemas.openxmlformats.org/drawingml/2006/main">
          <a:srgbClr val="00B0F0"/>
        </a:solidFill>
        <a:ln xmlns:a="http://schemas.openxmlformats.org/drawingml/2006/main">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1600" b="1" dirty="0" smtClean="0">
              <a:solidFill>
                <a:schemeClr val="tx1"/>
              </a:solidFill>
              <a:latin typeface="Times New Roman" pitchFamily="18" charset="0"/>
              <a:cs typeface="Times New Roman" pitchFamily="18" charset="0"/>
            </a:rPr>
            <a:t>189,6</a:t>
          </a:r>
          <a:endParaRPr lang="ru-RU" b="1" dirty="0"/>
        </a:p>
      </cdr:txBody>
    </cdr:sp>
  </cdr:relSizeAnchor>
</c:userShapes>
</file>

<file path=ppt/drawings/drawing5.xml><?xml version="1.0" encoding="utf-8"?>
<c:userShapes xmlns:c="http://schemas.openxmlformats.org/drawingml/2006/chart">
  <cdr:relSizeAnchor xmlns:cdr="http://schemas.openxmlformats.org/drawingml/2006/chartDrawing">
    <cdr:from>
      <cdr:x>0.86726</cdr:x>
      <cdr:y>0</cdr:y>
    </cdr:from>
    <cdr:to>
      <cdr:x>0.97963</cdr:x>
      <cdr:y>0.07011</cdr:y>
    </cdr:to>
    <cdr:sp macro="" textlink="">
      <cdr:nvSpPr>
        <cdr:cNvPr id="2" name="TextBox 1"/>
        <cdr:cNvSpPr txBox="1"/>
      </cdr:nvSpPr>
      <cdr:spPr>
        <a:xfrm xmlns:a="http://schemas.openxmlformats.org/drawingml/2006/main">
          <a:off x="7056784" y="-3084060"/>
          <a:ext cx="914400" cy="2160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dirty="0" smtClean="0"/>
            <a:t>млн. руб.</a:t>
          </a:r>
          <a:endParaRPr lang="ru-RU"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0.26531</cdr:x>
      <cdr:y>0.51773</cdr:y>
    </cdr:from>
    <cdr:to>
      <cdr:x>0.38776</cdr:x>
      <cdr:y>0.63721</cdr:y>
    </cdr:to>
    <cdr:sp macro="" textlink="">
      <cdr:nvSpPr>
        <cdr:cNvPr id="2" name="TextBox 1"/>
        <cdr:cNvSpPr txBox="1"/>
      </cdr:nvSpPr>
      <cdr:spPr>
        <a:xfrm xmlns:a="http://schemas.openxmlformats.org/drawingml/2006/main">
          <a:off x="936104" y="1872208"/>
          <a:ext cx="432048"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800" b="1" dirty="0" smtClean="0">
              <a:latin typeface="Times New Roman" pitchFamily="18" charset="0"/>
              <a:cs typeface="Times New Roman" pitchFamily="18" charset="0"/>
            </a:rPr>
            <a:t>262,5</a:t>
          </a:r>
          <a:endParaRPr lang="ru-RU" sz="1800" b="1" dirty="0">
            <a:latin typeface="Times New Roman" pitchFamily="18" charset="0"/>
            <a:cs typeface="Times New Roman" pitchFamily="18"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0.2037</cdr:x>
      <cdr:y>0.55814</cdr:y>
    </cdr:from>
    <cdr:to>
      <cdr:x>0.40741</cdr:x>
      <cdr:y>0.65116</cdr:y>
    </cdr:to>
    <cdr:sp macro="" textlink="">
      <cdr:nvSpPr>
        <cdr:cNvPr id="3" name="TextBox 2"/>
        <cdr:cNvSpPr txBox="1"/>
      </cdr:nvSpPr>
      <cdr:spPr>
        <a:xfrm xmlns:a="http://schemas.openxmlformats.org/drawingml/2006/main">
          <a:off x="792074" y="1647812"/>
          <a:ext cx="792102" cy="2746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800" b="1" dirty="0" smtClean="0">
              <a:solidFill>
                <a:schemeClr val="tx1"/>
              </a:solidFill>
              <a:latin typeface="Times New Roman" pitchFamily="18" charset="0"/>
              <a:cs typeface="Times New Roman" pitchFamily="18" charset="0"/>
            </a:rPr>
            <a:t>114,6</a:t>
          </a:r>
          <a:endParaRPr lang="ru-RU" sz="1800" b="1" dirty="0">
            <a:solidFill>
              <a:schemeClr val="tx1"/>
            </a:solidFill>
            <a:latin typeface="Times New Roman" pitchFamily="18" charset="0"/>
            <a:cs typeface="Times New Roman" pitchFamily="18"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0.09649</cdr:x>
      <cdr:y>0</cdr:y>
    </cdr:from>
    <cdr:to>
      <cdr:x>0.25871</cdr:x>
      <cdr:y>0.10631</cdr:y>
    </cdr:to>
    <cdr:sp macro="" textlink="">
      <cdr:nvSpPr>
        <cdr:cNvPr id="2" name="Овал 1"/>
        <cdr:cNvSpPr/>
      </cdr:nvSpPr>
      <cdr:spPr>
        <a:xfrm xmlns:a="http://schemas.openxmlformats.org/drawingml/2006/main">
          <a:off x="792079" y="0"/>
          <a:ext cx="1331649" cy="432044"/>
        </a:xfrm>
        <a:prstGeom xmlns:a="http://schemas.openxmlformats.org/drawingml/2006/main" prst="ellipse">
          <a:avLst/>
        </a:prstGeom>
        <a:solidFill xmlns:a="http://schemas.openxmlformats.org/drawingml/2006/main">
          <a:schemeClr val="accent5">
            <a:lumMod val="60000"/>
            <a:lumOff val="40000"/>
          </a:schemeClr>
        </a:solidFill>
        <a:ln xmlns:a="http://schemas.openxmlformats.org/drawingml/2006/main">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400" b="1" dirty="0" smtClean="0">
              <a:solidFill>
                <a:schemeClr val="accent1">
                  <a:lumMod val="50000"/>
                </a:schemeClr>
              </a:solidFill>
              <a:latin typeface="Arial Black" pitchFamily="34" charset="0"/>
            </a:rPr>
            <a:t>    2023</a:t>
          </a:r>
          <a:r>
            <a:rPr lang="ru-RU" b="1" dirty="0" smtClean="0">
              <a:solidFill>
                <a:schemeClr val="accent1">
                  <a:lumMod val="50000"/>
                </a:schemeClr>
              </a:solidFill>
              <a:latin typeface="Arial Black" pitchFamily="34" charset="0"/>
            </a:rPr>
            <a:t> год</a:t>
          </a:r>
          <a:endParaRPr lang="ru-RU" b="1" dirty="0">
            <a:solidFill>
              <a:schemeClr val="accent1">
                <a:lumMod val="50000"/>
              </a:schemeClr>
            </a:solidFill>
            <a:latin typeface="Arial Black"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0.17544</cdr:x>
      <cdr:y>0</cdr:y>
    </cdr:from>
    <cdr:to>
      <cdr:x>0.33333</cdr:x>
      <cdr:y>0.12403</cdr:y>
    </cdr:to>
    <cdr:sp macro="" textlink="">
      <cdr:nvSpPr>
        <cdr:cNvPr id="2" name="Овал 1"/>
        <cdr:cNvSpPr/>
      </cdr:nvSpPr>
      <cdr:spPr>
        <a:xfrm xmlns:a="http://schemas.openxmlformats.org/drawingml/2006/main">
          <a:off x="1440160" y="0"/>
          <a:ext cx="1296144" cy="504058"/>
        </a:xfrm>
        <a:prstGeom xmlns:a="http://schemas.openxmlformats.org/drawingml/2006/main" prst="ellipse">
          <a:avLst/>
        </a:prstGeom>
        <a:solidFill xmlns:a="http://schemas.openxmlformats.org/drawingml/2006/main">
          <a:schemeClr val="accent5">
            <a:lumMod val="60000"/>
            <a:lumOff val="40000"/>
          </a:schemeClr>
        </a:solidFill>
        <a:ln xmlns:a="http://schemas.openxmlformats.org/drawingml/2006/main">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400" b="1" dirty="0" smtClean="0">
              <a:solidFill>
                <a:schemeClr val="accent1">
                  <a:lumMod val="50000"/>
                </a:schemeClr>
              </a:solidFill>
              <a:latin typeface="Arial Black" pitchFamily="34" charset="0"/>
            </a:rPr>
            <a:t>   2022</a:t>
          </a:r>
          <a:r>
            <a:rPr lang="ru-RU" b="1" dirty="0" smtClean="0">
              <a:solidFill>
                <a:schemeClr val="accent1">
                  <a:lumMod val="50000"/>
                </a:schemeClr>
              </a:solidFill>
              <a:latin typeface="Arial Black" pitchFamily="34" charset="0"/>
            </a:rPr>
            <a:t> год</a:t>
          </a:r>
          <a:endParaRPr lang="ru-RU" b="1" dirty="0">
            <a:solidFill>
              <a:schemeClr val="accent1">
                <a:lumMod val="50000"/>
              </a:schemeClr>
            </a:solidFill>
            <a:latin typeface="Arial Black"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895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8951"/>
          </a:xfrm>
          <a:prstGeom prst="rect">
            <a:avLst/>
          </a:prstGeom>
        </p:spPr>
        <p:txBody>
          <a:bodyPr vert="horz" lIns="91440" tIns="45720" rIns="91440" bIns="45720" rtlCol="0"/>
          <a:lstStyle>
            <a:lvl1pPr algn="r">
              <a:defRPr sz="1200"/>
            </a:lvl1pPr>
          </a:lstStyle>
          <a:p>
            <a:fld id="{A73A65C7-FF15-4952-A055-C2569A40C08B}" type="datetimeFigureOut">
              <a:rPr lang="ru-RU" smtClean="0"/>
              <a:pPr/>
              <a:t>02.05.2024</a:t>
            </a:fld>
            <a:endParaRPr lang="ru-RU"/>
          </a:p>
        </p:txBody>
      </p:sp>
      <p:sp>
        <p:nvSpPr>
          <p:cNvPr id="4" name="Образ слайда 3"/>
          <p:cNvSpPr>
            <a:spLocks noGrp="1" noRot="1" noChangeAspect="1"/>
          </p:cNvSpPr>
          <p:nvPr>
            <p:ph type="sldImg" idx="2"/>
          </p:nvPr>
        </p:nvSpPr>
        <p:spPr>
          <a:xfrm>
            <a:off x="933450" y="747713"/>
            <a:ext cx="4991100" cy="37433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40037"/>
            <a:ext cx="5486400" cy="449056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78342"/>
            <a:ext cx="2971800" cy="49895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78342"/>
            <a:ext cx="2971800" cy="498951"/>
          </a:xfrm>
          <a:prstGeom prst="rect">
            <a:avLst/>
          </a:prstGeom>
        </p:spPr>
        <p:txBody>
          <a:bodyPr vert="horz" lIns="91440" tIns="45720" rIns="91440" bIns="45720" rtlCol="0" anchor="b"/>
          <a:lstStyle>
            <a:lvl1pPr algn="r">
              <a:defRPr sz="1200"/>
            </a:lvl1pPr>
          </a:lstStyle>
          <a:p>
            <a:fld id="{0901E0AD-1492-4996-99EC-CBB0C34D2337}" type="slidenum">
              <a:rPr lang="ru-RU" smtClean="0"/>
              <a:pPr/>
              <a:t>‹#›</a:t>
            </a:fld>
            <a:endParaRPr lang="ru-RU"/>
          </a:p>
        </p:txBody>
      </p:sp>
    </p:spTree>
    <p:extLst>
      <p:ext uri="{BB962C8B-B14F-4D97-AF65-F5344CB8AC3E}">
        <p14:creationId xmlns:p14="http://schemas.microsoft.com/office/powerpoint/2010/main" val="2580526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901E0AD-1492-4996-99EC-CBB0C34D2337}" type="slidenum">
              <a:rPr lang="ru-RU" smtClean="0"/>
              <a:pPr/>
              <a:t>17</a:t>
            </a:fld>
            <a:endParaRPr lang="ru-RU"/>
          </a:p>
        </p:txBody>
      </p:sp>
    </p:spTree>
    <p:extLst>
      <p:ext uri="{BB962C8B-B14F-4D97-AF65-F5344CB8AC3E}">
        <p14:creationId xmlns:p14="http://schemas.microsoft.com/office/powerpoint/2010/main" val="1069818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901E0AD-1492-4996-99EC-CBB0C34D2337}" type="slidenum">
              <a:rPr lang="ru-RU" smtClean="0"/>
              <a:pPr/>
              <a:t>18</a:t>
            </a:fld>
            <a:endParaRPr lang="ru-RU"/>
          </a:p>
        </p:txBody>
      </p:sp>
    </p:spTree>
    <p:extLst>
      <p:ext uri="{BB962C8B-B14F-4D97-AF65-F5344CB8AC3E}">
        <p14:creationId xmlns:p14="http://schemas.microsoft.com/office/powerpoint/2010/main" val="1069818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901E0AD-1492-4996-99EC-CBB0C34D2337}" type="slidenum">
              <a:rPr lang="ru-RU" smtClean="0"/>
              <a:pPr/>
              <a:t>22</a:t>
            </a:fld>
            <a:endParaRPr lang="ru-RU"/>
          </a:p>
        </p:txBody>
      </p:sp>
    </p:spTree>
    <p:extLst>
      <p:ext uri="{BB962C8B-B14F-4D97-AF65-F5344CB8AC3E}">
        <p14:creationId xmlns:p14="http://schemas.microsoft.com/office/powerpoint/2010/main" val="2686464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39969110-0909-4214-958D-6ABEDE860D9C}" type="datetime1">
              <a:rPr lang="ru-RU" smtClean="0"/>
              <a:pPr/>
              <a:t>02.05.2024</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97DCFE2B-EFE5-4F3E-8FBA-D1F97D70D145}" type="datetime1">
              <a:rPr lang="ru-RU" smtClean="0"/>
              <a:pPr/>
              <a:t>02.05.2024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1AB7F830-A389-46BC-9D7A-A3AE2F7E7E20}" type="datetime1">
              <a:rPr lang="ru-RU" smtClean="0"/>
              <a:pPr/>
              <a:t>02.05.2024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69499D56-6AFF-4B7A-BFC4-1CD97B86E3F3}" type="datetime1">
              <a:rPr lang="ru-RU" smtClean="0"/>
              <a:pPr/>
              <a:t>02.05.2024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3071DFD9-BF75-4030-8305-68EFCDCA85E5}" type="datetime1">
              <a:rPr lang="ru-RU" smtClean="0"/>
              <a:pPr/>
              <a:t>02.05.2024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0E7FBCAA-2612-4F56-80BC-FE741303C905}" type="datetime1">
              <a:rPr lang="ru-RU" smtClean="0"/>
              <a:pPr/>
              <a:t>02.05.2024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93C3AFBE-E9FC-4456-9FD9-2336B0C1BC41}" type="datetime1">
              <a:rPr lang="ru-RU" smtClean="0"/>
              <a:pPr/>
              <a:t>02.05.2024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9EF5D1B1-CDB8-4D90-B561-238E1970DD15}" type="datetime1">
              <a:rPr lang="ru-RU" smtClean="0"/>
              <a:pPr/>
              <a:t>02.05.2024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A5D373-E166-4AFA-BBDC-C4BFBD0508EE}" type="datetime1">
              <a:rPr lang="ru-RU" smtClean="0"/>
              <a:pPr/>
              <a:t>02.05.2024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C4177266-58C5-4F78-9B5F-B74C61EDB15E}" type="datetime1">
              <a:rPr lang="ru-RU" smtClean="0"/>
              <a:pPr/>
              <a:t>02.05.2024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E5A5087-87D9-4485-918D-264396D3FBCD}" type="datetime1">
              <a:rPr lang="ru-RU" smtClean="0"/>
              <a:pPr/>
              <a:t>02.05.2024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pPr/>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49B939E-037C-4E77-9B93-6E6DDCD7995F}" type="datetime1">
              <a:rPr lang="ru-RU" smtClean="0"/>
              <a:pPr/>
              <a:t>02.05.2024</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pPr/>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www.trunovskiy26raion.ru/"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trunovskiy26raion.ru/" TargetMode="External"/><Relationship Id="rId2" Type="http://schemas.openxmlformats.org/officeDocument/2006/relationships/hyperlink" Target="mailto:fintrunov@yandex.ru" TargetMode="External"/><Relationship Id="rId1" Type="http://schemas.openxmlformats.org/officeDocument/2006/relationships/slideLayout" Target="../slideLayouts/slideLayout2.xml"/><Relationship Id="rId4" Type="http://schemas.openxmlformats.org/officeDocument/2006/relationships/hyperlink" Target="mailto:stavmf@mfsk.r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971600" y="476672"/>
            <a:ext cx="7416824" cy="3672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400" dirty="0">
              <a:solidFill>
                <a:schemeClr val="tx1"/>
              </a:solidFill>
            </a:endParaRPr>
          </a:p>
          <a:p>
            <a:endParaRPr lang="ru-RU" sz="2400" dirty="0" smtClean="0">
              <a:solidFill>
                <a:schemeClr val="tx1"/>
              </a:solidFill>
            </a:endParaRPr>
          </a:p>
          <a:p>
            <a:endParaRPr lang="ru-RU" sz="2400" dirty="0">
              <a:solidFill>
                <a:schemeClr val="tx1"/>
              </a:solidFill>
            </a:endParaRPr>
          </a:p>
          <a:p>
            <a:endParaRPr lang="ru-RU" sz="2400" dirty="0" smtClean="0">
              <a:solidFill>
                <a:schemeClr val="tx1"/>
              </a:solidFill>
            </a:endParaRPr>
          </a:p>
          <a:p>
            <a:endParaRPr lang="ru-RU" sz="2400" dirty="0">
              <a:solidFill>
                <a:schemeClr val="tx1"/>
              </a:solidFill>
            </a:endParaRPr>
          </a:p>
          <a:p>
            <a:endParaRPr lang="ru-RU" sz="2400" dirty="0">
              <a:solidFill>
                <a:schemeClr val="tx1"/>
              </a:solidFill>
            </a:endParaRPr>
          </a:p>
          <a:p>
            <a:pPr algn="ctr"/>
            <a:r>
              <a:rPr lang="ru-RU" sz="4000" b="1" dirty="0" smtClean="0">
                <a:solidFill>
                  <a:srgbClr val="002060"/>
                </a:solidFill>
              </a:rPr>
              <a:t>БЮДЖЕТ </a:t>
            </a:r>
            <a:r>
              <a:rPr lang="ru-RU" sz="4000" b="1" dirty="0">
                <a:solidFill>
                  <a:srgbClr val="002060"/>
                </a:solidFill>
              </a:rPr>
              <a:t>ДЛЯ </a:t>
            </a:r>
            <a:endParaRPr lang="ru-RU" sz="4000" dirty="0">
              <a:solidFill>
                <a:srgbClr val="002060"/>
              </a:solidFill>
            </a:endParaRPr>
          </a:p>
          <a:p>
            <a:pPr algn="ctr"/>
            <a:r>
              <a:rPr lang="ru-RU" sz="4000" b="1" dirty="0">
                <a:solidFill>
                  <a:srgbClr val="002060"/>
                </a:solidFill>
              </a:rPr>
              <a:t>ГРАЖДАН </a:t>
            </a:r>
            <a:endParaRPr lang="ru-RU" sz="4000" b="1" dirty="0" smtClean="0">
              <a:solidFill>
                <a:srgbClr val="002060"/>
              </a:solidFill>
            </a:endParaRPr>
          </a:p>
          <a:p>
            <a:pPr algn="ctr"/>
            <a:endParaRPr lang="ru-RU" sz="2400" dirty="0">
              <a:solidFill>
                <a:srgbClr val="002060"/>
              </a:solidFill>
            </a:endParaRPr>
          </a:p>
          <a:p>
            <a:pPr algn="ctr"/>
            <a:r>
              <a:rPr lang="ru-RU" sz="2400" dirty="0">
                <a:solidFill>
                  <a:srgbClr val="002060"/>
                </a:solidFill>
              </a:rPr>
              <a:t>к проекту </a:t>
            </a:r>
            <a:r>
              <a:rPr lang="ru-RU" sz="2400" dirty="0" smtClean="0">
                <a:solidFill>
                  <a:srgbClr val="002060"/>
                </a:solidFill>
              </a:rPr>
              <a:t>решения Думы об </a:t>
            </a:r>
            <a:r>
              <a:rPr lang="ru-RU" sz="2400" dirty="0">
                <a:solidFill>
                  <a:srgbClr val="002060"/>
                </a:solidFill>
              </a:rPr>
              <a:t>исполнении </a:t>
            </a:r>
          </a:p>
          <a:p>
            <a:pPr algn="ctr"/>
            <a:r>
              <a:rPr lang="ru-RU" sz="2400" dirty="0">
                <a:solidFill>
                  <a:srgbClr val="002060"/>
                </a:solidFill>
              </a:rPr>
              <a:t>бюджета </a:t>
            </a:r>
            <a:r>
              <a:rPr lang="ru-RU" sz="2400" dirty="0" smtClean="0">
                <a:solidFill>
                  <a:srgbClr val="002060"/>
                </a:solidFill>
              </a:rPr>
              <a:t>Труновского муниципального округа Ставропольского края </a:t>
            </a:r>
            <a:endParaRPr lang="ru-RU" sz="2400" dirty="0">
              <a:solidFill>
                <a:srgbClr val="002060"/>
              </a:solidFill>
            </a:endParaRPr>
          </a:p>
          <a:p>
            <a:pPr algn="ctr"/>
            <a:r>
              <a:rPr lang="ru-RU" sz="2400" dirty="0">
                <a:solidFill>
                  <a:srgbClr val="002060"/>
                </a:solidFill>
              </a:rPr>
              <a:t>за </a:t>
            </a:r>
            <a:r>
              <a:rPr lang="ru-RU" sz="2400" dirty="0" smtClean="0">
                <a:solidFill>
                  <a:srgbClr val="002060"/>
                </a:solidFill>
              </a:rPr>
              <a:t>2023 год</a:t>
            </a:r>
            <a:endParaRPr lang="ru-RU"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742769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t">
            <a:normAutofit/>
          </a:bodyPr>
          <a:lstStyle/>
          <a:p>
            <a:pPr algn="ctr"/>
            <a:r>
              <a:rPr lang="ru-RU" sz="2400" b="1" dirty="0" smtClean="0">
                <a:solidFill>
                  <a:schemeClr val="accent1">
                    <a:lumMod val="50000"/>
                  </a:schemeClr>
                </a:solidFill>
              </a:rPr>
              <a:t>Структура безвозмездных поступлений в бюджет Труновского муниципального округа в 2023 году</a:t>
            </a:r>
            <a:endParaRPr lang="ru-RU" sz="24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2939822947"/>
              </p:ext>
            </p:extLst>
          </p:nvPr>
        </p:nvGraphicFramePr>
        <p:xfrm>
          <a:off x="611560" y="1772816"/>
          <a:ext cx="835292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Группа 4"/>
          <p:cNvGrpSpPr/>
          <p:nvPr/>
        </p:nvGrpSpPr>
        <p:grpSpPr>
          <a:xfrm>
            <a:off x="683569" y="4957689"/>
            <a:ext cx="1152127" cy="261707"/>
            <a:chOff x="402737" y="2868248"/>
            <a:chExt cx="1437653" cy="275686"/>
          </a:xfrm>
          <a:solidFill>
            <a:srgbClr val="00B0F0"/>
          </a:solidFill>
        </p:grpSpPr>
        <p:sp>
          <p:nvSpPr>
            <p:cNvPr id="6" name="Прямоугольник 5"/>
            <p:cNvSpPr/>
            <p:nvPr/>
          </p:nvSpPr>
          <p:spPr>
            <a:xfrm>
              <a:off x="402737" y="2868248"/>
              <a:ext cx="1437653" cy="275686"/>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Прямоугольник 6"/>
            <p:cNvSpPr/>
            <p:nvPr/>
          </p:nvSpPr>
          <p:spPr>
            <a:xfrm>
              <a:off x="402737" y="2868248"/>
              <a:ext cx="1437653" cy="27568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11430" rIns="45720" bIns="11430" numCol="1" spcCol="1270" anchor="ctr" anchorCtr="0">
              <a:noAutofit/>
            </a:bodyPr>
            <a:lstStyle/>
            <a:p>
              <a:pPr lvl="0" algn="ctr" defTabSz="800100">
                <a:lnSpc>
                  <a:spcPct val="90000"/>
                </a:lnSpc>
                <a:spcBef>
                  <a:spcPct val="0"/>
                </a:spcBef>
                <a:spcAft>
                  <a:spcPct val="35000"/>
                </a:spcAft>
              </a:pPr>
              <a:r>
                <a:rPr lang="ru-RU" sz="1400" kern="1200" dirty="0" smtClean="0">
                  <a:latin typeface="+mj-lt"/>
                </a:rPr>
                <a:t>170,0</a:t>
              </a:r>
              <a:endParaRPr lang="ru-RU" sz="1400" kern="1200" dirty="0">
                <a:latin typeface="+mj-lt"/>
              </a:endParaRPr>
            </a:p>
          </p:txBody>
        </p:sp>
      </p:grpSp>
      <p:grpSp>
        <p:nvGrpSpPr>
          <p:cNvPr id="8" name="Группа 7"/>
          <p:cNvGrpSpPr/>
          <p:nvPr/>
        </p:nvGrpSpPr>
        <p:grpSpPr>
          <a:xfrm>
            <a:off x="2553269" y="4950699"/>
            <a:ext cx="1124087" cy="275686"/>
            <a:chOff x="402737" y="2868248"/>
            <a:chExt cx="1437653" cy="275686"/>
          </a:xfrm>
          <a:solidFill>
            <a:srgbClr val="00B0F0"/>
          </a:solidFill>
        </p:grpSpPr>
        <p:sp>
          <p:nvSpPr>
            <p:cNvPr id="9" name="Прямоугольник 8"/>
            <p:cNvSpPr/>
            <p:nvPr/>
          </p:nvSpPr>
          <p:spPr>
            <a:xfrm>
              <a:off x="402737" y="2868248"/>
              <a:ext cx="1437653" cy="275686"/>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Прямоугольник 9"/>
            <p:cNvSpPr/>
            <p:nvPr/>
          </p:nvSpPr>
          <p:spPr>
            <a:xfrm>
              <a:off x="402737" y="2868248"/>
              <a:ext cx="1437653" cy="27568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11430" rIns="45720" bIns="11430" numCol="1" spcCol="1270" anchor="ctr" anchorCtr="0">
              <a:noAutofit/>
            </a:bodyPr>
            <a:lstStyle/>
            <a:p>
              <a:pPr lvl="0" algn="ctr" defTabSz="800100">
                <a:lnSpc>
                  <a:spcPct val="90000"/>
                </a:lnSpc>
                <a:spcBef>
                  <a:spcPct val="0"/>
                </a:spcBef>
                <a:spcAft>
                  <a:spcPct val="35000"/>
                </a:spcAft>
              </a:pPr>
              <a:r>
                <a:rPr lang="ru-RU" sz="1400" kern="1200" dirty="0" smtClean="0">
                  <a:latin typeface="+mj-lt"/>
                </a:rPr>
                <a:t>316,3</a:t>
              </a:r>
              <a:endParaRPr lang="ru-RU" sz="1400" kern="1200" dirty="0">
                <a:latin typeface="+mj-lt"/>
              </a:endParaRPr>
            </a:p>
          </p:txBody>
        </p:sp>
      </p:grpSp>
      <p:grpSp>
        <p:nvGrpSpPr>
          <p:cNvPr id="11" name="Группа 10"/>
          <p:cNvGrpSpPr/>
          <p:nvPr/>
        </p:nvGrpSpPr>
        <p:grpSpPr>
          <a:xfrm>
            <a:off x="4355977" y="4927189"/>
            <a:ext cx="1152128" cy="290936"/>
            <a:chOff x="402737" y="2868248"/>
            <a:chExt cx="1437653" cy="290936"/>
          </a:xfrm>
          <a:solidFill>
            <a:srgbClr val="00B0F0"/>
          </a:solidFill>
        </p:grpSpPr>
        <p:sp>
          <p:nvSpPr>
            <p:cNvPr id="12" name="Прямоугольник 11"/>
            <p:cNvSpPr/>
            <p:nvPr/>
          </p:nvSpPr>
          <p:spPr>
            <a:xfrm>
              <a:off x="402737" y="2868248"/>
              <a:ext cx="1437653" cy="275686"/>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Прямоугольник 12"/>
            <p:cNvSpPr/>
            <p:nvPr/>
          </p:nvSpPr>
          <p:spPr>
            <a:xfrm>
              <a:off x="402737" y="2883498"/>
              <a:ext cx="1437653" cy="27568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11430" rIns="45720" bIns="11430" numCol="1" spcCol="1270" anchor="ctr" anchorCtr="0">
              <a:noAutofit/>
            </a:bodyPr>
            <a:lstStyle/>
            <a:p>
              <a:pPr lvl="0" algn="ctr" defTabSz="800100">
                <a:lnSpc>
                  <a:spcPct val="90000"/>
                </a:lnSpc>
                <a:spcBef>
                  <a:spcPct val="0"/>
                </a:spcBef>
                <a:spcAft>
                  <a:spcPct val="35000"/>
                </a:spcAft>
              </a:pPr>
              <a:r>
                <a:rPr lang="ru-RU" sz="1400" kern="1200" dirty="0" smtClean="0">
                  <a:latin typeface="+mj-lt"/>
                </a:rPr>
                <a:t>514,4</a:t>
              </a:r>
              <a:endParaRPr lang="ru-RU" sz="1400" kern="1200" dirty="0">
                <a:latin typeface="+mj-lt"/>
              </a:endParaRPr>
            </a:p>
          </p:txBody>
        </p:sp>
      </p:grpSp>
      <p:sp>
        <p:nvSpPr>
          <p:cNvPr id="16" name="Прямоугольник 15"/>
          <p:cNvSpPr/>
          <p:nvPr/>
        </p:nvSpPr>
        <p:spPr>
          <a:xfrm>
            <a:off x="5774011" y="4941168"/>
            <a:ext cx="1174253" cy="275686"/>
          </a:xfrm>
          <a:prstGeom prst="rect">
            <a:avLst/>
          </a:prstGeom>
          <a:solidFill>
            <a:srgbClr val="00B0F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11430" rIns="45720" bIns="11430" numCol="1" spcCol="1270" anchor="ctr" anchorCtr="0">
            <a:noAutofit/>
          </a:bodyPr>
          <a:lstStyle/>
          <a:p>
            <a:pPr lvl="0" algn="ctr" defTabSz="800100">
              <a:lnSpc>
                <a:spcPct val="90000"/>
              </a:lnSpc>
              <a:spcBef>
                <a:spcPct val="0"/>
              </a:spcBef>
              <a:spcAft>
                <a:spcPct val="35000"/>
              </a:spcAft>
            </a:pPr>
            <a:r>
              <a:rPr lang="ru-RU" sz="1400" dirty="0" smtClean="0">
                <a:latin typeface="+mj-lt"/>
              </a:rPr>
              <a:t>8,2</a:t>
            </a:r>
            <a:endParaRPr lang="ru-RU" sz="1400" kern="1200" dirty="0">
              <a:latin typeface="+mj-lt"/>
            </a:endParaRPr>
          </a:p>
        </p:txBody>
      </p:sp>
      <p:grpSp>
        <p:nvGrpSpPr>
          <p:cNvPr id="17" name="Группа 16"/>
          <p:cNvGrpSpPr/>
          <p:nvPr/>
        </p:nvGrpSpPr>
        <p:grpSpPr>
          <a:xfrm>
            <a:off x="4211960" y="2996952"/>
            <a:ext cx="1437653" cy="275686"/>
            <a:chOff x="402737" y="2868248"/>
            <a:chExt cx="1437653" cy="275686"/>
          </a:xfrm>
          <a:solidFill>
            <a:schemeClr val="accent1"/>
          </a:solidFill>
        </p:grpSpPr>
        <p:sp>
          <p:nvSpPr>
            <p:cNvPr id="18" name="Прямоугольник 17"/>
            <p:cNvSpPr/>
            <p:nvPr/>
          </p:nvSpPr>
          <p:spPr>
            <a:xfrm>
              <a:off x="402737" y="2868248"/>
              <a:ext cx="1437653" cy="275686"/>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Прямоугольник 18"/>
            <p:cNvSpPr/>
            <p:nvPr/>
          </p:nvSpPr>
          <p:spPr>
            <a:xfrm>
              <a:off x="402737" y="2868248"/>
              <a:ext cx="1437653" cy="27568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11430" rIns="45720" bIns="11430" numCol="1" spcCol="1270" anchor="ctr" anchorCtr="0">
              <a:noAutofit/>
            </a:bodyPr>
            <a:lstStyle/>
            <a:p>
              <a:pPr lvl="0" algn="ctr" defTabSz="800100">
                <a:lnSpc>
                  <a:spcPct val="90000"/>
                </a:lnSpc>
                <a:spcBef>
                  <a:spcPct val="0"/>
                </a:spcBef>
                <a:spcAft>
                  <a:spcPct val="35000"/>
                </a:spcAft>
              </a:pPr>
              <a:r>
                <a:rPr lang="ru-RU" dirty="0" smtClean="0">
                  <a:latin typeface="+mj-lt"/>
                </a:rPr>
                <a:t>1020,3</a:t>
              </a:r>
              <a:endParaRPr lang="ru-RU" sz="1800" kern="1200" dirty="0">
                <a:latin typeface="+mj-lt"/>
              </a:endParaRPr>
            </a:p>
          </p:txBody>
        </p:sp>
      </p:grpSp>
      <p:sp>
        <p:nvSpPr>
          <p:cNvPr id="35" name="Блок-схема: процесс 34"/>
          <p:cNvSpPr/>
          <p:nvPr/>
        </p:nvSpPr>
        <p:spPr>
          <a:xfrm>
            <a:off x="899592" y="5602712"/>
            <a:ext cx="216024" cy="14401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Блок-схема: альтернативный процесс 35"/>
          <p:cNvSpPr/>
          <p:nvPr/>
        </p:nvSpPr>
        <p:spPr>
          <a:xfrm>
            <a:off x="1259632" y="5544177"/>
            <a:ext cx="1293637" cy="26108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план</a:t>
            </a:r>
            <a:endParaRPr lang="ru-RU" dirty="0"/>
          </a:p>
        </p:txBody>
      </p:sp>
      <p:sp>
        <p:nvSpPr>
          <p:cNvPr id="37" name="Блок-схема: процесс 36"/>
          <p:cNvSpPr/>
          <p:nvPr/>
        </p:nvSpPr>
        <p:spPr>
          <a:xfrm>
            <a:off x="911280" y="5899128"/>
            <a:ext cx="216024" cy="144016"/>
          </a:xfrm>
          <a:prstGeom prst="flowChartProcess">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Блок-схема: альтернативный процесс 37"/>
          <p:cNvSpPr/>
          <p:nvPr/>
        </p:nvSpPr>
        <p:spPr>
          <a:xfrm>
            <a:off x="1239470" y="5878341"/>
            <a:ext cx="1293637" cy="261087"/>
          </a:xfrm>
          <a:prstGeom prst="flowChartAlternate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факт</a:t>
            </a:r>
            <a:endParaRPr lang="ru-RU" dirty="0"/>
          </a:p>
        </p:txBody>
      </p:sp>
      <p:sp>
        <p:nvSpPr>
          <p:cNvPr id="39" name="TextBox 38"/>
          <p:cNvSpPr txBox="1"/>
          <p:nvPr/>
        </p:nvSpPr>
        <p:spPr>
          <a:xfrm>
            <a:off x="7777470" y="1556792"/>
            <a:ext cx="826978" cy="276999"/>
          </a:xfrm>
          <a:prstGeom prst="rect">
            <a:avLst/>
          </a:prstGeom>
          <a:noFill/>
        </p:spPr>
        <p:txBody>
          <a:bodyPr wrap="square" rtlCol="0">
            <a:spAutoFit/>
          </a:bodyPr>
          <a:lstStyle/>
          <a:p>
            <a:r>
              <a:rPr lang="ru-RU" sz="1200" b="1" dirty="0" smtClean="0"/>
              <a:t>млн.руб</a:t>
            </a:r>
            <a:endParaRPr lang="ru-RU" sz="1200" b="1" dirty="0"/>
          </a:p>
        </p:txBody>
      </p:sp>
      <p:sp>
        <p:nvSpPr>
          <p:cNvPr id="26" name="Прямоугольник 25"/>
          <p:cNvSpPr/>
          <p:nvPr/>
        </p:nvSpPr>
        <p:spPr>
          <a:xfrm>
            <a:off x="7524328" y="4927189"/>
            <a:ext cx="1152128" cy="275686"/>
          </a:xfrm>
          <a:prstGeom prst="rect">
            <a:avLst/>
          </a:prstGeom>
          <a:solidFill>
            <a:srgbClr val="00B0F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11430" rIns="45720" bIns="11430" numCol="1" spcCol="1270" anchor="ctr" anchorCtr="0">
            <a:noAutofit/>
          </a:bodyPr>
          <a:lstStyle/>
          <a:p>
            <a:pPr lvl="0" algn="ctr" defTabSz="800100">
              <a:lnSpc>
                <a:spcPct val="90000"/>
              </a:lnSpc>
              <a:spcBef>
                <a:spcPct val="0"/>
              </a:spcBef>
              <a:spcAft>
                <a:spcPct val="35000"/>
              </a:spcAft>
            </a:pPr>
            <a:r>
              <a:rPr lang="ru-RU" sz="1400" dirty="0" smtClean="0">
                <a:latin typeface="+mj-lt"/>
              </a:rPr>
              <a:t>8,7</a:t>
            </a:r>
            <a:endParaRPr lang="ru-RU" sz="1400" kern="1200" dirty="0">
              <a:latin typeface="+mj-lt"/>
            </a:endParaRPr>
          </a:p>
        </p:txBody>
      </p:sp>
      <p:sp>
        <p:nvSpPr>
          <p:cNvPr id="3" name="Номер слайда 2"/>
          <p:cNvSpPr>
            <a:spLocks noGrp="1"/>
          </p:cNvSpPr>
          <p:nvPr>
            <p:ph type="sldNum" sz="quarter" idx="12"/>
          </p:nvPr>
        </p:nvSpPr>
        <p:spPr/>
        <p:txBody>
          <a:bodyPr/>
          <a:lstStyle/>
          <a:p>
            <a:fld id="{B19B0651-EE4F-4900-A07F-96A6BFA9D0F0}" type="slidenum">
              <a:rPr lang="ru-RU" smtClean="0"/>
              <a:pPr/>
              <a:t>10</a:t>
            </a:fld>
            <a:endParaRPr lang="ru-RU"/>
          </a:p>
        </p:txBody>
      </p:sp>
    </p:spTree>
    <p:extLst>
      <p:ext uri="{BB962C8B-B14F-4D97-AF65-F5344CB8AC3E}">
        <p14:creationId xmlns:p14="http://schemas.microsoft.com/office/powerpoint/2010/main" val="2011484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t">
            <a:normAutofit/>
          </a:bodyPr>
          <a:lstStyle/>
          <a:p>
            <a:pPr algn="ctr"/>
            <a:r>
              <a:rPr lang="ru-RU" sz="2400" b="1" dirty="0" smtClean="0">
                <a:solidFill>
                  <a:schemeClr val="accent1">
                    <a:lumMod val="50000"/>
                  </a:schemeClr>
                </a:solidFill>
              </a:rPr>
              <a:t>Межбюджетные поступления в бюджет Труновского муниципального округа за 2023 год в сравнении с 2022 годом</a:t>
            </a:r>
            <a:endParaRPr lang="ru-RU" sz="2400" b="1" dirty="0">
              <a:solidFill>
                <a:schemeClr val="accent1">
                  <a:lumMod val="50000"/>
                </a:schemeClr>
              </a:solidFill>
            </a:endParaRPr>
          </a:p>
        </p:txBody>
      </p:sp>
      <p:grpSp>
        <p:nvGrpSpPr>
          <p:cNvPr id="3" name="Группа 2"/>
          <p:cNvGrpSpPr/>
          <p:nvPr/>
        </p:nvGrpSpPr>
        <p:grpSpPr>
          <a:xfrm>
            <a:off x="3853173" y="3291157"/>
            <a:ext cx="1437653" cy="275686"/>
            <a:chOff x="402737" y="2868248"/>
            <a:chExt cx="1437653" cy="275686"/>
          </a:xfrm>
        </p:grpSpPr>
        <p:sp>
          <p:nvSpPr>
            <p:cNvPr id="4" name="Прямоугольник 3"/>
            <p:cNvSpPr/>
            <p:nvPr/>
          </p:nvSpPr>
          <p:spPr>
            <a:xfrm>
              <a:off x="402737" y="2868248"/>
              <a:ext cx="1437653" cy="2756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Прямоугольник 4"/>
            <p:cNvSpPr/>
            <p:nvPr/>
          </p:nvSpPr>
          <p:spPr>
            <a:xfrm>
              <a:off x="402737" y="2868248"/>
              <a:ext cx="1437653" cy="2756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11430" rIns="45720" bIns="11430" numCol="1" spcCol="1270" anchor="ctr" anchorCtr="0">
              <a:noAutofit/>
            </a:bodyPr>
            <a:lstStyle/>
            <a:p>
              <a:pPr lvl="0" algn="r" defTabSz="800100">
                <a:lnSpc>
                  <a:spcPct val="90000"/>
                </a:lnSpc>
                <a:spcBef>
                  <a:spcPct val="0"/>
                </a:spcBef>
                <a:spcAft>
                  <a:spcPct val="35000"/>
                </a:spcAft>
              </a:pPr>
              <a:endParaRPr lang="ru-RU" sz="1800" kern="1200"/>
            </a:p>
          </p:txBody>
        </p:sp>
      </p:grpSp>
      <p:graphicFrame>
        <p:nvGraphicFramePr>
          <p:cNvPr id="6" name="Таблица 5"/>
          <p:cNvGraphicFramePr>
            <a:graphicFrameLocks noGrp="1"/>
          </p:cNvGraphicFramePr>
          <p:nvPr>
            <p:extLst>
              <p:ext uri="{D42A27DB-BD31-4B8C-83A1-F6EECF244321}">
                <p14:modId xmlns:p14="http://schemas.microsoft.com/office/powerpoint/2010/main" val="1736154034"/>
              </p:ext>
            </p:extLst>
          </p:nvPr>
        </p:nvGraphicFramePr>
        <p:xfrm>
          <a:off x="539549" y="2232022"/>
          <a:ext cx="8064898" cy="2846167"/>
        </p:xfrm>
        <a:graphic>
          <a:graphicData uri="http://schemas.openxmlformats.org/drawingml/2006/table">
            <a:tbl>
              <a:tblPr>
                <a:tableStyleId>{5C22544A-7EE6-4342-B048-85BDC9FD1C3A}</a:tableStyleId>
              </a:tblPr>
              <a:tblGrid>
                <a:gridCol w="2566522"/>
                <a:gridCol w="916396"/>
                <a:gridCol w="916396"/>
                <a:gridCol w="916396"/>
                <a:gridCol w="916396"/>
                <a:gridCol w="916396"/>
                <a:gridCol w="916396"/>
              </a:tblGrid>
              <a:tr h="1196978">
                <a:tc>
                  <a:txBody>
                    <a:bodyPr/>
                    <a:lstStyle/>
                    <a:p>
                      <a:pPr algn="l" fontAlgn="t"/>
                      <a:r>
                        <a:rPr lang="ru-RU" sz="1100" b="1" u="none" strike="noStrike" dirty="0">
                          <a:effectLst/>
                        </a:rPr>
                        <a:t>Наименование дохода</a:t>
                      </a:r>
                      <a:endParaRPr lang="ru-RU" sz="1100" b="1" i="0" u="none" strike="noStrike" dirty="0">
                        <a:solidFill>
                          <a:srgbClr val="000000"/>
                        </a:solidFill>
                        <a:effectLst/>
                        <a:latin typeface="Calibri"/>
                      </a:endParaRPr>
                    </a:p>
                  </a:txBody>
                  <a:tcPr marL="6350" marR="6350" marT="6350" marB="0"/>
                </a:tc>
                <a:tc>
                  <a:txBody>
                    <a:bodyPr/>
                    <a:lstStyle/>
                    <a:p>
                      <a:pPr algn="l" fontAlgn="t"/>
                      <a:r>
                        <a:rPr lang="ru-RU" sz="1100" b="1" u="none" strike="noStrike" dirty="0">
                          <a:effectLst/>
                        </a:rPr>
                        <a:t>Исполнено за </a:t>
                      </a:r>
                      <a:r>
                        <a:rPr lang="ru-RU" sz="1100" b="1" u="none" strike="noStrike" dirty="0" smtClean="0">
                          <a:effectLst/>
                        </a:rPr>
                        <a:t>2022 </a:t>
                      </a:r>
                      <a:r>
                        <a:rPr lang="ru-RU" sz="1100" b="1" u="none" strike="noStrike" dirty="0">
                          <a:effectLst/>
                        </a:rPr>
                        <a:t>год</a:t>
                      </a:r>
                      <a:endParaRPr lang="ru-RU" sz="1100" b="1" i="0" u="none" strike="noStrike" dirty="0">
                        <a:solidFill>
                          <a:srgbClr val="000000"/>
                        </a:solidFill>
                        <a:effectLst/>
                        <a:latin typeface="Calibri"/>
                      </a:endParaRPr>
                    </a:p>
                  </a:txBody>
                  <a:tcPr marL="6350" marR="6350" marT="6350" marB="0"/>
                </a:tc>
                <a:tc>
                  <a:txBody>
                    <a:bodyPr/>
                    <a:lstStyle/>
                    <a:p>
                      <a:pPr algn="l" fontAlgn="t"/>
                      <a:r>
                        <a:rPr lang="ru-RU" sz="1100" b="1" u="none" strike="noStrike" dirty="0">
                          <a:effectLst/>
                        </a:rPr>
                        <a:t>Утверждено законом о бюджете на </a:t>
                      </a:r>
                      <a:r>
                        <a:rPr lang="ru-RU" sz="1100" b="1" u="none" strike="noStrike" dirty="0" smtClean="0">
                          <a:effectLst/>
                        </a:rPr>
                        <a:t>2023 </a:t>
                      </a:r>
                      <a:r>
                        <a:rPr lang="ru-RU" sz="1100" b="1" u="none" strike="noStrike" dirty="0">
                          <a:effectLst/>
                        </a:rPr>
                        <a:t>год</a:t>
                      </a:r>
                      <a:endParaRPr lang="ru-RU" sz="1100" b="1" i="0" u="none" strike="noStrike" dirty="0">
                        <a:solidFill>
                          <a:srgbClr val="000000"/>
                        </a:solidFill>
                        <a:effectLst/>
                        <a:latin typeface="Calibri"/>
                      </a:endParaRPr>
                    </a:p>
                  </a:txBody>
                  <a:tcPr marL="6350" marR="6350" marT="6350" marB="0"/>
                </a:tc>
                <a:tc>
                  <a:txBody>
                    <a:bodyPr/>
                    <a:lstStyle/>
                    <a:p>
                      <a:pPr algn="l" fontAlgn="t"/>
                      <a:r>
                        <a:rPr lang="ru-RU" sz="1100" b="1" u="none" strike="noStrike" dirty="0">
                          <a:effectLst/>
                        </a:rPr>
                        <a:t>Исполнено за </a:t>
                      </a:r>
                      <a:r>
                        <a:rPr lang="ru-RU" sz="1100" b="1" u="none" strike="noStrike" dirty="0" smtClean="0">
                          <a:effectLst/>
                        </a:rPr>
                        <a:t>2023 год</a:t>
                      </a:r>
                      <a:endParaRPr lang="ru-RU" sz="1100" b="1" i="0" u="none" strike="noStrike" dirty="0">
                        <a:solidFill>
                          <a:srgbClr val="000000"/>
                        </a:solidFill>
                        <a:effectLst/>
                        <a:latin typeface="Calibri"/>
                      </a:endParaRPr>
                    </a:p>
                  </a:txBody>
                  <a:tcPr marL="6350" marR="6350" marT="6350" marB="0"/>
                </a:tc>
                <a:tc>
                  <a:txBody>
                    <a:bodyPr/>
                    <a:lstStyle/>
                    <a:p>
                      <a:pPr algn="l" fontAlgn="t"/>
                      <a:r>
                        <a:rPr lang="ru-RU" sz="1100" b="1" u="none" strike="noStrike" dirty="0">
                          <a:effectLst/>
                        </a:rPr>
                        <a:t>Процент исполнения к плану </a:t>
                      </a:r>
                      <a:r>
                        <a:rPr lang="ru-RU" sz="1100" b="1" u="none" strike="noStrike" dirty="0" smtClean="0">
                          <a:effectLst/>
                        </a:rPr>
                        <a:t>2023 </a:t>
                      </a:r>
                      <a:r>
                        <a:rPr lang="ru-RU" sz="1100" b="1" u="none" strike="noStrike" dirty="0">
                          <a:effectLst/>
                        </a:rPr>
                        <a:t>года</a:t>
                      </a:r>
                      <a:endParaRPr lang="ru-RU" sz="1100" b="1" i="0" u="none" strike="noStrike" dirty="0">
                        <a:solidFill>
                          <a:srgbClr val="000000"/>
                        </a:solidFill>
                        <a:effectLst/>
                        <a:latin typeface="Calibri"/>
                      </a:endParaRPr>
                    </a:p>
                  </a:txBody>
                  <a:tcPr marL="6350" marR="6350" marT="6350" marB="0"/>
                </a:tc>
                <a:tc>
                  <a:txBody>
                    <a:bodyPr/>
                    <a:lstStyle/>
                    <a:p>
                      <a:pPr algn="l" fontAlgn="t"/>
                      <a:r>
                        <a:rPr lang="ru-RU" sz="1100" b="1" i="0" u="none" strike="noStrike" dirty="0" smtClean="0">
                          <a:solidFill>
                            <a:srgbClr val="000000"/>
                          </a:solidFill>
                          <a:effectLst/>
                          <a:latin typeface="Calibri"/>
                        </a:rPr>
                        <a:t>Темп к 2022 году, </a:t>
                      </a:r>
                      <a:r>
                        <a:rPr lang="en-US" sz="1100" b="1" i="0" u="none" strike="noStrike" dirty="0" smtClean="0">
                          <a:solidFill>
                            <a:srgbClr val="000000"/>
                          </a:solidFill>
                          <a:effectLst/>
                          <a:latin typeface="Calibri"/>
                        </a:rPr>
                        <a:t>%</a:t>
                      </a:r>
                      <a:endParaRPr lang="ru-RU" sz="1100" b="1" i="0" u="none" strike="noStrike" dirty="0">
                        <a:solidFill>
                          <a:srgbClr val="000000"/>
                        </a:solidFill>
                        <a:effectLst/>
                        <a:latin typeface="Calibri"/>
                      </a:endParaRPr>
                    </a:p>
                  </a:txBody>
                  <a:tcPr marL="6350" marR="6350" marT="635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1100" b="1" u="none" strike="noStrike" dirty="0" smtClean="0">
                          <a:effectLst/>
                        </a:rPr>
                        <a:t>Отклонение к 2022 году</a:t>
                      </a:r>
                      <a:endParaRPr lang="ru-RU" sz="1100" b="1" i="0" u="none" strike="noStrike" dirty="0" smtClean="0">
                        <a:solidFill>
                          <a:srgbClr val="000000"/>
                        </a:solidFill>
                        <a:effectLst/>
                        <a:latin typeface="Calibri"/>
                      </a:endParaRPr>
                    </a:p>
                    <a:p>
                      <a:pPr algn="l" fontAlgn="t"/>
                      <a:endParaRPr lang="ru-RU" sz="1100" b="1" i="0" u="none" strike="noStrike" dirty="0">
                        <a:solidFill>
                          <a:srgbClr val="000000"/>
                        </a:solidFill>
                        <a:effectLst/>
                        <a:latin typeface="Calibri"/>
                      </a:endParaRPr>
                    </a:p>
                  </a:txBody>
                  <a:tcPr marL="6350" marR="6350" marT="6350" marB="0"/>
                </a:tc>
              </a:tr>
              <a:tr h="549729">
                <a:tc>
                  <a:txBody>
                    <a:bodyPr/>
                    <a:lstStyle/>
                    <a:p>
                      <a:pPr algn="l" fontAlgn="t"/>
                      <a:r>
                        <a:rPr lang="ru-RU" sz="1100" b="1" u="none" strike="noStrike" dirty="0" smtClean="0">
                          <a:effectLst/>
                        </a:rPr>
                        <a:t>Межбюджетные </a:t>
                      </a:r>
                      <a:r>
                        <a:rPr lang="ru-RU" sz="1100" b="1" u="none" strike="noStrike" dirty="0">
                          <a:effectLst/>
                        </a:rPr>
                        <a:t>поступления, всего:</a:t>
                      </a:r>
                      <a:endParaRPr lang="ru-RU" sz="1100" b="1" i="0" u="none" strike="noStrike" dirty="0">
                        <a:solidFill>
                          <a:srgbClr val="000000"/>
                        </a:solidFill>
                        <a:effectLst/>
                        <a:latin typeface="Calibri"/>
                      </a:endParaRPr>
                    </a:p>
                  </a:txBody>
                  <a:tcPr marL="6350" marR="6350" marT="6350" marB="0"/>
                </a:tc>
                <a:tc>
                  <a:txBody>
                    <a:bodyPr/>
                    <a:lstStyle/>
                    <a:p>
                      <a:pPr algn="r" fontAlgn="t"/>
                      <a:r>
                        <a:rPr lang="ru-RU" sz="1100" b="1" i="0" u="none" strike="noStrike" dirty="0" smtClean="0">
                          <a:solidFill>
                            <a:srgbClr val="000000"/>
                          </a:solidFill>
                          <a:effectLst/>
                          <a:latin typeface="Calibri"/>
                        </a:rPr>
                        <a:t>938,0</a:t>
                      </a:r>
                      <a:endParaRPr lang="ru-RU" sz="1100" b="1" i="0" u="none" strike="noStrike" dirty="0">
                        <a:solidFill>
                          <a:srgbClr val="000000"/>
                        </a:solidFill>
                        <a:effectLst/>
                        <a:latin typeface="Calibri"/>
                      </a:endParaRPr>
                    </a:p>
                  </a:txBody>
                  <a:tcPr marL="6350" marR="6350" marT="6350" marB="0"/>
                </a:tc>
                <a:tc>
                  <a:txBody>
                    <a:bodyPr/>
                    <a:lstStyle/>
                    <a:p>
                      <a:pPr algn="r" fontAlgn="t"/>
                      <a:r>
                        <a:rPr lang="ru-RU" sz="1100" b="1" i="0" u="none" strike="noStrike" dirty="0" smtClean="0">
                          <a:solidFill>
                            <a:srgbClr val="000000"/>
                          </a:solidFill>
                          <a:effectLst/>
                          <a:latin typeface="Calibri"/>
                        </a:rPr>
                        <a:t>1012,2</a:t>
                      </a:r>
                      <a:endParaRPr lang="ru-RU" sz="1100" b="1" i="0" u="none" strike="noStrike" dirty="0">
                        <a:solidFill>
                          <a:srgbClr val="000000"/>
                        </a:solidFill>
                        <a:effectLst/>
                        <a:latin typeface="Calibri"/>
                      </a:endParaRPr>
                    </a:p>
                  </a:txBody>
                  <a:tcPr marL="6350" marR="6350" marT="6350" marB="0"/>
                </a:tc>
                <a:tc>
                  <a:txBody>
                    <a:bodyPr/>
                    <a:lstStyle/>
                    <a:p>
                      <a:pPr algn="r" fontAlgn="t"/>
                      <a:r>
                        <a:rPr lang="ru-RU" sz="1100" b="1" i="0" u="none" strike="noStrike" dirty="0" smtClean="0">
                          <a:solidFill>
                            <a:srgbClr val="000000"/>
                          </a:solidFill>
                          <a:effectLst/>
                          <a:latin typeface="Calibri"/>
                        </a:rPr>
                        <a:t>1008,9</a:t>
                      </a:r>
                      <a:endParaRPr lang="ru-RU" sz="1100" b="1" i="0" u="none" strike="noStrike" dirty="0">
                        <a:solidFill>
                          <a:srgbClr val="000000"/>
                        </a:solidFill>
                        <a:effectLst/>
                        <a:latin typeface="Calibri"/>
                      </a:endParaRPr>
                    </a:p>
                  </a:txBody>
                  <a:tcPr marL="6350" marR="6350" marT="6350" marB="0"/>
                </a:tc>
                <a:tc>
                  <a:txBody>
                    <a:bodyPr/>
                    <a:lstStyle/>
                    <a:p>
                      <a:pPr algn="r" fontAlgn="t"/>
                      <a:r>
                        <a:rPr lang="ru-RU" sz="1100" b="1" i="0" u="none" strike="noStrike" dirty="0" smtClean="0">
                          <a:solidFill>
                            <a:srgbClr val="000000"/>
                          </a:solidFill>
                          <a:effectLst/>
                          <a:latin typeface="Calibri"/>
                        </a:rPr>
                        <a:t>99,7</a:t>
                      </a:r>
                      <a:endParaRPr lang="ru-RU" sz="1100" b="1" i="0" u="none" strike="noStrike" dirty="0">
                        <a:solidFill>
                          <a:srgbClr val="000000"/>
                        </a:solidFill>
                        <a:effectLst/>
                        <a:latin typeface="Calibri"/>
                      </a:endParaRPr>
                    </a:p>
                  </a:txBody>
                  <a:tcPr marL="6350" marR="6350" marT="6350" marB="0"/>
                </a:tc>
                <a:tc>
                  <a:txBody>
                    <a:bodyPr/>
                    <a:lstStyle/>
                    <a:p>
                      <a:pPr algn="r" fontAlgn="t"/>
                      <a:r>
                        <a:rPr lang="ru-RU" sz="1100" b="1" i="0" u="none" strike="noStrike" dirty="0" smtClean="0">
                          <a:solidFill>
                            <a:srgbClr val="000000"/>
                          </a:solidFill>
                          <a:effectLst/>
                          <a:latin typeface="Calibri"/>
                        </a:rPr>
                        <a:t>107,6</a:t>
                      </a:r>
                      <a:endParaRPr lang="ru-RU" sz="1100" b="1" i="0" u="none" strike="noStrike" dirty="0">
                        <a:solidFill>
                          <a:srgbClr val="000000"/>
                        </a:solidFill>
                        <a:effectLst/>
                        <a:latin typeface="Calibri"/>
                      </a:endParaRPr>
                    </a:p>
                  </a:txBody>
                  <a:tcPr marL="6350" marR="6350" marT="6350" marB="0"/>
                </a:tc>
                <a:tc>
                  <a:txBody>
                    <a:bodyPr/>
                    <a:lstStyle/>
                    <a:p>
                      <a:pPr algn="r" fontAlgn="t"/>
                      <a:r>
                        <a:rPr lang="ru-RU" sz="1100" b="1" i="0" u="none" strike="noStrike" dirty="0" smtClean="0">
                          <a:solidFill>
                            <a:srgbClr val="000000"/>
                          </a:solidFill>
                          <a:effectLst/>
                          <a:latin typeface="Calibri"/>
                        </a:rPr>
                        <a:t>70,9</a:t>
                      </a:r>
                      <a:endParaRPr lang="ru-RU" sz="1100" b="1" i="0" u="none" strike="noStrike" dirty="0">
                        <a:solidFill>
                          <a:srgbClr val="000000"/>
                        </a:solidFill>
                        <a:effectLst/>
                        <a:latin typeface="Calibri"/>
                      </a:endParaRPr>
                    </a:p>
                  </a:txBody>
                  <a:tcPr marL="6350" marR="6350" marT="6350" marB="0"/>
                </a:tc>
              </a:tr>
              <a:tr h="274865">
                <a:tc>
                  <a:txBody>
                    <a:bodyPr/>
                    <a:lstStyle/>
                    <a:p>
                      <a:pPr algn="l" fontAlgn="t"/>
                      <a:r>
                        <a:rPr lang="ru-RU" sz="1100" b="1" u="none" strike="noStrike" dirty="0">
                          <a:effectLst/>
                        </a:rPr>
                        <a:t>Дотации</a:t>
                      </a:r>
                      <a:endParaRPr lang="ru-RU" sz="1100" b="1" i="0" u="none" strike="noStrike" dirty="0">
                        <a:solidFill>
                          <a:srgbClr val="000000"/>
                        </a:solidFill>
                        <a:effectLst/>
                        <a:latin typeface="Calibri"/>
                      </a:endParaRPr>
                    </a:p>
                  </a:txBody>
                  <a:tcPr marL="6350" marR="6350" marT="6350" marB="0"/>
                </a:tc>
                <a:tc>
                  <a:txBody>
                    <a:bodyPr/>
                    <a:lstStyle/>
                    <a:p>
                      <a:pPr algn="r" fontAlgn="t"/>
                      <a:r>
                        <a:rPr lang="ru-RU" sz="1100" b="1" u="none" strike="noStrike" dirty="0">
                          <a:effectLst/>
                          <a:latin typeface="+mj-lt"/>
                        </a:rPr>
                        <a:t> </a:t>
                      </a:r>
                      <a:r>
                        <a:rPr lang="ru-RU" sz="1100" b="1" u="none" strike="noStrike" dirty="0" smtClean="0">
                          <a:effectLst/>
                          <a:latin typeface="+mj-lt"/>
                        </a:rPr>
                        <a:t>161,9</a:t>
                      </a:r>
                      <a:endParaRPr lang="ru-RU" sz="1100" b="1" i="0" u="none" strike="noStrike" dirty="0">
                        <a:solidFill>
                          <a:srgbClr val="000000"/>
                        </a:solidFill>
                        <a:effectLst/>
                        <a:latin typeface="+mj-lt"/>
                      </a:endParaRPr>
                    </a:p>
                  </a:txBody>
                  <a:tcPr marL="6350" marR="6350" marT="6350" marB="0"/>
                </a:tc>
                <a:tc>
                  <a:txBody>
                    <a:bodyPr/>
                    <a:lstStyle/>
                    <a:p>
                      <a:pPr algn="r" fontAlgn="t"/>
                      <a:r>
                        <a:rPr lang="ru-RU" sz="1100" b="1" u="none" strike="noStrike" dirty="0">
                          <a:effectLst/>
                          <a:latin typeface="+mj-lt"/>
                        </a:rPr>
                        <a:t> </a:t>
                      </a:r>
                      <a:r>
                        <a:rPr lang="ru-RU" sz="1100" b="1" u="none" strike="noStrike" dirty="0" smtClean="0">
                          <a:effectLst/>
                          <a:latin typeface="+mj-lt"/>
                        </a:rPr>
                        <a:t>170,0</a:t>
                      </a:r>
                      <a:endParaRPr lang="ru-RU" sz="1100" b="1" i="0" u="none" strike="noStrike" dirty="0">
                        <a:solidFill>
                          <a:srgbClr val="000000"/>
                        </a:solidFill>
                        <a:effectLst/>
                        <a:latin typeface="+mj-lt"/>
                      </a:endParaRPr>
                    </a:p>
                  </a:txBody>
                  <a:tcPr marL="6350" marR="6350" marT="6350" marB="0"/>
                </a:tc>
                <a:tc>
                  <a:txBody>
                    <a:bodyPr/>
                    <a:lstStyle/>
                    <a:p>
                      <a:pPr algn="r" fontAlgn="t"/>
                      <a:r>
                        <a:rPr lang="ru-RU" sz="1100" b="1" i="0" u="none" strike="noStrike" dirty="0" smtClean="0">
                          <a:solidFill>
                            <a:srgbClr val="000000"/>
                          </a:solidFill>
                          <a:effectLst/>
                          <a:latin typeface="+mj-lt"/>
                        </a:rPr>
                        <a:t>170,0</a:t>
                      </a:r>
                      <a:endParaRPr lang="ru-RU" sz="1100" b="1" i="0" u="none" strike="noStrike" dirty="0">
                        <a:solidFill>
                          <a:srgbClr val="000000"/>
                        </a:solidFill>
                        <a:effectLst/>
                        <a:latin typeface="+mj-lt"/>
                      </a:endParaRPr>
                    </a:p>
                  </a:txBody>
                  <a:tcPr marL="6350" marR="6350" marT="6350" marB="0"/>
                </a:tc>
                <a:tc>
                  <a:txBody>
                    <a:bodyPr/>
                    <a:lstStyle/>
                    <a:p>
                      <a:pPr algn="r" fontAlgn="t"/>
                      <a:r>
                        <a:rPr lang="ru-RU" sz="1100" b="1" u="none" strike="noStrike" dirty="0" smtClean="0">
                          <a:effectLst/>
                          <a:latin typeface="+mj-lt"/>
                        </a:rPr>
                        <a:t>100</a:t>
                      </a:r>
                      <a:r>
                        <a:rPr lang="ru-RU" sz="1100" b="1" u="none" strike="noStrike" dirty="0">
                          <a:effectLst/>
                          <a:latin typeface="+mj-lt"/>
                        </a:rPr>
                        <a:t> </a:t>
                      </a:r>
                      <a:endParaRPr lang="ru-RU" sz="1100" b="1" i="0" u="none" strike="noStrike" dirty="0">
                        <a:solidFill>
                          <a:srgbClr val="000000"/>
                        </a:solidFill>
                        <a:effectLst/>
                        <a:latin typeface="+mj-lt"/>
                      </a:endParaRPr>
                    </a:p>
                  </a:txBody>
                  <a:tcPr marL="6350" marR="6350" marT="6350" marB="0"/>
                </a:tc>
                <a:tc>
                  <a:txBody>
                    <a:bodyPr/>
                    <a:lstStyle/>
                    <a:p>
                      <a:pPr algn="r" fontAlgn="t"/>
                      <a:r>
                        <a:rPr lang="ru-RU" sz="1100" b="1" i="0" u="none" strike="noStrike" dirty="0" smtClean="0">
                          <a:solidFill>
                            <a:srgbClr val="000000"/>
                          </a:solidFill>
                          <a:effectLst/>
                          <a:latin typeface="+mj-lt"/>
                        </a:rPr>
                        <a:t>105,0</a:t>
                      </a:r>
                      <a:endParaRPr lang="ru-RU" sz="1100" b="1" i="0" u="none" strike="noStrike" dirty="0">
                        <a:solidFill>
                          <a:srgbClr val="000000"/>
                        </a:solidFill>
                        <a:effectLst/>
                        <a:latin typeface="+mj-lt"/>
                      </a:endParaRPr>
                    </a:p>
                  </a:txBody>
                  <a:tcPr marL="6350" marR="6350" marT="6350" marB="0"/>
                </a:tc>
                <a:tc>
                  <a:txBody>
                    <a:bodyPr/>
                    <a:lstStyle/>
                    <a:p>
                      <a:pPr algn="r" fontAlgn="t"/>
                      <a:r>
                        <a:rPr lang="ru-RU" sz="1100" b="1" u="none" strike="noStrike" dirty="0" smtClean="0">
                          <a:effectLst/>
                          <a:latin typeface="+mj-lt"/>
                        </a:rPr>
                        <a:t>8,1</a:t>
                      </a:r>
                      <a:r>
                        <a:rPr lang="ru-RU" sz="1100" b="1" u="none" strike="noStrike" dirty="0">
                          <a:effectLst/>
                          <a:latin typeface="+mj-lt"/>
                        </a:rPr>
                        <a:t> </a:t>
                      </a:r>
                      <a:endParaRPr lang="ru-RU" sz="1100" b="1" i="0" u="none" strike="noStrike" dirty="0">
                        <a:solidFill>
                          <a:srgbClr val="000000"/>
                        </a:solidFill>
                        <a:effectLst/>
                        <a:latin typeface="+mj-lt"/>
                      </a:endParaRPr>
                    </a:p>
                  </a:txBody>
                  <a:tcPr marL="6350" marR="6350" marT="6350" marB="0"/>
                </a:tc>
              </a:tr>
              <a:tr h="274865">
                <a:tc>
                  <a:txBody>
                    <a:bodyPr/>
                    <a:lstStyle/>
                    <a:p>
                      <a:pPr algn="l" fontAlgn="t"/>
                      <a:r>
                        <a:rPr lang="ru-RU" sz="1100" b="1" u="none" strike="noStrike">
                          <a:effectLst/>
                        </a:rPr>
                        <a:t>Субсидии</a:t>
                      </a:r>
                      <a:endParaRPr lang="ru-RU" sz="1100" b="1" i="0" u="none" strike="noStrike">
                        <a:solidFill>
                          <a:srgbClr val="000000"/>
                        </a:solidFill>
                        <a:effectLst/>
                        <a:latin typeface="Calibri"/>
                      </a:endParaRPr>
                    </a:p>
                  </a:txBody>
                  <a:tcPr marL="6350" marR="6350" marT="6350" marB="0"/>
                </a:tc>
                <a:tc>
                  <a:txBody>
                    <a:bodyPr/>
                    <a:lstStyle/>
                    <a:p>
                      <a:pPr algn="r" fontAlgn="t"/>
                      <a:r>
                        <a:rPr lang="ru-RU" sz="1100" b="1" i="0" u="none" strike="noStrike" dirty="0" smtClean="0">
                          <a:solidFill>
                            <a:schemeClr val="dk1"/>
                          </a:solidFill>
                          <a:effectLst/>
                          <a:latin typeface="+mj-lt"/>
                        </a:rPr>
                        <a:t>122,2</a:t>
                      </a:r>
                      <a:endParaRPr lang="ru-RU" sz="1100" b="1" i="0" u="none" strike="noStrike" dirty="0">
                        <a:solidFill>
                          <a:srgbClr val="000000"/>
                        </a:solidFill>
                        <a:effectLst/>
                        <a:latin typeface="+mj-lt"/>
                      </a:endParaRPr>
                    </a:p>
                  </a:txBody>
                  <a:tcPr marL="6350" marR="6350" marT="6350" marB="0"/>
                </a:tc>
                <a:tc>
                  <a:txBody>
                    <a:bodyPr/>
                    <a:lstStyle/>
                    <a:p>
                      <a:pPr algn="r" fontAlgn="t"/>
                      <a:r>
                        <a:rPr lang="ru-RU" sz="1100" b="1" i="0" u="none" strike="noStrike" dirty="0" smtClean="0">
                          <a:solidFill>
                            <a:schemeClr val="dk1"/>
                          </a:solidFill>
                          <a:effectLst/>
                          <a:latin typeface="+mj-lt"/>
                        </a:rPr>
                        <a:t>319,0</a:t>
                      </a:r>
                      <a:endParaRPr lang="ru-RU" sz="1100" b="1" i="0" u="none" strike="noStrike" dirty="0">
                        <a:solidFill>
                          <a:srgbClr val="000000"/>
                        </a:solidFill>
                        <a:effectLst/>
                        <a:latin typeface="+mj-lt"/>
                      </a:endParaRPr>
                    </a:p>
                  </a:txBody>
                  <a:tcPr marL="6350" marR="6350" marT="6350" marB="0"/>
                </a:tc>
                <a:tc>
                  <a:txBody>
                    <a:bodyPr/>
                    <a:lstStyle/>
                    <a:p>
                      <a:pPr algn="r" fontAlgn="t"/>
                      <a:r>
                        <a:rPr lang="ru-RU" sz="1100" b="1" u="none" strike="noStrike" dirty="0" smtClean="0">
                          <a:effectLst/>
                          <a:latin typeface="+mj-lt"/>
                        </a:rPr>
                        <a:t>316,3</a:t>
                      </a:r>
                      <a:r>
                        <a:rPr lang="ru-RU" sz="1100" b="1" u="none" strike="noStrike" dirty="0">
                          <a:effectLst/>
                          <a:latin typeface="+mj-lt"/>
                        </a:rPr>
                        <a:t> </a:t>
                      </a:r>
                      <a:endParaRPr lang="ru-RU" sz="1100" b="1" i="0" u="none" strike="noStrike" dirty="0">
                        <a:solidFill>
                          <a:srgbClr val="000000"/>
                        </a:solidFill>
                        <a:effectLst/>
                        <a:latin typeface="+mj-lt"/>
                      </a:endParaRPr>
                    </a:p>
                  </a:txBody>
                  <a:tcPr marL="6350" marR="6350" marT="6350" marB="0"/>
                </a:tc>
                <a:tc>
                  <a:txBody>
                    <a:bodyPr/>
                    <a:lstStyle/>
                    <a:p>
                      <a:pPr algn="r" fontAlgn="t"/>
                      <a:r>
                        <a:rPr lang="ru-RU" sz="1100" b="1" u="none" strike="noStrike" dirty="0" smtClean="0">
                          <a:effectLst/>
                          <a:latin typeface="+mj-lt"/>
                        </a:rPr>
                        <a:t>99,2</a:t>
                      </a:r>
                      <a:r>
                        <a:rPr lang="ru-RU" sz="1100" b="1" u="none" strike="noStrike" dirty="0">
                          <a:effectLst/>
                          <a:latin typeface="+mj-lt"/>
                        </a:rPr>
                        <a:t> </a:t>
                      </a:r>
                      <a:endParaRPr lang="ru-RU" sz="1100" b="1" i="0" u="none" strike="noStrike" dirty="0">
                        <a:solidFill>
                          <a:srgbClr val="000000"/>
                        </a:solidFill>
                        <a:effectLst/>
                        <a:latin typeface="+mj-lt"/>
                      </a:endParaRPr>
                    </a:p>
                  </a:txBody>
                  <a:tcPr marL="6350" marR="6350" marT="6350" marB="0"/>
                </a:tc>
                <a:tc>
                  <a:txBody>
                    <a:bodyPr/>
                    <a:lstStyle/>
                    <a:p>
                      <a:pPr algn="r" fontAlgn="t"/>
                      <a:r>
                        <a:rPr lang="ru-RU" sz="1100" b="1" u="none" strike="noStrike" dirty="0" smtClean="0">
                          <a:effectLst/>
                          <a:latin typeface="+mj-lt"/>
                        </a:rPr>
                        <a:t>258,8</a:t>
                      </a:r>
                      <a:r>
                        <a:rPr lang="ru-RU" sz="1100" b="1" u="none" strike="noStrike" dirty="0">
                          <a:effectLst/>
                          <a:latin typeface="+mj-lt"/>
                        </a:rPr>
                        <a:t> </a:t>
                      </a:r>
                      <a:endParaRPr lang="ru-RU" sz="1100" b="1" i="0" u="none" strike="noStrike" dirty="0">
                        <a:solidFill>
                          <a:srgbClr val="000000"/>
                        </a:solidFill>
                        <a:effectLst/>
                        <a:latin typeface="+mj-lt"/>
                      </a:endParaRPr>
                    </a:p>
                  </a:txBody>
                  <a:tcPr marL="6350" marR="6350" marT="6350" marB="0"/>
                </a:tc>
                <a:tc>
                  <a:txBody>
                    <a:bodyPr/>
                    <a:lstStyle/>
                    <a:p>
                      <a:pPr algn="r" fontAlgn="t"/>
                      <a:r>
                        <a:rPr lang="ru-RU" sz="1100" b="1" u="none" strike="noStrike" dirty="0" smtClean="0">
                          <a:effectLst/>
                          <a:latin typeface="+mj-lt"/>
                        </a:rPr>
                        <a:t>194,1</a:t>
                      </a:r>
                      <a:r>
                        <a:rPr lang="ru-RU" sz="1100" b="1" u="none" strike="noStrike" dirty="0">
                          <a:effectLst/>
                          <a:latin typeface="+mj-lt"/>
                        </a:rPr>
                        <a:t> </a:t>
                      </a:r>
                      <a:endParaRPr lang="ru-RU" sz="1100" b="1" i="0" u="none" strike="noStrike" dirty="0">
                        <a:solidFill>
                          <a:srgbClr val="000000"/>
                        </a:solidFill>
                        <a:effectLst/>
                        <a:latin typeface="+mj-lt"/>
                      </a:endParaRPr>
                    </a:p>
                  </a:txBody>
                  <a:tcPr marL="6350" marR="6350" marT="6350" marB="0"/>
                </a:tc>
              </a:tr>
              <a:tr h="274865">
                <a:tc>
                  <a:txBody>
                    <a:bodyPr/>
                    <a:lstStyle/>
                    <a:p>
                      <a:pPr algn="l" fontAlgn="t"/>
                      <a:r>
                        <a:rPr lang="ru-RU" sz="1100" b="1" u="none" strike="noStrike">
                          <a:effectLst/>
                        </a:rPr>
                        <a:t>Субвенции</a:t>
                      </a:r>
                      <a:endParaRPr lang="ru-RU" sz="1100" b="1" i="0" u="none" strike="noStrike">
                        <a:solidFill>
                          <a:srgbClr val="000000"/>
                        </a:solidFill>
                        <a:effectLst/>
                        <a:latin typeface="Calibri"/>
                      </a:endParaRPr>
                    </a:p>
                  </a:txBody>
                  <a:tcPr marL="6350" marR="6350" marT="6350" marB="0"/>
                </a:tc>
                <a:tc>
                  <a:txBody>
                    <a:bodyPr/>
                    <a:lstStyle/>
                    <a:p>
                      <a:pPr algn="r" fontAlgn="t"/>
                      <a:r>
                        <a:rPr lang="ru-RU" sz="1100" b="1" i="0" u="none" strike="noStrike" dirty="0" smtClean="0">
                          <a:solidFill>
                            <a:schemeClr val="dk1"/>
                          </a:solidFill>
                          <a:effectLst/>
                          <a:latin typeface="+mj-lt"/>
                        </a:rPr>
                        <a:t>631,0</a:t>
                      </a:r>
                      <a:endParaRPr lang="ru-RU" sz="1100" b="1" i="0" u="none" strike="noStrike" dirty="0">
                        <a:solidFill>
                          <a:srgbClr val="000000"/>
                        </a:solidFill>
                        <a:effectLst/>
                        <a:latin typeface="+mj-lt"/>
                      </a:endParaRPr>
                    </a:p>
                  </a:txBody>
                  <a:tcPr marL="6350" marR="6350" marT="6350" marB="0"/>
                </a:tc>
                <a:tc>
                  <a:txBody>
                    <a:bodyPr/>
                    <a:lstStyle/>
                    <a:p>
                      <a:pPr algn="r" fontAlgn="t"/>
                      <a:r>
                        <a:rPr lang="ru-RU" sz="1100" b="1" i="0" u="none" strike="noStrike" dirty="0" smtClean="0">
                          <a:solidFill>
                            <a:schemeClr val="dk1"/>
                          </a:solidFill>
                          <a:effectLst/>
                          <a:latin typeface="+mj-lt"/>
                        </a:rPr>
                        <a:t>514,7</a:t>
                      </a:r>
                      <a:endParaRPr lang="ru-RU" sz="1100" b="1" i="0" u="none" strike="noStrike" dirty="0">
                        <a:solidFill>
                          <a:srgbClr val="000000"/>
                        </a:solidFill>
                        <a:effectLst/>
                        <a:latin typeface="+mj-lt"/>
                      </a:endParaRPr>
                    </a:p>
                  </a:txBody>
                  <a:tcPr marL="6350" marR="6350" marT="6350" marB="0"/>
                </a:tc>
                <a:tc>
                  <a:txBody>
                    <a:bodyPr/>
                    <a:lstStyle/>
                    <a:p>
                      <a:pPr algn="r" fontAlgn="t"/>
                      <a:r>
                        <a:rPr lang="ru-RU" sz="1100" b="1" u="none" strike="noStrike" dirty="0" smtClean="0">
                          <a:effectLst/>
                          <a:latin typeface="+mj-lt"/>
                        </a:rPr>
                        <a:t>514,4</a:t>
                      </a:r>
                      <a:r>
                        <a:rPr lang="ru-RU" sz="1100" b="1" u="none" strike="noStrike" dirty="0">
                          <a:effectLst/>
                          <a:latin typeface="+mj-lt"/>
                        </a:rPr>
                        <a:t> </a:t>
                      </a:r>
                      <a:endParaRPr lang="ru-RU" sz="1100" b="1" i="0" u="none" strike="noStrike" dirty="0">
                        <a:solidFill>
                          <a:srgbClr val="000000"/>
                        </a:solidFill>
                        <a:effectLst/>
                        <a:latin typeface="+mj-lt"/>
                      </a:endParaRPr>
                    </a:p>
                  </a:txBody>
                  <a:tcPr marL="6350" marR="6350" marT="6350" marB="0"/>
                </a:tc>
                <a:tc>
                  <a:txBody>
                    <a:bodyPr/>
                    <a:lstStyle/>
                    <a:p>
                      <a:pPr algn="r" fontAlgn="t"/>
                      <a:r>
                        <a:rPr lang="ru-RU" sz="1100" b="1" u="none" strike="noStrike" dirty="0" smtClean="0">
                          <a:effectLst/>
                          <a:latin typeface="+mj-lt"/>
                        </a:rPr>
                        <a:t>99,9</a:t>
                      </a:r>
                      <a:r>
                        <a:rPr lang="ru-RU" sz="1100" b="1" u="none" strike="noStrike" dirty="0">
                          <a:effectLst/>
                          <a:latin typeface="+mj-lt"/>
                        </a:rPr>
                        <a:t> </a:t>
                      </a:r>
                      <a:endParaRPr lang="ru-RU" sz="1100" b="1" i="0" u="none" strike="noStrike" dirty="0">
                        <a:solidFill>
                          <a:srgbClr val="000000"/>
                        </a:solidFill>
                        <a:effectLst/>
                        <a:latin typeface="+mj-lt"/>
                      </a:endParaRPr>
                    </a:p>
                  </a:txBody>
                  <a:tcPr marL="6350" marR="6350" marT="6350" marB="0"/>
                </a:tc>
                <a:tc>
                  <a:txBody>
                    <a:bodyPr/>
                    <a:lstStyle/>
                    <a:p>
                      <a:pPr algn="r" fontAlgn="t"/>
                      <a:r>
                        <a:rPr lang="ru-RU" sz="1100" b="1" u="none" strike="noStrike" dirty="0" smtClean="0">
                          <a:effectLst/>
                          <a:latin typeface="+mj-lt"/>
                        </a:rPr>
                        <a:t>81,5</a:t>
                      </a:r>
                      <a:r>
                        <a:rPr lang="ru-RU" sz="1100" b="1" u="none" strike="noStrike" dirty="0">
                          <a:effectLst/>
                          <a:latin typeface="+mj-lt"/>
                        </a:rPr>
                        <a:t> </a:t>
                      </a:r>
                      <a:endParaRPr lang="ru-RU" sz="1100" b="1" i="0" u="none" strike="noStrike" dirty="0">
                        <a:solidFill>
                          <a:srgbClr val="000000"/>
                        </a:solidFill>
                        <a:effectLst/>
                        <a:latin typeface="+mj-lt"/>
                      </a:endParaRPr>
                    </a:p>
                  </a:txBody>
                  <a:tcPr marL="6350" marR="6350" marT="6350" marB="0"/>
                </a:tc>
                <a:tc>
                  <a:txBody>
                    <a:bodyPr/>
                    <a:lstStyle/>
                    <a:p>
                      <a:pPr algn="r" fontAlgn="t"/>
                      <a:r>
                        <a:rPr lang="ru-RU" sz="1100" b="1" u="none" strike="noStrike" dirty="0" smtClean="0">
                          <a:effectLst/>
                          <a:latin typeface="+mj-lt"/>
                        </a:rPr>
                        <a:t>-116,6</a:t>
                      </a:r>
                      <a:r>
                        <a:rPr lang="ru-RU" sz="1100" b="1" u="none" strike="noStrike" dirty="0">
                          <a:effectLst/>
                          <a:latin typeface="+mj-lt"/>
                        </a:rPr>
                        <a:t> </a:t>
                      </a:r>
                      <a:endParaRPr lang="ru-RU" sz="1100" b="1" i="0" u="none" strike="noStrike" dirty="0">
                        <a:solidFill>
                          <a:srgbClr val="000000"/>
                        </a:solidFill>
                        <a:effectLst/>
                        <a:latin typeface="+mj-lt"/>
                      </a:endParaRPr>
                    </a:p>
                  </a:txBody>
                  <a:tcPr marL="6350" marR="6350" marT="6350" marB="0"/>
                </a:tc>
              </a:tr>
              <a:tr h="274865">
                <a:tc>
                  <a:txBody>
                    <a:bodyPr/>
                    <a:lstStyle/>
                    <a:p>
                      <a:pPr algn="l" fontAlgn="t"/>
                      <a:r>
                        <a:rPr lang="ru-RU" sz="1100" b="1" u="none" strike="noStrike" dirty="0">
                          <a:effectLst/>
                        </a:rPr>
                        <a:t>Иные МБТ</a:t>
                      </a:r>
                      <a:endParaRPr lang="ru-RU" sz="1100" b="1" i="0" u="none" strike="noStrike" dirty="0">
                        <a:solidFill>
                          <a:srgbClr val="000000"/>
                        </a:solidFill>
                        <a:effectLst/>
                        <a:latin typeface="Calibri"/>
                      </a:endParaRPr>
                    </a:p>
                  </a:txBody>
                  <a:tcPr marL="6350" marR="6350" marT="6350" marB="0"/>
                </a:tc>
                <a:tc>
                  <a:txBody>
                    <a:bodyPr/>
                    <a:lstStyle/>
                    <a:p>
                      <a:pPr algn="r" fontAlgn="t"/>
                      <a:r>
                        <a:rPr lang="ru-RU" sz="1100" b="1" i="0" u="none" strike="noStrike" dirty="0" smtClean="0">
                          <a:solidFill>
                            <a:schemeClr val="dk1"/>
                          </a:solidFill>
                          <a:effectLst/>
                          <a:latin typeface="+mj-lt"/>
                        </a:rPr>
                        <a:t>22,9</a:t>
                      </a:r>
                      <a:endParaRPr lang="ru-RU" sz="1100" b="1" i="0" u="none" strike="noStrike" dirty="0">
                        <a:solidFill>
                          <a:srgbClr val="000000"/>
                        </a:solidFill>
                        <a:effectLst/>
                        <a:latin typeface="+mj-lt"/>
                      </a:endParaRPr>
                    </a:p>
                  </a:txBody>
                  <a:tcPr marL="6350" marR="6350" marT="6350" marB="0"/>
                </a:tc>
                <a:tc>
                  <a:txBody>
                    <a:bodyPr/>
                    <a:lstStyle/>
                    <a:p>
                      <a:pPr algn="r" fontAlgn="t"/>
                      <a:r>
                        <a:rPr lang="ru-RU" sz="1100" b="1" u="none" strike="noStrike" dirty="0" smtClean="0">
                          <a:effectLst/>
                          <a:latin typeface="+mj-lt"/>
                        </a:rPr>
                        <a:t>8,4</a:t>
                      </a:r>
                      <a:r>
                        <a:rPr lang="ru-RU" sz="1100" b="1" u="none" strike="noStrike" dirty="0">
                          <a:effectLst/>
                          <a:latin typeface="+mj-lt"/>
                        </a:rPr>
                        <a:t> </a:t>
                      </a:r>
                      <a:endParaRPr lang="ru-RU" sz="1100" b="1" i="0" u="none" strike="noStrike" dirty="0">
                        <a:solidFill>
                          <a:srgbClr val="000000"/>
                        </a:solidFill>
                        <a:effectLst/>
                        <a:latin typeface="+mj-lt"/>
                      </a:endParaRPr>
                    </a:p>
                  </a:txBody>
                  <a:tcPr marL="6350" marR="6350" marT="6350" marB="0"/>
                </a:tc>
                <a:tc>
                  <a:txBody>
                    <a:bodyPr/>
                    <a:lstStyle/>
                    <a:p>
                      <a:pPr algn="r" fontAlgn="t"/>
                      <a:r>
                        <a:rPr lang="ru-RU" sz="1100" b="1" u="none" strike="noStrike" dirty="0" smtClean="0">
                          <a:effectLst/>
                          <a:latin typeface="+mj-lt"/>
                        </a:rPr>
                        <a:t>8,2</a:t>
                      </a:r>
                      <a:r>
                        <a:rPr lang="ru-RU" sz="1100" b="1" u="none" strike="noStrike" dirty="0">
                          <a:effectLst/>
                          <a:latin typeface="+mj-lt"/>
                        </a:rPr>
                        <a:t> </a:t>
                      </a:r>
                      <a:endParaRPr lang="ru-RU" sz="1100" b="1" i="0" u="none" strike="noStrike" dirty="0">
                        <a:solidFill>
                          <a:srgbClr val="000000"/>
                        </a:solidFill>
                        <a:effectLst/>
                        <a:latin typeface="+mj-lt"/>
                      </a:endParaRPr>
                    </a:p>
                  </a:txBody>
                  <a:tcPr marL="6350" marR="6350" marT="6350" marB="0"/>
                </a:tc>
                <a:tc>
                  <a:txBody>
                    <a:bodyPr/>
                    <a:lstStyle/>
                    <a:p>
                      <a:pPr algn="r" fontAlgn="t"/>
                      <a:r>
                        <a:rPr lang="ru-RU" sz="1100" b="1" u="none" strike="noStrike" dirty="0" smtClean="0">
                          <a:effectLst/>
                          <a:latin typeface="+mj-lt"/>
                        </a:rPr>
                        <a:t>97,6</a:t>
                      </a:r>
                      <a:r>
                        <a:rPr lang="ru-RU" sz="1100" b="1" u="none" strike="noStrike" dirty="0">
                          <a:effectLst/>
                          <a:latin typeface="+mj-lt"/>
                        </a:rPr>
                        <a:t> </a:t>
                      </a:r>
                      <a:endParaRPr lang="ru-RU" sz="1100" b="1" i="0" u="none" strike="noStrike" dirty="0">
                        <a:solidFill>
                          <a:srgbClr val="000000"/>
                        </a:solidFill>
                        <a:effectLst/>
                        <a:latin typeface="+mj-lt"/>
                      </a:endParaRPr>
                    </a:p>
                  </a:txBody>
                  <a:tcPr marL="6350" marR="6350" marT="6350" marB="0"/>
                </a:tc>
                <a:tc>
                  <a:txBody>
                    <a:bodyPr/>
                    <a:lstStyle/>
                    <a:p>
                      <a:pPr algn="r" fontAlgn="t"/>
                      <a:r>
                        <a:rPr lang="ru-RU" sz="1100" b="1" u="none" strike="noStrike" dirty="0" smtClean="0">
                          <a:effectLst/>
                          <a:latin typeface="+mj-lt"/>
                        </a:rPr>
                        <a:t>35,8</a:t>
                      </a:r>
                      <a:r>
                        <a:rPr lang="ru-RU" sz="1100" b="1" u="none" strike="noStrike" dirty="0">
                          <a:effectLst/>
                          <a:latin typeface="+mj-lt"/>
                        </a:rPr>
                        <a:t> </a:t>
                      </a:r>
                      <a:endParaRPr lang="ru-RU" sz="1100" b="1" i="0" u="none" strike="noStrike" dirty="0">
                        <a:solidFill>
                          <a:srgbClr val="000000"/>
                        </a:solidFill>
                        <a:effectLst/>
                        <a:latin typeface="+mj-lt"/>
                      </a:endParaRPr>
                    </a:p>
                  </a:txBody>
                  <a:tcPr marL="6350" marR="6350" marT="6350" marB="0"/>
                </a:tc>
                <a:tc>
                  <a:txBody>
                    <a:bodyPr/>
                    <a:lstStyle/>
                    <a:p>
                      <a:pPr algn="r" fontAlgn="t"/>
                      <a:r>
                        <a:rPr lang="ru-RU" sz="1100" b="1" u="none" strike="noStrike" dirty="0" smtClean="0">
                          <a:effectLst/>
                          <a:latin typeface="+mj-lt"/>
                        </a:rPr>
                        <a:t>-14,7</a:t>
                      </a:r>
                      <a:endParaRPr lang="ru-RU" sz="1100" b="1" i="0" u="none" strike="noStrike" dirty="0">
                        <a:solidFill>
                          <a:srgbClr val="000000"/>
                        </a:solidFill>
                        <a:effectLst/>
                        <a:latin typeface="+mj-lt"/>
                      </a:endParaRPr>
                    </a:p>
                  </a:txBody>
                  <a:tcPr marL="6350" marR="6350" marT="6350" marB="0"/>
                </a:tc>
              </a:tr>
            </a:tbl>
          </a:graphicData>
        </a:graphic>
      </p:graphicFrame>
      <p:sp>
        <p:nvSpPr>
          <p:cNvPr id="7" name="TextBox 6"/>
          <p:cNvSpPr txBox="1"/>
          <p:nvPr/>
        </p:nvSpPr>
        <p:spPr>
          <a:xfrm>
            <a:off x="7761196" y="1484784"/>
            <a:ext cx="716863" cy="253916"/>
          </a:xfrm>
          <a:prstGeom prst="rect">
            <a:avLst/>
          </a:prstGeom>
          <a:noFill/>
        </p:spPr>
        <p:txBody>
          <a:bodyPr wrap="none" rtlCol="0">
            <a:spAutoFit/>
          </a:bodyPr>
          <a:lstStyle/>
          <a:p>
            <a:r>
              <a:rPr lang="ru-RU" sz="1050" b="1" dirty="0" smtClean="0"/>
              <a:t>млн.руб</a:t>
            </a:r>
            <a:endParaRPr lang="ru-RU" sz="1050" b="1" dirty="0"/>
          </a:p>
        </p:txBody>
      </p:sp>
      <p:sp>
        <p:nvSpPr>
          <p:cNvPr id="8" name="Номер слайда 7"/>
          <p:cNvSpPr>
            <a:spLocks noGrp="1"/>
          </p:cNvSpPr>
          <p:nvPr>
            <p:ph type="sldNum" sz="quarter" idx="12"/>
          </p:nvPr>
        </p:nvSpPr>
        <p:spPr/>
        <p:txBody>
          <a:bodyPr/>
          <a:lstStyle/>
          <a:p>
            <a:fld id="{B19B0651-EE4F-4900-A07F-96A6BFA9D0F0}" type="slidenum">
              <a:rPr lang="ru-RU" smtClean="0"/>
              <a:pPr/>
              <a:t>11</a:t>
            </a:fld>
            <a:endParaRPr lang="ru-RU"/>
          </a:p>
        </p:txBody>
      </p:sp>
    </p:spTree>
    <p:extLst>
      <p:ext uri="{BB962C8B-B14F-4D97-AF65-F5344CB8AC3E}">
        <p14:creationId xmlns:p14="http://schemas.microsoft.com/office/powerpoint/2010/main" val="709450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t">
            <a:normAutofit/>
          </a:bodyPr>
          <a:lstStyle/>
          <a:p>
            <a:pPr algn="ctr"/>
            <a:r>
              <a:rPr lang="ru-RU" sz="2400" b="1" dirty="0" smtClean="0">
                <a:solidFill>
                  <a:schemeClr val="bg2">
                    <a:lumMod val="10000"/>
                  </a:schemeClr>
                </a:solidFill>
              </a:rPr>
              <a:t>Исполнение налоговых и неналоговых доходов Труновского муниципального округа</a:t>
            </a:r>
            <a:r>
              <a:rPr lang="en-US" sz="2400" b="1" dirty="0" smtClean="0">
                <a:solidFill>
                  <a:schemeClr val="bg2">
                    <a:lumMod val="10000"/>
                  </a:schemeClr>
                </a:solidFill>
              </a:rPr>
              <a:t> 202</a:t>
            </a:r>
            <a:r>
              <a:rPr lang="ru-RU" sz="2400" b="1" dirty="0" smtClean="0">
                <a:solidFill>
                  <a:schemeClr val="bg2">
                    <a:lumMod val="10000"/>
                  </a:schemeClr>
                </a:solidFill>
              </a:rPr>
              <a:t>2</a:t>
            </a:r>
            <a:r>
              <a:rPr lang="en-US" sz="2400" b="1" dirty="0" smtClean="0">
                <a:solidFill>
                  <a:schemeClr val="bg2">
                    <a:lumMod val="10000"/>
                  </a:schemeClr>
                </a:solidFill>
              </a:rPr>
              <a:t>-202</a:t>
            </a:r>
            <a:r>
              <a:rPr lang="ru-RU" sz="2400" b="1" dirty="0" smtClean="0">
                <a:solidFill>
                  <a:schemeClr val="bg2">
                    <a:lumMod val="10000"/>
                  </a:schemeClr>
                </a:solidFill>
              </a:rPr>
              <a:t>3</a:t>
            </a:r>
            <a:r>
              <a:rPr lang="en-US" sz="2400" b="1" dirty="0" smtClean="0">
                <a:solidFill>
                  <a:schemeClr val="bg2">
                    <a:lumMod val="10000"/>
                  </a:schemeClr>
                </a:solidFill>
              </a:rPr>
              <a:t> </a:t>
            </a:r>
            <a:r>
              <a:rPr lang="ru-RU" sz="2400" b="1" dirty="0" smtClean="0">
                <a:solidFill>
                  <a:schemeClr val="bg2">
                    <a:lumMod val="10000"/>
                  </a:schemeClr>
                </a:solidFill>
              </a:rPr>
              <a:t>годы</a:t>
            </a:r>
            <a:endParaRPr lang="ru-RU" sz="2400" b="1" dirty="0">
              <a:solidFill>
                <a:schemeClr val="bg2">
                  <a:lumMod val="10000"/>
                </a:schemeClr>
              </a:solidFill>
            </a:endParaRPr>
          </a:p>
        </p:txBody>
      </p:sp>
      <p:graphicFrame>
        <p:nvGraphicFramePr>
          <p:cNvPr id="9" name="Диаграмма 8"/>
          <p:cNvGraphicFramePr/>
          <p:nvPr>
            <p:extLst>
              <p:ext uri="{D42A27DB-BD31-4B8C-83A1-F6EECF244321}">
                <p14:modId xmlns:p14="http://schemas.microsoft.com/office/powerpoint/2010/main" val="280325502"/>
              </p:ext>
            </p:extLst>
          </p:nvPr>
        </p:nvGraphicFramePr>
        <p:xfrm>
          <a:off x="1171065" y="1196752"/>
          <a:ext cx="7391718" cy="4500499"/>
        </p:xfrm>
        <a:graphic>
          <a:graphicData uri="http://schemas.openxmlformats.org/drawingml/2006/chart">
            <c:chart xmlns:c="http://schemas.openxmlformats.org/drawingml/2006/chart" xmlns:r="http://schemas.openxmlformats.org/officeDocument/2006/relationships" r:id="rId2"/>
          </a:graphicData>
        </a:graphic>
      </p:graphicFrame>
      <p:sp>
        <p:nvSpPr>
          <p:cNvPr id="12" name="Shape 11"/>
          <p:cNvSpPr/>
          <p:nvPr/>
        </p:nvSpPr>
        <p:spPr>
          <a:xfrm rot="18118231">
            <a:off x="4329475" y="2193897"/>
            <a:ext cx="1074899" cy="582994"/>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Shape 13"/>
          <p:cNvSpPr/>
          <p:nvPr/>
        </p:nvSpPr>
        <p:spPr>
          <a:xfrm rot="18639397">
            <a:off x="3543047" y="3793077"/>
            <a:ext cx="1074899" cy="582994"/>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TextBox 5"/>
          <p:cNvSpPr txBox="1"/>
          <p:nvPr/>
        </p:nvSpPr>
        <p:spPr>
          <a:xfrm>
            <a:off x="7761196" y="1484784"/>
            <a:ext cx="716863" cy="253916"/>
          </a:xfrm>
          <a:prstGeom prst="rect">
            <a:avLst/>
          </a:prstGeom>
          <a:noFill/>
        </p:spPr>
        <p:txBody>
          <a:bodyPr wrap="none" rtlCol="0">
            <a:spAutoFit/>
          </a:bodyPr>
          <a:lstStyle/>
          <a:p>
            <a:r>
              <a:rPr lang="ru-RU" sz="1050" b="1" dirty="0"/>
              <a:t>м</a:t>
            </a:r>
            <a:r>
              <a:rPr lang="ru-RU" sz="1050" b="1" dirty="0" smtClean="0"/>
              <a:t>лн.руб</a:t>
            </a:r>
            <a:endParaRPr lang="ru-RU" sz="1050" b="1"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12</a:t>
            </a:fld>
            <a:endParaRPr lang="ru-RU"/>
          </a:p>
        </p:txBody>
      </p:sp>
    </p:spTree>
    <p:extLst>
      <p:ext uri="{BB962C8B-B14F-4D97-AF65-F5344CB8AC3E}">
        <p14:creationId xmlns:p14="http://schemas.microsoft.com/office/powerpoint/2010/main" val="3726942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229600" cy="1143000"/>
          </a:xfrm>
        </p:spPr>
        <p:txBody>
          <a:bodyPr>
            <a:normAutofit/>
          </a:bodyPr>
          <a:lstStyle/>
          <a:p>
            <a:pPr algn="ctr"/>
            <a:r>
              <a:rPr lang="ru-RU" sz="3200" b="1" dirty="0" smtClean="0">
                <a:solidFill>
                  <a:srgbClr val="002060"/>
                </a:solidFill>
              </a:rPr>
              <a:t>Бюджет Труновского муниципального округа за 2022-2023 годы</a:t>
            </a:r>
            <a:endParaRPr lang="ru-RU" sz="3200" b="1" dirty="0">
              <a:solidFill>
                <a:srgbClr val="002060"/>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665147087"/>
              </p:ext>
            </p:extLst>
          </p:nvPr>
        </p:nvGraphicFramePr>
        <p:xfrm>
          <a:off x="467544" y="1844824"/>
          <a:ext cx="8352925" cy="4362599"/>
        </p:xfrm>
        <a:graphic>
          <a:graphicData uri="http://schemas.openxmlformats.org/drawingml/2006/table">
            <a:tbl>
              <a:tblPr>
                <a:tableStyleId>{5C22544A-7EE6-4342-B048-85BDC9FD1C3A}</a:tableStyleId>
              </a:tblPr>
              <a:tblGrid>
                <a:gridCol w="1695244"/>
                <a:gridCol w="739742"/>
                <a:gridCol w="1155848"/>
                <a:gridCol w="739742"/>
                <a:gridCol w="926008"/>
                <a:gridCol w="815470"/>
                <a:gridCol w="801387"/>
                <a:gridCol w="739742"/>
                <a:gridCol w="739742"/>
              </a:tblGrid>
              <a:tr h="328100">
                <a:tc>
                  <a:txBody>
                    <a:bodyPr/>
                    <a:lstStyle/>
                    <a:p>
                      <a:pPr algn="l" fontAlgn="b"/>
                      <a:endParaRPr lang="ru-RU" sz="1100" b="1" i="0" u="none" strike="noStrike" dirty="0">
                        <a:solidFill>
                          <a:srgbClr val="002060"/>
                        </a:solidFill>
                        <a:effectLst/>
                        <a:latin typeface="Calibri"/>
                      </a:endParaRPr>
                    </a:p>
                  </a:txBody>
                  <a:tcPr marL="6350" marR="6350" marT="6350" marB="0" anchor="b"/>
                </a:tc>
                <a:tc>
                  <a:txBody>
                    <a:bodyPr/>
                    <a:lstStyle/>
                    <a:p>
                      <a:pPr algn="l" fontAlgn="b"/>
                      <a:endParaRPr lang="ru-RU" sz="1100" b="1" i="0" u="none" strike="noStrike">
                        <a:solidFill>
                          <a:srgbClr val="002060"/>
                        </a:solidFill>
                        <a:effectLst/>
                        <a:latin typeface="Calibri"/>
                      </a:endParaRPr>
                    </a:p>
                  </a:txBody>
                  <a:tcPr marL="6350" marR="6350" marT="6350" marB="0" anchor="b"/>
                </a:tc>
                <a:tc>
                  <a:txBody>
                    <a:bodyPr/>
                    <a:lstStyle/>
                    <a:p>
                      <a:pPr algn="l" fontAlgn="b"/>
                      <a:endParaRPr lang="ru-RU" sz="1100" b="1" i="0" u="none" strike="noStrike">
                        <a:solidFill>
                          <a:srgbClr val="002060"/>
                        </a:solidFill>
                        <a:effectLst/>
                        <a:latin typeface="Calibri"/>
                      </a:endParaRPr>
                    </a:p>
                  </a:txBody>
                  <a:tcPr marL="6350" marR="6350" marT="6350" marB="0" anchor="b"/>
                </a:tc>
                <a:tc>
                  <a:txBody>
                    <a:bodyPr/>
                    <a:lstStyle/>
                    <a:p>
                      <a:pPr algn="l" fontAlgn="b"/>
                      <a:endParaRPr lang="ru-RU" sz="1100" b="1" i="0" u="none" strike="noStrike">
                        <a:solidFill>
                          <a:srgbClr val="002060"/>
                        </a:solidFill>
                        <a:effectLst/>
                        <a:latin typeface="Calibri"/>
                      </a:endParaRPr>
                    </a:p>
                  </a:txBody>
                  <a:tcPr marL="6350" marR="6350" marT="6350" marB="0" anchor="b"/>
                </a:tc>
                <a:tc>
                  <a:txBody>
                    <a:bodyPr/>
                    <a:lstStyle/>
                    <a:p>
                      <a:pPr algn="l" fontAlgn="b"/>
                      <a:endParaRPr lang="ru-RU" sz="1100" b="1" i="0" u="none" strike="noStrike">
                        <a:solidFill>
                          <a:srgbClr val="002060"/>
                        </a:solidFill>
                        <a:effectLst/>
                        <a:latin typeface="Calibri"/>
                      </a:endParaRPr>
                    </a:p>
                  </a:txBody>
                  <a:tcPr marL="6350" marR="6350" marT="6350" marB="0" anchor="b"/>
                </a:tc>
                <a:tc>
                  <a:txBody>
                    <a:bodyPr/>
                    <a:lstStyle/>
                    <a:p>
                      <a:pPr algn="l" fontAlgn="b"/>
                      <a:endParaRPr lang="ru-RU" sz="1100" b="1" i="0" u="none" strike="noStrike">
                        <a:solidFill>
                          <a:srgbClr val="002060"/>
                        </a:solidFill>
                        <a:effectLst/>
                        <a:latin typeface="Calibri"/>
                      </a:endParaRPr>
                    </a:p>
                  </a:txBody>
                  <a:tcPr marL="6350" marR="6350" marT="6350" marB="0" anchor="b"/>
                </a:tc>
                <a:tc>
                  <a:txBody>
                    <a:bodyPr/>
                    <a:lstStyle/>
                    <a:p>
                      <a:pPr algn="l" fontAlgn="b"/>
                      <a:endParaRPr lang="ru-RU" sz="1100" b="1" i="0" u="none" strike="noStrike">
                        <a:solidFill>
                          <a:srgbClr val="002060"/>
                        </a:solidFill>
                        <a:effectLst/>
                        <a:latin typeface="Calibri"/>
                      </a:endParaRPr>
                    </a:p>
                  </a:txBody>
                  <a:tcPr marL="6350" marR="6350" marT="6350" marB="0" anchor="b"/>
                </a:tc>
                <a:tc>
                  <a:txBody>
                    <a:bodyPr/>
                    <a:lstStyle/>
                    <a:p>
                      <a:pPr algn="l" fontAlgn="b"/>
                      <a:endParaRPr lang="ru-RU" sz="1100" b="1" i="0" u="none" strike="noStrike" dirty="0">
                        <a:solidFill>
                          <a:srgbClr val="002060"/>
                        </a:solidFill>
                        <a:effectLst/>
                        <a:latin typeface="Calibri"/>
                      </a:endParaRPr>
                    </a:p>
                  </a:txBody>
                  <a:tcPr marL="6350" marR="6350" marT="6350" marB="0" anchor="b"/>
                </a:tc>
                <a:tc>
                  <a:txBody>
                    <a:bodyPr/>
                    <a:lstStyle/>
                    <a:p>
                      <a:pPr algn="l" fontAlgn="b"/>
                      <a:endParaRPr lang="ru-RU" sz="1100" b="1" i="0" u="none" strike="noStrike">
                        <a:solidFill>
                          <a:srgbClr val="002060"/>
                        </a:solidFill>
                        <a:effectLst/>
                        <a:latin typeface="Calibri"/>
                      </a:endParaRPr>
                    </a:p>
                  </a:txBody>
                  <a:tcPr marL="6350" marR="6350" marT="6350" marB="0" anchor="b"/>
                </a:tc>
              </a:tr>
              <a:tr h="1312400">
                <a:tc>
                  <a:txBody>
                    <a:bodyPr/>
                    <a:lstStyle/>
                    <a:p>
                      <a:pPr algn="l" fontAlgn="t"/>
                      <a:r>
                        <a:rPr lang="ru-RU" sz="1100" b="1" u="none" strike="noStrike" dirty="0">
                          <a:solidFill>
                            <a:srgbClr val="002060"/>
                          </a:solidFill>
                          <a:effectLst/>
                        </a:rPr>
                        <a:t>Наименование</a:t>
                      </a:r>
                      <a:endParaRPr lang="ru-RU" sz="1100" b="1" i="0" u="none" strike="noStrike" dirty="0">
                        <a:solidFill>
                          <a:srgbClr val="002060"/>
                        </a:solidFill>
                        <a:effectLst/>
                        <a:latin typeface="Calibri"/>
                      </a:endParaRPr>
                    </a:p>
                  </a:txBody>
                  <a:tcPr marL="6350" marR="6350" marT="6350" marB="0"/>
                </a:tc>
                <a:tc gridSpan="2">
                  <a:txBody>
                    <a:bodyPr/>
                    <a:lstStyle/>
                    <a:p>
                      <a:pPr algn="ctr" fontAlgn="t"/>
                      <a:r>
                        <a:rPr lang="ru-RU" sz="1100" b="1" u="none" strike="noStrike" dirty="0" smtClean="0">
                          <a:solidFill>
                            <a:srgbClr val="002060"/>
                          </a:solidFill>
                          <a:effectLst/>
                        </a:rPr>
                        <a:t>2022 </a:t>
                      </a:r>
                      <a:r>
                        <a:rPr lang="ru-RU" sz="1100" b="1" u="none" strike="noStrike" dirty="0">
                          <a:solidFill>
                            <a:srgbClr val="002060"/>
                          </a:solidFill>
                          <a:effectLst/>
                        </a:rPr>
                        <a:t>год</a:t>
                      </a:r>
                      <a:endParaRPr lang="ru-RU" sz="1100" b="1" i="0" u="none" strike="noStrike" dirty="0">
                        <a:solidFill>
                          <a:srgbClr val="002060"/>
                        </a:solidFill>
                        <a:effectLst/>
                        <a:latin typeface="Calibri"/>
                      </a:endParaRPr>
                    </a:p>
                  </a:txBody>
                  <a:tcPr marL="6350" marR="6350" marT="6350" marB="0"/>
                </a:tc>
                <a:tc hMerge="1">
                  <a:txBody>
                    <a:bodyPr/>
                    <a:lstStyle/>
                    <a:p>
                      <a:endParaRPr lang="ru-RU"/>
                    </a:p>
                  </a:txBody>
                  <a:tcPr/>
                </a:tc>
                <a:tc gridSpan="2">
                  <a:txBody>
                    <a:bodyPr/>
                    <a:lstStyle/>
                    <a:p>
                      <a:pPr algn="ctr" fontAlgn="t"/>
                      <a:r>
                        <a:rPr lang="ru-RU" sz="1100" b="1" u="none" strike="noStrike" dirty="0" smtClean="0">
                          <a:solidFill>
                            <a:srgbClr val="002060"/>
                          </a:solidFill>
                          <a:effectLst/>
                        </a:rPr>
                        <a:t>2023год</a:t>
                      </a:r>
                      <a:endParaRPr lang="ru-RU" sz="1100" b="1" i="0" u="none" strike="noStrike" dirty="0">
                        <a:solidFill>
                          <a:srgbClr val="002060"/>
                        </a:solidFill>
                        <a:effectLst/>
                        <a:latin typeface="Calibri"/>
                      </a:endParaRPr>
                    </a:p>
                  </a:txBody>
                  <a:tcPr marL="6350" marR="6350" marT="6350" marB="0"/>
                </a:tc>
                <a:tc hMerge="1">
                  <a:txBody>
                    <a:bodyPr/>
                    <a:lstStyle/>
                    <a:p>
                      <a:endParaRPr lang="ru-RU"/>
                    </a:p>
                  </a:txBody>
                  <a:tcPr/>
                </a:tc>
                <a:tc gridSpan="2">
                  <a:txBody>
                    <a:bodyPr/>
                    <a:lstStyle/>
                    <a:p>
                      <a:pPr algn="ctr" fontAlgn="t"/>
                      <a:r>
                        <a:rPr lang="ru-RU" sz="1100" b="1" u="none" strike="noStrike" dirty="0">
                          <a:solidFill>
                            <a:srgbClr val="002060"/>
                          </a:solidFill>
                          <a:effectLst/>
                        </a:rPr>
                        <a:t>отклонение исполнения к плану </a:t>
                      </a:r>
                      <a:r>
                        <a:rPr lang="ru-RU" sz="1100" b="1" u="none" strike="noStrike" dirty="0" smtClean="0">
                          <a:solidFill>
                            <a:srgbClr val="002060"/>
                          </a:solidFill>
                          <a:effectLst/>
                        </a:rPr>
                        <a:t>2023 </a:t>
                      </a:r>
                      <a:r>
                        <a:rPr lang="ru-RU" sz="1100" b="1" u="none" strike="noStrike" dirty="0">
                          <a:solidFill>
                            <a:srgbClr val="002060"/>
                          </a:solidFill>
                          <a:effectLst/>
                        </a:rPr>
                        <a:t>года</a:t>
                      </a:r>
                      <a:endParaRPr lang="ru-RU" sz="1100" b="1" i="0" u="none" strike="noStrike" dirty="0">
                        <a:solidFill>
                          <a:srgbClr val="002060"/>
                        </a:solidFill>
                        <a:effectLst/>
                        <a:latin typeface="Calibri"/>
                      </a:endParaRPr>
                    </a:p>
                  </a:txBody>
                  <a:tcPr marL="6350" marR="6350" marT="6350" marB="0"/>
                </a:tc>
                <a:tc hMerge="1">
                  <a:txBody>
                    <a:bodyPr/>
                    <a:lstStyle/>
                    <a:p>
                      <a:endParaRPr lang="ru-RU"/>
                    </a:p>
                  </a:txBody>
                  <a:tcPr/>
                </a:tc>
                <a:tc gridSpan="2">
                  <a:txBody>
                    <a:bodyPr/>
                    <a:lstStyle/>
                    <a:p>
                      <a:pPr algn="ctr" fontAlgn="t"/>
                      <a:r>
                        <a:rPr lang="ru-RU" sz="1100" b="1" u="none" strike="noStrike" dirty="0">
                          <a:solidFill>
                            <a:srgbClr val="002060"/>
                          </a:solidFill>
                          <a:effectLst/>
                        </a:rPr>
                        <a:t>отклонение исполнения </a:t>
                      </a:r>
                      <a:r>
                        <a:rPr lang="ru-RU" sz="1100" b="1" u="none" strike="noStrike" dirty="0" smtClean="0">
                          <a:solidFill>
                            <a:srgbClr val="002060"/>
                          </a:solidFill>
                          <a:effectLst/>
                        </a:rPr>
                        <a:t>2023 </a:t>
                      </a:r>
                      <a:r>
                        <a:rPr lang="ru-RU" sz="1100" b="1" u="none" strike="noStrike" dirty="0">
                          <a:solidFill>
                            <a:srgbClr val="002060"/>
                          </a:solidFill>
                          <a:effectLst/>
                        </a:rPr>
                        <a:t>к </a:t>
                      </a:r>
                      <a:r>
                        <a:rPr lang="ru-RU" sz="1100" b="1" u="none" strike="noStrike" dirty="0" smtClean="0">
                          <a:solidFill>
                            <a:srgbClr val="002060"/>
                          </a:solidFill>
                          <a:effectLst/>
                        </a:rPr>
                        <a:t>2022 </a:t>
                      </a:r>
                      <a:r>
                        <a:rPr lang="ru-RU" sz="1100" b="1" u="none" strike="noStrike" dirty="0">
                          <a:solidFill>
                            <a:srgbClr val="002060"/>
                          </a:solidFill>
                          <a:effectLst/>
                        </a:rPr>
                        <a:t>году</a:t>
                      </a:r>
                      <a:endParaRPr lang="ru-RU" sz="1100" b="1" i="0" u="none" strike="noStrike" dirty="0">
                        <a:solidFill>
                          <a:srgbClr val="002060"/>
                        </a:solidFill>
                        <a:effectLst/>
                        <a:latin typeface="Calibri"/>
                      </a:endParaRPr>
                    </a:p>
                  </a:txBody>
                  <a:tcPr marL="6350" marR="6350" marT="6350" marB="0"/>
                </a:tc>
                <a:tc hMerge="1">
                  <a:txBody>
                    <a:bodyPr/>
                    <a:lstStyle/>
                    <a:p>
                      <a:endParaRPr lang="ru-RU"/>
                    </a:p>
                  </a:txBody>
                  <a:tcPr/>
                </a:tc>
              </a:tr>
              <a:tr h="362041">
                <a:tc>
                  <a:txBody>
                    <a:bodyPr/>
                    <a:lstStyle/>
                    <a:p>
                      <a:pPr algn="ctr" fontAlgn="t"/>
                      <a:r>
                        <a:rPr lang="ru-RU" sz="1100" b="1" u="none" strike="noStrike">
                          <a:solidFill>
                            <a:srgbClr val="002060"/>
                          </a:solidFill>
                          <a:effectLst/>
                        </a:rPr>
                        <a:t> </a:t>
                      </a:r>
                      <a:endParaRPr lang="ru-RU" sz="1100" b="1" i="0" u="none" strike="noStrike">
                        <a:solidFill>
                          <a:srgbClr val="002060"/>
                        </a:solidFill>
                        <a:effectLst/>
                        <a:latin typeface="Calibri"/>
                      </a:endParaRPr>
                    </a:p>
                  </a:txBody>
                  <a:tcPr marL="6350" marR="6350" marT="6350" marB="0"/>
                </a:tc>
                <a:tc>
                  <a:txBody>
                    <a:bodyPr/>
                    <a:lstStyle/>
                    <a:p>
                      <a:pPr algn="ctr" fontAlgn="t"/>
                      <a:r>
                        <a:rPr lang="ru-RU" sz="1100" b="1" u="none" strike="noStrike">
                          <a:solidFill>
                            <a:srgbClr val="002060"/>
                          </a:solidFill>
                          <a:effectLst/>
                        </a:rPr>
                        <a:t>план </a:t>
                      </a:r>
                      <a:endParaRPr lang="ru-RU" sz="1100" b="1" i="0" u="none" strike="noStrike">
                        <a:solidFill>
                          <a:srgbClr val="002060"/>
                        </a:solidFill>
                        <a:effectLst/>
                        <a:latin typeface="Calibri"/>
                      </a:endParaRPr>
                    </a:p>
                  </a:txBody>
                  <a:tcPr marL="6350" marR="6350" marT="6350" marB="0"/>
                </a:tc>
                <a:tc>
                  <a:txBody>
                    <a:bodyPr/>
                    <a:lstStyle/>
                    <a:p>
                      <a:pPr algn="ctr" fontAlgn="t"/>
                      <a:r>
                        <a:rPr lang="ru-RU" sz="1100" b="1" u="none" strike="noStrike">
                          <a:solidFill>
                            <a:srgbClr val="002060"/>
                          </a:solidFill>
                          <a:effectLst/>
                        </a:rPr>
                        <a:t>исполнение</a:t>
                      </a:r>
                      <a:endParaRPr lang="ru-RU" sz="1100" b="1" i="0" u="none" strike="noStrike">
                        <a:solidFill>
                          <a:srgbClr val="002060"/>
                        </a:solidFill>
                        <a:effectLst/>
                        <a:latin typeface="Calibri"/>
                      </a:endParaRPr>
                    </a:p>
                  </a:txBody>
                  <a:tcPr marL="6350" marR="6350" marT="6350" marB="0"/>
                </a:tc>
                <a:tc>
                  <a:txBody>
                    <a:bodyPr/>
                    <a:lstStyle/>
                    <a:p>
                      <a:pPr algn="ctr" fontAlgn="t"/>
                      <a:r>
                        <a:rPr lang="ru-RU" sz="1100" b="1" u="none" strike="noStrike">
                          <a:solidFill>
                            <a:srgbClr val="002060"/>
                          </a:solidFill>
                          <a:effectLst/>
                        </a:rPr>
                        <a:t>план </a:t>
                      </a:r>
                      <a:endParaRPr lang="ru-RU" sz="1100" b="1" i="0" u="none" strike="noStrike">
                        <a:solidFill>
                          <a:srgbClr val="002060"/>
                        </a:solidFill>
                        <a:effectLst/>
                        <a:latin typeface="Calibri"/>
                      </a:endParaRPr>
                    </a:p>
                  </a:txBody>
                  <a:tcPr marL="6350" marR="6350" marT="6350" marB="0"/>
                </a:tc>
                <a:tc>
                  <a:txBody>
                    <a:bodyPr/>
                    <a:lstStyle/>
                    <a:p>
                      <a:pPr algn="ctr" fontAlgn="t"/>
                      <a:r>
                        <a:rPr lang="ru-RU" sz="1100" b="1" u="none" strike="noStrike">
                          <a:solidFill>
                            <a:srgbClr val="002060"/>
                          </a:solidFill>
                          <a:effectLst/>
                        </a:rPr>
                        <a:t>исполнение</a:t>
                      </a:r>
                      <a:endParaRPr lang="ru-RU" sz="1100" b="1" i="0" u="none" strike="noStrike">
                        <a:solidFill>
                          <a:srgbClr val="002060"/>
                        </a:solidFill>
                        <a:effectLst/>
                        <a:latin typeface="Calibri"/>
                      </a:endParaRPr>
                    </a:p>
                  </a:txBody>
                  <a:tcPr marL="6350" marR="6350" marT="6350" marB="0"/>
                </a:tc>
                <a:tc>
                  <a:txBody>
                    <a:bodyPr/>
                    <a:lstStyle/>
                    <a:p>
                      <a:pPr algn="ctr" fontAlgn="t"/>
                      <a:r>
                        <a:rPr lang="ru-RU" sz="1100" b="1" u="none" strike="noStrike">
                          <a:solidFill>
                            <a:srgbClr val="002060"/>
                          </a:solidFill>
                          <a:effectLst/>
                        </a:rPr>
                        <a:t>сумма</a:t>
                      </a:r>
                      <a:endParaRPr lang="ru-RU" sz="1100" b="1" i="0" u="none" strike="noStrike">
                        <a:solidFill>
                          <a:srgbClr val="002060"/>
                        </a:solidFill>
                        <a:effectLst/>
                        <a:latin typeface="Calibri"/>
                      </a:endParaRPr>
                    </a:p>
                  </a:txBody>
                  <a:tcPr marL="6350" marR="6350" marT="6350" marB="0"/>
                </a:tc>
                <a:tc>
                  <a:txBody>
                    <a:bodyPr/>
                    <a:lstStyle/>
                    <a:p>
                      <a:pPr algn="ctr" fontAlgn="t"/>
                      <a:r>
                        <a:rPr lang="ru-RU" sz="1100" b="1" u="none" strike="noStrike" dirty="0">
                          <a:solidFill>
                            <a:srgbClr val="002060"/>
                          </a:solidFill>
                          <a:effectLst/>
                        </a:rPr>
                        <a:t>%</a:t>
                      </a:r>
                      <a:endParaRPr lang="ru-RU" sz="1100" b="1" i="0" u="none" strike="noStrike" dirty="0">
                        <a:solidFill>
                          <a:srgbClr val="002060"/>
                        </a:solidFill>
                        <a:effectLst/>
                        <a:latin typeface="Calibri"/>
                      </a:endParaRPr>
                    </a:p>
                  </a:txBody>
                  <a:tcPr marL="6350" marR="6350" marT="6350" marB="0"/>
                </a:tc>
                <a:tc>
                  <a:txBody>
                    <a:bodyPr/>
                    <a:lstStyle/>
                    <a:p>
                      <a:pPr algn="ctr" fontAlgn="t"/>
                      <a:r>
                        <a:rPr lang="ru-RU" sz="1100" b="1" u="none" strike="noStrike">
                          <a:solidFill>
                            <a:srgbClr val="002060"/>
                          </a:solidFill>
                          <a:effectLst/>
                        </a:rPr>
                        <a:t>сумма</a:t>
                      </a:r>
                      <a:endParaRPr lang="ru-RU" sz="1100" b="1" i="0" u="none" strike="noStrike">
                        <a:solidFill>
                          <a:srgbClr val="002060"/>
                        </a:solidFill>
                        <a:effectLst/>
                        <a:latin typeface="Calibri"/>
                      </a:endParaRPr>
                    </a:p>
                  </a:txBody>
                  <a:tcPr marL="6350" marR="6350" marT="6350" marB="0"/>
                </a:tc>
                <a:tc>
                  <a:txBody>
                    <a:bodyPr/>
                    <a:lstStyle/>
                    <a:p>
                      <a:pPr algn="ctr" fontAlgn="t"/>
                      <a:r>
                        <a:rPr lang="ru-RU" sz="1100" b="1" u="none" strike="noStrike" dirty="0">
                          <a:solidFill>
                            <a:srgbClr val="002060"/>
                          </a:solidFill>
                          <a:effectLst/>
                        </a:rPr>
                        <a:t>%</a:t>
                      </a:r>
                      <a:endParaRPr lang="ru-RU" sz="1100" b="1" i="0" u="none" strike="noStrike" dirty="0">
                        <a:solidFill>
                          <a:srgbClr val="002060"/>
                        </a:solidFill>
                        <a:effectLst/>
                        <a:latin typeface="Calibri"/>
                      </a:endParaRPr>
                    </a:p>
                  </a:txBody>
                  <a:tcPr marL="6350" marR="6350" marT="6350" marB="0"/>
                </a:tc>
              </a:tr>
              <a:tr h="407297">
                <a:tc>
                  <a:txBody>
                    <a:bodyPr/>
                    <a:lstStyle/>
                    <a:p>
                      <a:pPr algn="l" fontAlgn="b"/>
                      <a:r>
                        <a:rPr lang="ru-RU" sz="1100" b="1" u="none" strike="noStrike">
                          <a:solidFill>
                            <a:srgbClr val="002060"/>
                          </a:solidFill>
                          <a:effectLst/>
                        </a:rPr>
                        <a:t>Доходы, из них</a:t>
                      </a:r>
                      <a:endParaRPr lang="ru-RU" sz="1100" b="1" i="0" u="none" strike="noStrike">
                        <a:solidFill>
                          <a:srgbClr val="002060"/>
                        </a:solidFill>
                        <a:effectLst/>
                        <a:latin typeface="Calibri"/>
                      </a:endParaRPr>
                    </a:p>
                  </a:txBody>
                  <a:tcPr marL="6350" marR="6350" marT="6350" marB="0" anchor="b">
                    <a:solidFill>
                      <a:schemeClr val="accent4">
                        <a:lumMod val="60000"/>
                        <a:lumOff val="40000"/>
                      </a:schemeClr>
                    </a:solidFill>
                  </a:tcPr>
                </a:tc>
                <a:tc>
                  <a:txBody>
                    <a:bodyPr/>
                    <a:lstStyle/>
                    <a:p>
                      <a:pPr algn="r" fontAlgn="b"/>
                      <a:r>
                        <a:rPr lang="ru-RU" sz="1100" b="1" u="none" strike="noStrike" dirty="0">
                          <a:solidFill>
                            <a:srgbClr val="002060"/>
                          </a:solidFill>
                          <a:effectLst/>
                          <a:latin typeface="+mj-lt"/>
                        </a:rPr>
                        <a:t> </a:t>
                      </a:r>
                      <a:r>
                        <a:rPr lang="ru-RU" sz="1100" b="1" u="none" strike="noStrike" dirty="0" smtClean="0">
                          <a:solidFill>
                            <a:srgbClr val="002060"/>
                          </a:solidFill>
                          <a:effectLst/>
                          <a:latin typeface="+mj-lt"/>
                        </a:rPr>
                        <a:t>1293,2</a:t>
                      </a:r>
                      <a:endParaRPr lang="ru-RU" sz="1100" b="1" i="0" u="none" strike="noStrike" dirty="0">
                        <a:solidFill>
                          <a:srgbClr val="002060"/>
                        </a:solidFill>
                        <a:effectLst/>
                        <a:latin typeface="+mj-lt"/>
                      </a:endParaRPr>
                    </a:p>
                  </a:txBody>
                  <a:tcPr marL="6350" marR="6350" marT="6350" marB="0" anchor="b">
                    <a:solidFill>
                      <a:schemeClr val="accent4">
                        <a:lumMod val="60000"/>
                        <a:lumOff val="40000"/>
                      </a:schemeClr>
                    </a:solidFill>
                  </a:tcPr>
                </a:tc>
                <a:tc>
                  <a:txBody>
                    <a:bodyPr/>
                    <a:lstStyle/>
                    <a:p>
                      <a:pPr algn="r" fontAlgn="b"/>
                      <a:r>
                        <a:rPr lang="ru-RU" sz="1100" b="1" i="0" u="none" strike="noStrike" dirty="0" smtClean="0">
                          <a:solidFill>
                            <a:srgbClr val="002060"/>
                          </a:solidFill>
                          <a:effectLst/>
                          <a:latin typeface="+mj-lt"/>
                        </a:rPr>
                        <a:t>1318,9</a:t>
                      </a:r>
                      <a:endParaRPr lang="ru-RU" sz="1100" b="1" i="0" u="none" strike="noStrike" dirty="0">
                        <a:solidFill>
                          <a:srgbClr val="002060"/>
                        </a:solidFill>
                        <a:effectLst/>
                        <a:latin typeface="+mj-lt"/>
                      </a:endParaRPr>
                    </a:p>
                  </a:txBody>
                  <a:tcPr marL="6350" marR="6350" marT="6350" marB="0" anchor="b">
                    <a:solidFill>
                      <a:schemeClr val="accent4">
                        <a:lumMod val="60000"/>
                        <a:lumOff val="40000"/>
                      </a:schemeClr>
                    </a:solidFill>
                  </a:tcPr>
                </a:tc>
                <a:tc>
                  <a:txBody>
                    <a:bodyPr/>
                    <a:lstStyle/>
                    <a:p>
                      <a:pPr algn="r" fontAlgn="b"/>
                      <a:r>
                        <a:rPr lang="ru-RU" sz="1100" b="1" u="none" strike="noStrike" dirty="0">
                          <a:solidFill>
                            <a:srgbClr val="002060"/>
                          </a:solidFill>
                          <a:effectLst/>
                          <a:latin typeface="+mj-lt"/>
                        </a:rPr>
                        <a:t> </a:t>
                      </a:r>
                      <a:r>
                        <a:rPr lang="ru-RU" sz="1100" b="1" u="none" strike="noStrike" dirty="0" smtClean="0">
                          <a:solidFill>
                            <a:srgbClr val="002060"/>
                          </a:solidFill>
                          <a:effectLst/>
                          <a:latin typeface="+mj-lt"/>
                        </a:rPr>
                        <a:t>1439,4</a:t>
                      </a:r>
                      <a:endParaRPr lang="ru-RU" sz="1100" b="1" i="0" u="none" strike="noStrike" dirty="0">
                        <a:solidFill>
                          <a:srgbClr val="002060"/>
                        </a:solidFill>
                        <a:effectLst/>
                        <a:latin typeface="+mj-lt"/>
                      </a:endParaRPr>
                    </a:p>
                  </a:txBody>
                  <a:tcPr marL="6350" marR="6350" marT="6350" marB="0" anchor="b">
                    <a:solidFill>
                      <a:schemeClr val="accent4">
                        <a:lumMod val="60000"/>
                        <a:lumOff val="40000"/>
                      </a:schemeClr>
                    </a:solidFill>
                  </a:tcPr>
                </a:tc>
                <a:tc>
                  <a:txBody>
                    <a:bodyPr/>
                    <a:lstStyle/>
                    <a:p>
                      <a:pPr algn="r" fontAlgn="b"/>
                      <a:r>
                        <a:rPr lang="ru-RU" sz="1100" b="1" i="0" u="none" strike="noStrike" dirty="0" smtClean="0">
                          <a:solidFill>
                            <a:srgbClr val="002060"/>
                          </a:solidFill>
                          <a:effectLst/>
                          <a:latin typeface="+mj-lt"/>
                        </a:rPr>
                        <a:t>1492,2</a:t>
                      </a:r>
                      <a:endParaRPr lang="ru-RU" sz="1100" b="1" i="0" u="none" strike="noStrike" dirty="0">
                        <a:solidFill>
                          <a:srgbClr val="002060"/>
                        </a:solidFill>
                        <a:effectLst/>
                        <a:latin typeface="+mj-lt"/>
                      </a:endParaRPr>
                    </a:p>
                  </a:txBody>
                  <a:tcPr marL="6350" marR="6350" marT="6350" marB="0" anchor="b">
                    <a:solidFill>
                      <a:schemeClr val="accent4">
                        <a:lumMod val="60000"/>
                        <a:lumOff val="40000"/>
                      </a:schemeClr>
                    </a:solidFill>
                  </a:tcPr>
                </a:tc>
                <a:tc>
                  <a:txBody>
                    <a:bodyPr/>
                    <a:lstStyle/>
                    <a:p>
                      <a:pPr algn="r" fontAlgn="b"/>
                      <a:r>
                        <a:rPr lang="ru-RU" sz="1100" b="1" i="0" u="none" strike="noStrike" dirty="0" smtClean="0">
                          <a:solidFill>
                            <a:srgbClr val="002060"/>
                          </a:solidFill>
                          <a:effectLst/>
                          <a:latin typeface="Calibri"/>
                        </a:rPr>
                        <a:t>52,8</a:t>
                      </a:r>
                      <a:endParaRPr lang="ru-RU" sz="1100" b="1" i="0" u="none" strike="noStrike" dirty="0">
                        <a:solidFill>
                          <a:srgbClr val="002060"/>
                        </a:solidFill>
                        <a:effectLst/>
                        <a:latin typeface="Calibri"/>
                      </a:endParaRPr>
                    </a:p>
                  </a:txBody>
                  <a:tcPr marL="6350" marR="6350" marT="6350" marB="0" anchor="b">
                    <a:solidFill>
                      <a:schemeClr val="accent4">
                        <a:lumMod val="60000"/>
                        <a:lumOff val="40000"/>
                      </a:schemeClr>
                    </a:solidFill>
                  </a:tcPr>
                </a:tc>
                <a:tc>
                  <a:txBody>
                    <a:bodyPr/>
                    <a:lstStyle/>
                    <a:p>
                      <a:pPr algn="r" fontAlgn="b"/>
                      <a:r>
                        <a:rPr lang="ru-RU" sz="1100" b="1" i="0" u="none" strike="noStrike" dirty="0" smtClean="0">
                          <a:solidFill>
                            <a:srgbClr val="002060"/>
                          </a:solidFill>
                          <a:effectLst/>
                          <a:latin typeface="Calibri"/>
                        </a:rPr>
                        <a:t>103,7</a:t>
                      </a:r>
                      <a:endParaRPr lang="ru-RU" sz="1100" b="1" i="0" u="none" strike="noStrike" dirty="0">
                        <a:solidFill>
                          <a:srgbClr val="002060"/>
                        </a:solidFill>
                        <a:effectLst/>
                        <a:latin typeface="Calibri"/>
                      </a:endParaRPr>
                    </a:p>
                  </a:txBody>
                  <a:tcPr marL="6350" marR="6350" marT="6350" marB="0" anchor="b">
                    <a:solidFill>
                      <a:schemeClr val="accent4">
                        <a:lumMod val="60000"/>
                        <a:lumOff val="40000"/>
                      </a:schemeClr>
                    </a:solidFill>
                  </a:tcPr>
                </a:tc>
                <a:tc>
                  <a:txBody>
                    <a:bodyPr/>
                    <a:lstStyle/>
                    <a:p>
                      <a:pPr algn="r" fontAlgn="b"/>
                      <a:r>
                        <a:rPr lang="ru-RU" sz="1100" b="1" i="0" u="none" strike="noStrike" dirty="0" smtClean="0">
                          <a:solidFill>
                            <a:srgbClr val="002060"/>
                          </a:solidFill>
                          <a:effectLst/>
                          <a:latin typeface="Calibri"/>
                        </a:rPr>
                        <a:t>173,3</a:t>
                      </a:r>
                      <a:endParaRPr lang="ru-RU" sz="1100" b="1" i="0" u="none" strike="noStrike" dirty="0">
                        <a:solidFill>
                          <a:srgbClr val="002060"/>
                        </a:solidFill>
                        <a:effectLst/>
                        <a:latin typeface="Calibri"/>
                      </a:endParaRPr>
                    </a:p>
                  </a:txBody>
                  <a:tcPr marL="6350" marR="6350" marT="6350" marB="0" anchor="b">
                    <a:solidFill>
                      <a:schemeClr val="accent4">
                        <a:lumMod val="60000"/>
                        <a:lumOff val="40000"/>
                      </a:schemeClr>
                    </a:solidFill>
                  </a:tcPr>
                </a:tc>
                <a:tc>
                  <a:txBody>
                    <a:bodyPr/>
                    <a:lstStyle/>
                    <a:p>
                      <a:pPr algn="r" fontAlgn="b"/>
                      <a:r>
                        <a:rPr lang="ru-RU" sz="1100" b="1" i="0" u="none" strike="noStrike" dirty="0" smtClean="0">
                          <a:solidFill>
                            <a:srgbClr val="002060"/>
                          </a:solidFill>
                          <a:effectLst/>
                          <a:latin typeface="Calibri"/>
                        </a:rPr>
                        <a:t>113,1</a:t>
                      </a:r>
                      <a:endParaRPr lang="ru-RU" sz="1100" b="1" i="0" u="none" strike="noStrike" dirty="0">
                        <a:solidFill>
                          <a:srgbClr val="002060"/>
                        </a:solidFill>
                        <a:effectLst/>
                        <a:latin typeface="Calibri"/>
                      </a:endParaRPr>
                    </a:p>
                  </a:txBody>
                  <a:tcPr marL="6350" marR="6350" marT="6350" marB="0" anchor="b">
                    <a:solidFill>
                      <a:schemeClr val="accent4">
                        <a:lumMod val="60000"/>
                        <a:lumOff val="40000"/>
                      </a:schemeClr>
                    </a:solidFill>
                  </a:tcPr>
                </a:tc>
              </a:tr>
              <a:tr h="608682">
                <a:tc>
                  <a:txBody>
                    <a:bodyPr/>
                    <a:lstStyle/>
                    <a:p>
                      <a:pPr algn="l" fontAlgn="b"/>
                      <a:r>
                        <a:rPr lang="ru-RU" sz="1100" b="1" u="none" strike="noStrike" dirty="0">
                          <a:solidFill>
                            <a:srgbClr val="002060"/>
                          </a:solidFill>
                          <a:effectLst/>
                        </a:rPr>
                        <a:t>Налоговые и неналоговые</a:t>
                      </a:r>
                      <a:endParaRPr lang="ru-RU" sz="1100" b="1" i="0" u="none" strike="noStrike" dirty="0">
                        <a:solidFill>
                          <a:srgbClr val="002060"/>
                        </a:solidFill>
                        <a:effectLst/>
                        <a:latin typeface="Calibri"/>
                      </a:endParaRPr>
                    </a:p>
                  </a:txBody>
                  <a:tcPr marL="6350" marR="6350" marT="6350" marB="0" anchor="b"/>
                </a:tc>
                <a:tc>
                  <a:txBody>
                    <a:bodyPr/>
                    <a:lstStyle/>
                    <a:p>
                      <a:pPr algn="r" fontAlgn="b"/>
                      <a:r>
                        <a:rPr lang="ru-RU" sz="1100" b="1" u="none" strike="noStrike" dirty="0">
                          <a:solidFill>
                            <a:srgbClr val="002060"/>
                          </a:solidFill>
                          <a:effectLst/>
                          <a:latin typeface="+mj-lt"/>
                        </a:rPr>
                        <a:t> </a:t>
                      </a:r>
                      <a:r>
                        <a:rPr lang="ru-RU" sz="1100" b="1" u="none" strike="noStrike" dirty="0" smtClean="0">
                          <a:solidFill>
                            <a:srgbClr val="002060"/>
                          </a:solidFill>
                          <a:effectLst/>
                          <a:latin typeface="+mj-lt"/>
                        </a:rPr>
                        <a:t>344,1</a:t>
                      </a:r>
                      <a:endParaRPr lang="ru-RU" sz="1100" b="1" i="0" u="none" strike="noStrike" dirty="0">
                        <a:solidFill>
                          <a:srgbClr val="002060"/>
                        </a:solidFill>
                        <a:effectLst/>
                        <a:latin typeface="+mj-lt"/>
                      </a:endParaRPr>
                    </a:p>
                  </a:txBody>
                  <a:tcPr marL="6350" marR="6350" marT="6350" marB="0" anchor="b"/>
                </a:tc>
                <a:tc>
                  <a:txBody>
                    <a:bodyPr/>
                    <a:lstStyle/>
                    <a:p>
                      <a:pPr algn="r" fontAlgn="b"/>
                      <a:r>
                        <a:rPr lang="ru-RU" sz="1100" b="1" u="none" strike="noStrike" dirty="0">
                          <a:solidFill>
                            <a:srgbClr val="002060"/>
                          </a:solidFill>
                          <a:effectLst/>
                          <a:latin typeface="+mj-lt"/>
                        </a:rPr>
                        <a:t> </a:t>
                      </a:r>
                      <a:r>
                        <a:rPr lang="ru-RU" sz="1100" b="1" u="none" strike="noStrike" dirty="0" smtClean="0">
                          <a:solidFill>
                            <a:srgbClr val="002060"/>
                          </a:solidFill>
                          <a:effectLst/>
                          <a:latin typeface="+mj-lt"/>
                        </a:rPr>
                        <a:t>376,9</a:t>
                      </a:r>
                      <a:endParaRPr lang="ru-RU" sz="1100" b="1" i="0" u="none" strike="noStrike" dirty="0">
                        <a:solidFill>
                          <a:srgbClr val="002060"/>
                        </a:solidFill>
                        <a:effectLst/>
                        <a:latin typeface="+mj-lt"/>
                      </a:endParaRPr>
                    </a:p>
                  </a:txBody>
                  <a:tcPr marL="6350" marR="6350" marT="6350" marB="0" anchor="b"/>
                </a:tc>
                <a:tc>
                  <a:txBody>
                    <a:bodyPr/>
                    <a:lstStyle/>
                    <a:p>
                      <a:pPr algn="r" fontAlgn="b"/>
                      <a:r>
                        <a:rPr lang="ru-RU" sz="1100" b="1" u="none" strike="noStrike" dirty="0" smtClean="0">
                          <a:solidFill>
                            <a:srgbClr val="002060"/>
                          </a:solidFill>
                          <a:effectLst/>
                          <a:latin typeface="+mj-lt"/>
                        </a:rPr>
                        <a:t>419,1</a:t>
                      </a:r>
                      <a:endParaRPr lang="ru-RU" sz="1100" b="1" i="0" u="none" strike="noStrike" dirty="0">
                        <a:solidFill>
                          <a:srgbClr val="002060"/>
                        </a:solidFill>
                        <a:effectLst/>
                        <a:latin typeface="+mj-lt"/>
                      </a:endParaRPr>
                    </a:p>
                  </a:txBody>
                  <a:tcPr marL="6350" marR="6350" marT="6350" marB="0" anchor="b"/>
                </a:tc>
                <a:tc>
                  <a:txBody>
                    <a:bodyPr/>
                    <a:lstStyle/>
                    <a:p>
                      <a:pPr algn="r" fontAlgn="b"/>
                      <a:r>
                        <a:rPr lang="ru-RU" sz="1100" b="1" u="none" strike="noStrike" dirty="0">
                          <a:solidFill>
                            <a:srgbClr val="002060"/>
                          </a:solidFill>
                          <a:effectLst/>
                          <a:latin typeface="+mj-lt"/>
                        </a:rPr>
                        <a:t> </a:t>
                      </a:r>
                      <a:r>
                        <a:rPr lang="ru-RU" sz="1100" b="1" u="none" strike="noStrike" dirty="0" smtClean="0">
                          <a:solidFill>
                            <a:srgbClr val="002060"/>
                          </a:solidFill>
                          <a:effectLst/>
                          <a:latin typeface="+mj-lt"/>
                        </a:rPr>
                        <a:t>475,3</a:t>
                      </a:r>
                      <a:endParaRPr lang="ru-RU" sz="1100" b="1" i="0" u="none" strike="noStrike" dirty="0">
                        <a:solidFill>
                          <a:srgbClr val="002060"/>
                        </a:solidFill>
                        <a:effectLst/>
                        <a:latin typeface="+mj-lt"/>
                      </a:endParaRPr>
                    </a:p>
                  </a:txBody>
                  <a:tcPr marL="6350" marR="6350" marT="6350" marB="0" anchor="b"/>
                </a:tc>
                <a:tc>
                  <a:txBody>
                    <a:bodyPr/>
                    <a:lstStyle/>
                    <a:p>
                      <a:pPr algn="r" fontAlgn="b"/>
                      <a:r>
                        <a:rPr lang="ru-RU" sz="1100" b="1" i="0" u="none" strike="noStrike" dirty="0" smtClean="0">
                          <a:solidFill>
                            <a:srgbClr val="002060"/>
                          </a:solidFill>
                          <a:effectLst/>
                          <a:latin typeface="+mj-lt"/>
                        </a:rPr>
                        <a:t>56,2</a:t>
                      </a:r>
                      <a:endParaRPr lang="ru-RU" sz="1100" b="1" i="0" u="none" strike="noStrike" dirty="0">
                        <a:solidFill>
                          <a:srgbClr val="002060"/>
                        </a:solidFill>
                        <a:effectLst/>
                        <a:latin typeface="+mj-lt"/>
                      </a:endParaRPr>
                    </a:p>
                  </a:txBody>
                  <a:tcPr marL="6350" marR="6350" marT="6350" marB="0" anchor="b"/>
                </a:tc>
                <a:tc>
                  <a:txBody>
                    <a:bodyPr/>
                    <a:lstStyle/>
                    <a:p>
                      <a:pPr algn="r" fontAlgn="b"/>
                      <a:r>
                        <a:rPr lang="ru-RU" sz="1100" b="1" i="0" u="none" strike="noStrike" dirty="0" smtClean="0">
                          <a:solidFill>
                            <a:srgbClr val="002060"/>
                          </a:solidFill>
                          <a:effectLst/>
                          <a:latin typeface="+mj-lt"/>
                        </a:rPr>
                        <a:t>113,4</a:t>
                      </a:r>
                      <a:endParaRPr lang="ru-RU" sz="1100" b="1" i="0" u="none" strike="noStrike" dirty="0">
                        <a:solidFill>
                          <a:srgbClr val="002060"/>
                        </a:solidFill>
                        <a:effectLst/>
                        <a:latin typeface="+mj-lt"/>
                      </a:endParaRPr>
                    </a:p>
                  </a:txBody>
                  <a:tcPr marL="6350" marR="6350" marT="6350" marB="0" anchor="b"/>
                </a:tc>
                <a:tc>
                  <a:txBody>
                    <a:bodyPr/>
                    <a:lstStyle/>
                    <a:p>
                      <a:pPr algn="r" fontAlgn="b"/>
                      <a:r>
                        <a:rPr lang="ru-RU" sz="1100" b="1" i="0" u="none" strike="noStrike" dirty="0" smtClean="0">
                          <a:solidFill>
                            <a:srgbClr val="002060"/>
                          </a:solidFill>
                          <a:effectLst/>
                          <a:latin typeface="+mj-lt"/>
                        </a:rPr>
                        <a:t>98,4</a:t>
                      </a:r>
                      <a:endParaRPr lang="ru-RU" sz="1100" b="1" i="0" u="none" strike="noStrike" dirty="0">
                        <a:solidFill>
                          <a:srgbClr val="002060"/>
                        </a:solidFill>
                        <a:effectLst/>
                        <a:latin typeface="+mj-lt"/>
                      </a:endParaRPr>
                    </a:p>
                  </a:txBody>
                  <a:tcPr marL="6350" marR="6350" marT="6350" marB="0" anchor="b"/>
                </a:tc>
                <a:tc>
                  <a:txBody>
                    <a:bodyPr/>
                    <a:lstStyle/>
                    <a:p>
                      <a:pPr algn="r" fontAlgn="b"/>
                      <a:r>
                        <a:rPr lang="ru-RU" sz="1100" b="1" i="0" u="none" strike="noStrike" dirty="0" smtClean="0">
                          <a:solidFill>
                            <a:srgbClr val="002060"/>
                          </a:solidFill>
                          <a:effectLst/>
                          <a:latin typeface="+mj-lt"/>
                        </a:rPr>
                        <a:t>126,1</a:t>
                      </a:r>
                      <a:endParaRPr lang="ru-RU" sz="1100" b="1" i="0" u="none" strike="noStrike" dirty="0">
                        <a:solidFill>
                          <a:srgbClr val="002060"/>
                        </a:solidFill>
                        <a:effectLst/>
                        <a:latin typeface="+mj-lt"/>
                      </a:endParaRPr>
                    </a:p>
                  </a:txBody>
                  <a:tcPr marL="6350" marR="6350" marT="6350" marB="0" anchor="b"/>
                </a:tc>
              </a:tr>
              <a:tr h="608682">
                <a:tc>
                  <a:txBody>
                    <a:bodyPr/>
                    <a:lstStyle/>
                    <a:p>
                      <a:pPr algn="l" fontAlgn="b"/>
                      <a:r>
                        <a:rPr lang="ru-RU" sz="1100" b="1" u="none" strike="noStrike" dirty="0">
                          <a:solidFill>
                            <a:srgbClr val="002060"/>
                          </a:solidFill>
                          <a:effectLst/>
                        </a:rPr>
                        <a:t>Безвозмездные поступления</a:t>
                      </a:r>
                      <a:endParaRPr lang="ru-RU" sz="1100" b="1" i="0" u="none" strike="noStrike" dirty="0">
                        <a:solidFill>
                          <a:srgbClr val="002060"/>
                        </a:solidFill>
                        <a:effectLst/>
                        <a:latin typeface="Calibri"/>
                      </a:endParaRPr>
                    </a:p>
                  </a:txBody>
                  <a:tcPr marL="6350" marR="6350" marT="6350" marB="0" anchor="b">
                    <a:solidFill>
                      <a:schemeClr val="accent4">
                        <a:lumMod val="60000"/>
                        <a:lumOff val="40000"/>
                      </a:schemeClr>
                    </a:solidFill>
                  </a:tcPr>
                </a:tc>
                <a:tc>
                  <a:txBody>
                    <a:bodyPr/>
                    <a:lstStyle/>
                    <a:p>
                      <a:pPr algn="r" fontAlgn="b"/>
                      <a:r>
                        <a:rPr lang="ru-RU" sz="1100" b="1" i="0" u="none" strike="noStrike" dirty="0" smtClean="0">
                          <a:solidFill>
                            <a:srgbClr val="002060"/>
                          </a:solidFill>
                          <a:effectLst/>
                          <a:latin typeface="+mj-lt"/>
                        </a:rPr>
                        <a:t>949,1</a:t>
                      </a:r>
                      <a:endParaRPr lang="ru-RU" sz="1100" b="1" i="0" u="none" strike="noStrike" dirty="0">
                        <a:solidFill>
                          <a:srgbClr val="002060"/>
                        </a:solidFill>
                        <a:effectLst/>
                        <a:latin typeface="+mj-lt"/>
                      </a:endParaRPr>
                    </a:p>
                  </a:txBody>
                  <a:tcPr marL="6350" marR="6350" marT="6350" marB="0" anchor="b">
                    <a:solidFill>
                      <a:schemeClr val="accent4">
                        <a:lumMod val="60000"/>
                        <a:lumOff val="40000"/>
                      </a:schemeClr>
                    </a:solidFill>
                  </a:tcPr>
                </a:tc>
                <a:tc>
                  <a:txBody>
                    <a:bodyPr/>
                    <a:lstStyle/>
                    <a:p>
                      <a:pPr algn="r" fontAlgn="b"/>
                      <a:r>
                        <a:rPr lang="ru-RU" sz="1100" b="1" i="0" u="none" strike="noStrike" dirty="0" smtClean="0">
                          <a:solidFill>
                            <a:srgbClr val="002060"/>
                          </a:solidFill>
                          <a:effectLst/>
                          <a:latin typeface="+mj-lt"/>
                        </a:rPr>
                        <a:t>942,0</a:t>
                      </a:r>
                      <a:endParaRPr lang="ru-RU" sz="1100" b="1" i="0" u="none" strike="noStrike" dirty="0">
                        <a:solidFill>
                          <a:srgbClr val="002060"/>
                        </a:solidFill>
                        <a:effectLst/>
                        <a:latin typeface="+mj-lt"/>
                      </a:endParaRPr>
                    </a:p>
                  </a:txBody>
                  <a:tcPr marL="6350" marR="6350" marT="6350" marB="0" anchor="b">
                    <a:solidFill>
                      <a:schemeClr val="accent4">
                        <a:lumMod val="60000"/>
                        <a:lumOff val="40000"/>
                      </a:schemeClr>
                    </a:solidFill>
                  </a:tcPr>
                </a:tc>
                <a:tc>
                  <a:txBody>
                    <a:bodyPr/>
                    <a:lstStyle/>
                    <a:p>
                      <a:pPr algn="r" fontAlgn="b"/>
                      <a:r>
                        <a:rPr lang="ru-RU" sz="1100" b="1" i="0" u="none" strike="noStrike" dirty="0" smtClean="0">
                          <a:solidFill>
                            <a:srgbClr val="002060"/>
                          </a:solidFill>
                          <a:effectLst/>
                          <a:latin typeface="+mj-lt"/>
                        </a:rPr>
                        <a:t>1020,3</a:t>
                      </a:r>
                      <a:endParaRPr lang="ru-RU" sz="1100" b="1" i="0" u="none" strike="noStrike" dirty="0">
                        <a:solidFill>
                          <a:srgbClr val="002060"/>
                        </a:solidFill>
                        <a:effectLst/>
                        <a:latin typeface="+mj-lt"/>
                      </a:endParaRPr>
                    </a:p>
                  </a:txBody>
                  <a:tcPr marL="6350" marR="6350" marT="6350" marB="0" anchor="b">
                    <a:solidFill>
                      <a:schemeClr val="accent4">
                        <a:lumMod val="60000"/>
                        <a:lumOff val="40000"/>
                      </a:schemeClr>
                    </a:solidFill>
                  </a:tcPr>
                </a:tc>
                <a:tc>
                  <a:txBody>
                    <a:bodyPr/>
                    <a:lstStyle/>
                    <a:p>
                      <a:pPr algn="r" fontAlgn="b"/>
                      <a:r>
                        <a:rPr lang="ru-RU" sz="1100" b="1" i="0" u="none" strike="noStrike" dirty="0" smtClean="0">
                          <a:solidFill>
                            <a:srgbClr val="002060"/>
                          </a:solidFill>
                          <a:effectLst/>
                          <a:latin typeface="+mj-lt"/>
                        </a:rPr>
                        <a:t>1016,9</a:t>
                      </a:r>
                      <a:endParaRPr lang="ru-RU" sz="1100" b="1" i="0" u="none" strike="noStrike" dirty="0">
                        <a:solidFill>
                          <a:srgbClr val="002060"/>
                        </a:solidFill>
                        <a:effectLst/>
                        <a:latin typeface="+mj-lt"/>
                      </a:endParaRPr>
                    </a:p>
                  </a:txBody>
                  <a:tcPr marL="6350" marR="6350" marT="6350" marB="0" anchor="b">
                    <a:solidFill>
                      <a:schemeClr val="accent4">
                        <a:lumMod val="60000"/>
                        <a:lumOff val="40000"/>
                      </a:schemeClr>
                    </a:solidFill>
                  </a:tcPr>
                </a:tc>
                <a:tc>
                  <a:txBody>
                    <a:bodyPr/>
                    <a:lstStyle/>
                    <a:p>
                      <a:pPr algn="r" fontAlgn="b"/>
                      <a:r>
                        <a:rPr lang="ru-RU" sz="1100" b="1" i="0" u="none" strike="noStrike" dirty="0" smtClean="0">
                          <a:solidFill>
                            <a:srgbClr val="002060"/>
                          </a:solidFill>
                          <a:effectLst/>
                          <a:latin typeface="+mj-lt"/>
                        </a:rPr>
                        <a:t>-3,4</a:t>
                      </a:r>
                      <a:endParaRPr lang="ru-RU" sz="1100" b="1" i="0" u="none" strike="noStrike" dirty="0">
                        <a:solidFill>
                          <a:srgbClr val="002060"/>
                        </a:solidFill>
                        <a:effectLst/>
                        <a:latin typeface="+mj-lt"/>
                      </a:endParaRPr>
                    </a:p>
                  </a:txBody>
                  <a:tcPr marL="6350" marR="6350" marT="6350" marB="0" anchor="b">
                    <a:solidFill>
                      <a:schemeClr val="accent4">
                        <a:lumMod val="60000"/>
                        <a:lumOff val="40000"/>
                      </a:schemeClr>
                    </a:solidFill>
                  </a:tcPr>
                </a:tc>
                <a:tc>
                  <a:txBody>
                    <a:bodyPr/>
                    <a:lstStyle/>
                    <a:p>
                      <a:pPr algn="r" fontAlgn="b"/>
                      <a:r>
                        <a:rPr lang="ru-RU" sz="1100" b="1" i="0" u="none" strike="noStrike" dirty="0" smtClean="0">
                          <a:solidFill>
                            <a:srgbClr val="002060"/>
                          </a:solidFill>
                          <a:effectLst/>
                          <a:latin typeface="+mj-lt"/>
                        </a:rPr>
                        <a:t>99,7</a:t>
                      </a:r>
                      <a:endParaRPr lang="ru-RU" sz="1100" b="1" i="0" u="none" strike="noStrike" dirty="0">
                        <a:solidFill>
                          <a:srgbClr val="002060"/>
                        </a:solidFill>
                        <a:effectLst/>
                        <a:latin typeface="+mj-lt"/>
                      </a:endParaRPr>
                    </a:p>
                  </a:txBody>
                  <a:tcPr marL="6350" marR="6350" marT="6350" marB="0" anchor="b">
                    <a:solidFill>
                      <a:schemeClr val="accent4">
                        <a:lumMod val="60000"/>
                        <a:lumOff val="40000"/>
                      </a:schemeClr>
                    </a:solidFill>
                  </a:tcPr>
                </a:tc>
                <a:tc>
                  <a:txBody>
                    <a:bodyPr/>
                    <a:lstStyle/>
                    <a:p>
                      <a:pPr algn="r" fontAlgn="b"/>
                      <a:r>
                        <a:rPr lang="ru-RU" sz="1100" b="1" i="0" u="none" strike="noStrike" dirty="0" smtClean="0">
                          <a:solidFill>
                            <a:srgbClr val="002060"/>
                          </a:solidFill>
                          <a:effectLst/>
                          <a:latin typeface="+mj-lt"/>
                        </a:rPr>
                        <a:t>74,9</a:t>
                      </a:r>
                      <a:endParaRPr lang="ru-RU" sz="1100" b="1" i="0" u="none" strike="noStrike" dirty="0">
                        <a:solidFill>
                          <a:srgbClr val="002060"/>
                        </a:solidFill>
                        <a:effectLst/>
                        <a:latin typeface="+mj-lt"/>
                      </a:endParaRPr>
                    </a:p>
                  </a:txBody>
                  <a:tcPr marL="6350" marR="6350" marT="6350" marB="0" anchor="b">
                    <a:solidFill>
                      <a:schemeClr val="accent4">
                        <a:lumMod val="60000"/>
                        <a:lumOff val="40000"/>
                      </a:schemeClr>
                    </a:solidFill>
                  </a:tcPr>
                </a:tc>
                <a:tc>
                  <a:txBody>
                    <a:bodyPr/>
                    <a:lstStyle/>
                    <a:p>
                      <a:pPr algn="r" fontAlgn="b"/>
                      <a:r>
                        <a:rPr lang="ru-RU" sz="1100" b="1" i="0" u="none" strike="noStrike" dirty="0" smtClean="0">
                          <a:solidFill>
                            <a:srgbClr val="002060"/>
                          </a:solidFill>
                          <a:effectLst/>
                          <a:latin typeface="+mj-lt"/>
                        </a:rPr>
                        <a:t>108,0</a:t>
                      </a:r>
                      <a:endParaRPr lang="ru-RU" sz="1100" b="1" i="0" u="none" strike="noStrike" dirty="0">
                        <a:solidFill>
                          <a:srgbClr val="002060"/>
                        </a:solidFill>
                        <a:effectLst/>
                        <a:latin typeface="+mj-lt"/>
                      </a:endParaRPr>
                    </a:p>
                  </a:txBody>
                  <a:tcPr marL="6350" marR="6350" marT="6350" marB="0" anchor="b">
                    <a:solidFill>
                      <a:schemeClr val="accent4">
                        <a:lumMod val="60000"/>
                        <a:lumOff val="40000"/>
                      </a:schemeClr>
                    </a:solidFill>
                  </a:tcPr>
                </a:tc>
              </a:tr>
              <a:tr h="407297">
                <a:tc>
                  <a:txBody>
                    <a:bodyPr/>
                    <a:lstStyle/>
                    <a:p>
                      <a:pPr algn="l" fontAlgn="b"/>
                      <a:r>
                        <a:rPr lang="ru-RU" sz="1100" b="1" u="none" strike="noStrike" dirty="0">
                          <a:solidFill>
                            <a:srgbClr val="002060"/>
                          </a:solidFill>
                          <a:effectLst/>
                        </a:rPr>
                        <a:t>Расходы </a:t>
                      </a:r>
                      <a:endParaRPr lang="ru-RU" sz="1100" b="1" i="0" u="none" strike="noStrike" dirty="0">
                        <a:solidFill>
                          <a:srgbClr val="002060"/>
                        </a:solidFill>
                        <a:effectLst/>
                        <a:latin typeface="Calibri"/>
                      </a:endParaRPr>
                    </a:p>
                  </a:txBody>
                  <a:tcPr marL="6350" marR="6350" marT="6350" marB="0" anchor="b"/>
                </a:tc>
                <a:tc>
                  <a:txBody>
                    <a:bodyPr/>
                    <a:lstStyle/>
                    <a:p>
                      <a:pPr algn="r" fontAlgn="b"/>
                      <a:r>
                        <a:rPr lang="ru-RU" sz="1100" b="1" i="0" u="none" strike="noStrike" dirty="0">
                          <a:solidFill>
                            <a:srgbClr val="002060"/>
                          </a:solidFill>
                          <a:effectLst/>
                          <a:latin typeface="Calibri"/>
                        </a:rPr>
                        <a:t>1351,4</a:t>
                      </a:r>
                    </a:p>
                  </a:txBody>
                  <a:tcPr marL="6350" marR="6350" marT="6350" marB="0" anchor="b"/>
                </a:tc>
                <a:tc>
                  <a:txBody>
                    <a:bodyPr/>
                    <a:lstStyle/>
                    <a:p>
                      <a:pPr algn="r" fontAlgn="b"/>
                      <a:r>
                        <a:rPr lang="ru-RU" sz="1100" b="1" i="0" u="none" strike="noStrike" dirty="0">
                          <a:solidFill>
                            <a:srgbClr val="002060"/>
                          </a:solidFill>
                          <a:effectLst/>
                          <a:latin typeface="Calibri"/>
                        </a:rPr>
                        <a:t>1321,7</a:t>
                      </a:r>
                    </a:p>
                  </a:txBody>
                  <a:tcPr marL="6350" marR="6350" marT="6350" marB="0" anchor="b"/>
                </a:tc>
                <a:tc>
                  <a:txBody>
                    <a:bodyPr/>
                    <a:lstStyle/>
                    <a:p>
                      <a:pPr algn="r" fontAlgn="b"/>
                      <a:r>
                        <a:rPr lang="ru-RU" sz="1100" b="1" i="0" u="none" strike="noStrike" dirty="0" smtClean="0">
                          <a:solidFill>
                            <a:srgbClr val="002060"/>
                          </a:solidFill>
                          <a:effectLst/>
                          <a:latin typeface="Calibri"/>
                        </a:rPr>
                        <a:t>1495,0</a:t>
                      </a:r>
                      <a:endParaRPr lang="ru-RU" sz="1100" b="1" i="0" u="none" strike="noStrike" dirty="0">
                        <a:solidFill>
                          <a:srgbClr val="002060"/>
                        </a:solidFill>
                        <a:effectLst/>
                        <a:latin typeface="Calibri"/>
                      </a:endParaRPr>
                    </a:p>
                  </a:txBody>
                  <a:tcPr marL="6350" marR="6350" marT="6350" marB="0" anchor="b"/>
                </a:tc>
                <a:tc>
                  <a:txBody>
                    <a:bodyPr/>
                    <a:lstStyle/>
                    <a:p>
                      <a:pPr algn="r" fontAlgn="b"/>
                      <a:r>
                        <a:rPr lang="ru-RU" sz="1100" b="1" i="0" u="none" strike="noStrike" dirty="0" smtClean="0">
                          <a:solidFill>
                            <a:srgbClr val="002060"/>
                          </a:solidFill>
                          <a:effectLst/>
                          <a:latin typeface="Calibri"/>
                        </a:rPr>
                        <a:t>1480,7</a:t>
                      </a:r>
                      <a:endParaRPr lang="ru-RU" sz="1100" b="1" i="0" u="none" strike="noStrike" dirty="0">
                        <a:solidFill>
                          <a:srgbClr val="002060"/>
                        </a:solidFill>
                        <a:effectLst/>
                        <a:latin typeface="Calibri"/>
                      </a:endParaRPr>
                    </a:p>
                  </a:txBody>
                  <a:tcPr marL="6350" marR="6350" marT="6350" marB="0" anchor="b"/>
                </a:tc>
                <a:tc>
                  <a:txBody>
                    <a:bodyPr/>
                    <a:lstStyle/>
                    <a:p>
                      <a:pPr algn="r" fontAlgn="b"/>
                      <a:r>
                        <a:rPr lang="ru-RU" sz="1100" b="1" i="0" u="none" strike="noStrike" dirty="0" smtClean="0">
                          <a:solidFill>
                            <a:srgbClr val="002060"/>
                          </a:solidFill>
                          <a:effectLst/>
                          <a:latin typeface="Calibri"/>
                        </a:rPr>
                        <a:t>-14,3</a:t>
                      </a:r>
                      <a:endParaRPr lang="ru-RU" sz="1100" b="1" i="0" u="none" strike="noStrike" dirty="0">
                        <a:solidFill>
                          <a:srgbClr val="002060"/>
                        </a:solidFill>
                        <a:effectLst/>
                        <a:latin typeface="Calibri"/>
                      </a:endParaRPr>
                    </a:p>
                  </a:txBody>
                  <a:tcPr marL="6350" marR="6350" marT="6350" marB="0" anchor="b"/>
                </a:tc>
                <a:tc>
                  <a:txBody>
                    <a:bodyPr/>
                    <a:lstStyle/>
                    <a:p>
                      <a:pPr algn="r" fontAlgn="b"/>
                      <a:r>
                        <a:rPr lang="ru-RU" sz="1100" b="1" i="0" u="none" strike="noStrike" dirty="0" smtClean="0">
                          <a:solidFill>
                            <a:srgbClr val="002060"/>
                          </a:solidFill>
                          <a:effectLst/>
                          <a:latin typeface="Calibri"/>
                        </a:rPr>
                        <a:t>99,1</a:t>
                      </a:r>
                      <a:endParaRPr lang="ru-RU" sz="1100" b="1" i="0" u="none" strike="noStrike" dirty="0">
                        <a:solidFill>
                          <a:srgbClr val="002060"/>
                        </a:solidFill>
                        <a:effectLst/>
                        <a:latin typeface="Calibri"/>
                      </a:endParaRPr>
                    </a:p>
                  </a:txBody>
                  <a:tcPr marL="6350" marR="6350" marT="6350" marB="0" anchor="b"/>
                </a:tc>
                <a:tc>
                  <a:txBody>
                    <a:bodyPr/>
                    <a:lstStyle/>
                    <a:p>
                      <a:pPr algn="r" fontAlgn="b"/>
                      <a:r>
                        <a:rPr lang="ru-RU" sz="1100" b="1" i="0" u="none" strike="noStrike" dirty="0" smtClean="0">
                          <a:solidFill>
                            <a:srgbClr val="002060"/>
                          </a:solidFill>
                          <a:effectLst/>
                          <a:latin typeface="Calibri"/>
                        </a:rPr>
                        <a:t>-159,0</a:t>
                      </a:r>
                      <a:endParaRPr lang="ru-RU" sz="1100" b="1" i="0" u="none" strike="noStrike" dirty="0">
                        <a:solidFill>
                          <a:srgbClr val="002060"/>
                        </a:solidFill>
                        <a:effectLst/>
                        <a:latin typeface="Calibri"/>
                      </a:endParaRPr>
                    </a:p>
                  </a:txBody>
                  <a:tcPr marL="6350" marR="6350" marT="6350" marB="0" anchor="b"/>
                </a:tc>
                <a:tc>
                  <a:txBody>
                    <a:bodyPr/>
                    <a:lstStyle/>
                    <a:p>
                      <a:pPr algn="r" fontAlgn="b"/>
                      <a:r>
                        <a:rPr lang="ru-RU" sz="1100" b="1" i="0" u="none" strike="noStrike" dirty="0" smtClean="0">
                          <a:solidFill>
                            <a:srgbClr val="002060"/>
                          </a:solidFill>
                          <a:effectLst/>
                          <a:latin typeface="Calibri"/>
                        </a:rPr>
                        <a:t>112,0</a:t>
                      </a:r>
                      <a:endParaRPr lang="ru-RU" sz="1100" b="1" i="0" u="none" strike="noStrike" dirty="0">
                        <a:solidFill>
                          <a:srgbClr val="002060"/>
                        </a:solidFill>
                        <a:effectLst/>
                        <a:latin typeface="Calibri"/>
                      </a:endParaRPr>
                    </a:p>
                  </a:txBody>
                  <a:tcPr marL="6350" marR="6350" marT="6350" marB="0" anchor="b"/>
                </a:tc>
              </a:tr>
              <a:tr h="328100">
                <a:tc>
                  <a:txBody>
                    <a:bodyPr/>
                    <a:lstStyle/>
                    <a:p>
                      <a:pPr algn="l" fontAlgn="b"/>
                      <a:endParaRPr lang="ru-RU" sz="1100" b="1" i="0" u="none" strike="noStrike" dirty="0">
                        <a:solidFill>
                          <a:srgbClr val="002060"/>
                        </a:solidFill>
                        <a:effectLst/>
                        <a:latin typeface="Calibri"/>
                      </a:endParaRPr>
                    </a:p>
                  </a:txBody>
                  <a:tcPr marL="6350" marR="6350" marT="6350" marB="0" anchor="b"/>
                </a:tc>
                <a:tc>
                  <a:txBody>
                    <a:bodyPr/>
                    <a:lstStyle/>
                    <a:p>
                      <a:pPr algn="l" fontAlgn="b"/>
                      <a:endParaRPr lang="ru-RU" sz="1100" b="1" i="0" u="none" strike="noStrike">
                        <a:solidFill>
                          <a:srgbClr val="FF0000"/>
                        </a:solidFill>
                        <a:effectLst/>
                        <a:latin typeface="Calibri"/>
                      </a:endParaRPr>
                    </a:p>
                  </a:txBody>
                  <a:tcPr marL="6350" marR="6350" marT="6350" marB="0" anchor="b"/>
                </a:tc>
                <a:tc>
                  <a:txBody>
                    <a:bodyPr/>
                    <a:lstStyle/>
                    <a:p>
                      <a:pPr algn="l" fontAlgn="b"/>
                      <a:endParaRPr lang="ru-RU" sz="1100" b="1" i="0" u="none" strike="noStrike" dirty="0">
                        <a:solidFill>
                          <a:srgbClr val="FF0000"/>
                        </a:solidFill>
                        <a:effectLst/>
                        <a:latin typeface="Calibri"/>
                      </a:endParaRPr>
                    </a:p>
                  </a:txBody>
                  <a:tcPr marL="6350" marR="6350" marT="6350" marB="0" anchor="b"/>
                </a:tc>
                <a:tc>
                  <a:txBody>
                    <a:bodyPr/>
                    <a:lstStyle/>
                    <a:p>
                      <a:pPr algn="l" fontAlgn="b"/>
                      <a:endParaRPr lang="ru-RU" sz="1100" b="1" i="0" u="none" strike="noStrike" dirty="0">
                        <a:solidFill>
                          <a:srgbClr val="FF0000"/>
                        </a:solidFill>
                        <a:effectLst/>
                        <a:latin typeface="Calibri"/>
                      </a:endParaRPr>
                    </a:p>
                  </a:txBody>
                  <a:tcPr marL="6350" marR="6350" marT="6350" marB="0" anchor="b"/>
                </a:tc>
                <a:tc>
                  <a:txBody>
                    <a:bodyPr/>
                    <a:lstStyle/>
                    <a:p>
                      <a:pPr algn="l" fontAlgn="b"/>
                      <a:endParaRPr lang="ru-RU" sz="1100" b="1" i="0" u="none" strike="noStrike" dirty="0">
                        <a:solidFill>
                          <a:srgbClr val="FF0000"/>
                        </a:solidFill>
                        <a:effectLst/>
                        <a:latin typeface="Calibri"/>
                      </a:endParaRPr>
                    </a:p>
                  </a:txBody>
                  <a:tcPr marL="6350" marR="6350" marT="6350" marB="0" anchor="b"/>
                </a:tc>
                <a:tc>
                  <a:txBody>
                    <a:bodyPr/>
                    <a:lstStyle/>
                    <a:p>
                      <a:pPr algn="l" fontAlgn="b"/>
                      <a:endParaRPr lang="ru-RU" sz="1100" b="1" i="0" u="none" strike="noStrike" dirty="0">
                        <a:solidFill>
                          <a:srgbClr val="FF0000"/>
                        </a:solidFill>
                        <a:effectLst/>
                        <a:latin typeface="Calibri"/>
                      </a:endParaRPr>
                    </a:p>
                  </a:txBody>
                  <a:tcPr marL="6350" marR="6350" marT="6350" marB="0" anchor="b"/>
                </a:tc>
                <a:tc>
                  <a:txBody>
                    <a:bodyPr/>
                    <a:lstStyle/>
                    <a:p>
                      <a:pPr algn="l" fontAlgn="b"/>
                      <a:endParaRPr lang="ru-RU" sz="1100" b="1" i="0" u="none" strike="noStrike" dirty="0">
                        <a:solidFill>
                          <a:srgbClr val="FF0000"/>
                        </a:solidFill>
                        <a:effectLst/>
                        <a:latin typeface="Calibri"/>
                      </a:endParaRPr>
                    </a:p>
                  </a:txBody>
                  <a:tcPr marL="6350" marR="6350" marT="6350" marB="0" anchor="b"/>
                </a:tc>
                <a:tc>
                  <a:txBody>
                    <a:bodyPr/>
                    <a:lstStyle/>
                    <a:p>
                      <a:pPr algn="l" fontAlgn="b"/>
                      <a:endParaRPr lang="ru-RU" sz="1100" b="1" i="0" u="none" strike="noStrike" dirty="0">
                        <a:solidFill>
                          <a:srgbClr val="FF0000"/>
                        </a:solidFill>
                        <a:effectLst/>
                        <a:latin typeface="Calibri"/>
                      </a:endParaRPr>
                    </a:p>
                  </a:txBody>
                  <a:tcPr marL="6350" marR="6350" marT="6350" marB="0" anchor="b"/>
                </a:tc>
                <a:tc>
                  <a:txBody>
                    <a:bodyPr/>
                    <a:lstStyle/>
                    <a:p>
                      <a:pPr algn="l" fontAlgn="b"/>
                      <a:endParaRPr lang="ru-RU" sz="1100" b="1" i="0" u="none" strike="noStrike" dirty="0">
                        <a:solidFill>
                          <a:srgbClr val="FF0000"/>
                        </a:solidFill>
                        <a:effectLst/>
                        <a:latin typeface="Calibri"/>
                      </a:endParaRPr>
                    </a:p>
                  </a:txBody>
                  <a:tcPr marL="6350" marR="6350" marT="6350" marB="0" anchor="b"/>
                </a:tc>
              </a:tr>
            </a:tbl>
          </a:graphicData>
        </a:graphic>
      </p:graphicFrame>
      <p:sp>
        <p:nvSpPr>
          <p:cNvPr id="5" name="TextBox 4"/>
          <p:cNvSpPr txBox="1"/>
          <p:nvPr/>
        </p:nvSpPr>
        <p:spPr>
          <a:xfrm>
            <a:off x="7761196" y="1484784"/>
            <a:ext cx="716863" cy="253916"/>
          </a:xfrm>
          <a:prstGeom prst="rect">
            <a:avLst/>
          </a:prstGeom>
          <a:noFill/>
        </p:spPr>
        <p:txBody>
          <a:bodyPr wrap="none" rtlCol="0">
            <a:spAutoFit/>
          </a:bodyPr>
          <a:lstStyle/>
          <a:p>
            <a:r>
              <a:rPr lang="ru-RU" sz="1050" b="1" dirty="0"/>
              <a:t>м</a:t>
            </a:r>
            <a:r>
              <a:rPr lang="ru-RU" sz="1050" b="1" dirty="0" smtClean="0"/>
              <a:t>лн.руб</a:t>
            </a:r>
            <a:endParaRPr lang="ru-RU" sz="1050" b="1"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13</a:t>
            </a:fld>
            <a:endParaRPr lang="ru-RU"/>
          </a:p>
        </p:txBody>
      </p:sp>
    </p:spTree>
    <p:extLst>
      <p:ext uri="{BB962C8B-B14F-4D97-AF65-F5344CB8AC3E}">
        <p14:creationId xmlns:p14="http://schemas.microsoft.com/office/powerpoint/2010/main" val="389834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564672"/>
          </a:xfrm>
        </p:spPr>
        <p:txBody>
          <a:bodyPr anchor="t">
            <a:normAutofit/>
          </a:bodyPr>
          <a:lstStyle/>
          <a:p>
            <a:pPr algn="ctr"/>
            <a:r>
              <a:rPr lang="ru-RU" sz="2400" b="1" dirty="0" smtClean="0">
                <a:solidFill>
                  <a:schemeClr val="bg2">
                    <a:lumMod val="10000"/>
                  </a:schemeClr>
                </a:solidFill>
              </a:rPr>
              <a:t>Исполнение бюджета по расходам за 2023 год</a:t>
            </a:r>
            <a:endParaRPr lang="ru-RU" sz="2400" b="1" dirty="0">
              <a:solidFill>
                <a:schemeClr val="bg2">
                  <a:lumMod val="10000"/>
                </a:schemeClr>
              </a:solidFill>
            </a:endParaRPr>
          </a:p>
        </p:txBody>
      </p:sp>
      <p:sp>
        <p:nvSpPr>
          <p:cNvPr id="5" name="TextBox 4"/>
          <p:cNvSpPr txBox="1"/>
          <p:nvPr/>
        </p:nvSpPr>
        <p:spPr>
          <a:xfrm>
            <a:off x="7956376" y="1412776"/>
            <a:ext cx="966423" cy="253916"/>
          </a:xfrm>
          <a:prstGeom prst="rect">
            <a:avLst/>
          </a:prstGeom>
          <a:noFill/>
        </p:spPr>
        <p:txBody>
          <a:bodyPr wrap="square" rtlCol="0">
            <a:spAutoFit/>
          </a:bodyPr>
          <a:lstStyle/>
          <a:p>
            <a:pPr algn="r"/>
            <a:r>
              <a:rPr lang="ru-RU" sz="1050" b="1" dirty="0"/>
              <a:t>м</a:t>
            </a:r>
            <a:r>
              <a:rPr lang="ru-RU" sz="1050" b="1" dirty="0" smtClean="0"/>
              <a:t>лн.руб</a:t>
            </a:r>
            <a:endParaRPr lang="ru-RU" sz="1050" b="1" dirty="0"/>
          </a:p>
        </p:txBody>
      </p:sp>
      <p:graphicFrame>
        <p:nvGraphicFramePr>
          <p:cNvPr id="6" name="Диаграмма 5"/>
          <p:cNvGraphicFramePr/>
          <p:nvPr>
            <p:extLst>
              <p:ext uri="{D42A27DB-BD31-4B8C-83A1-F6EECF244321}">
                <p14:modId xmlns:p14="http://schemas.microsoft.com/office/powerpoint/2010/main" val="185404857"/>
              </p:ext>
            </p:extLst>
          </p:nvPr>
        </p:nvGraphicFramePr>
        <p:xfrm>
          <a:off x="467544" y="1423689"/>
          <a:ext cx="7632848"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Номер слайда 2"/>
          <p:cNvSpPr>
            <a:spLocks noGrp="1"/>
          </p:cNvSpPr>
          <p:nvPr>
            <p:ph type="sldNum" sz="quarter" idx="12"/>
          </p:nvPr>
        </p:nvSpPr>
        <p:spPr/>
        <p:txBody>
          <a:bodyPr/>
          <a:lstStyle/>
          <a:p>
            <a:fld id="{B19B0651-EE4F-4900-A07F-96A6BFA9D0F0}" type="slidenum">
              <a:rPr lang="ru-RU" smtClean="0"/>
              <a:pPr/>
              <a:t>14</a:t>
            </a:fld>
            <a:endParaRPr lang="ru-RU"/>
          </a:p>
        </p:txBody>
      </p:sp>
      <p:sp>
        <p:nvSpPr>
          <p:cNvPr id="7" name="Прямоугольник 6"/>
          <p:cNvSpPr/>
          <p:nvPr/>
        </p:nvSpPr>
        <p:spPr>
          <a:xfrm>
            <a:off x="323528" y="5517232"/>
            <a:ext cx="8496944" cy="523220"/>
          </a:xfrm>
          <a:prstGeom prst="rect">
            <a:avLst/>
          </a:prstGeom>
        </p:spPr>
        <p:txBody>
          <a:bodyPr wrap="square">
            <a:spAutoFit/>
          </a:bodyPr>
          <a:lstStyle/>
          <a:p>
            <a:r>
              <a:rPr lang="ru-RU" sz="1400" dirty="0">
                <a:latin typeface="Times New Roman" pitchFamily="18" charset="0"/>
                <a:cs typeface="Times New Roman" pitchFamily="18" charset="0"/>
              </a:rPr>
              <a:t>В </a:t>
            </a:r>
            <a:r>
              <a:rPr lang="ru-RU" sz="1400" dirty="0" smtClean="0">
                <a:latin typeface="Times New Roman" pitchFamily="18" charset="0"/>
                <a:cs typeface="Times New Roman" pitchFamily="18" charset="0"/>
              </a:rPr>
              <a:t>2023 </a:t>
            </a:r>
            <a:r>
              <a:rPr lang="ru-RU" sz="1400" dirty="0">
                <a:latin typeface="Times New Roman" pitchFamily="18" charset="0"/>
                <a:cs typeface="Times New Roman" pitchFamily="18" charset="0"/>
              </a:rPr>
              <a:t>году расходы бюджета составили </a:t>
            </a:r>
            <a:r>
              <a:rPr lang="ru-RU" sz="1400" dirty="0" smtClean="0">
                <a:latin typeface="Times New Roman" pitchFamily="18" charset="0"/>
                <a:cs typeface="Times New Roman" pitchFamily="18" charset="0"/>
              </a:rPr>
              <a:t>1480,7 </a:t>
            </a:r>
            <a:r>
              <a:rPr lang="ru-RU" sz="1400" dirty="0">
                <a:latin typeface="Times New Roman" pitchFamily="18" charset="0"/>
                <a:cs typeface="Times New Roman" pitchFamily="18" charset="0"/>
              </a:rPr>
              <a:t>млн. рублей </a:t>
            </a:r>
            <a:r>
              <a:rPr lang="ru-RU" sz="1400" dirty="0" smtClean="0">
                <a:latin typeface="Times New Roman" pitchFamily="18" charset="0"/>
                <a:cs typeface="Times New Roman" pitchFamily="18" charset="0"/>
              </a:rPr>
              <a:t> или 98,6 </a:t>
            </a:r>
            <a:r>
              <a:rPr lang="ru-RU" sz="1400" dirty="0">
                <a:latin typeface="Times New Roman" pitchFamily="18" charset="0"/>
                <a:cs typeface="Times New Roman" pitchFamily="18" charset="0"/>
              </a:rPr>
              <a:t>процента к плановым показателям, </a:t>
            </a:r>
            <a:r>
              <a:rPr lang="ru-RU" sz="1400" dirty="0" smtClean="0">
                <a:latin typeface="Times New Roman" pitchFamily="18" charset="0"/>
                <a:cs typeface="Times New Roman" pitchFamily="18" charset="0"/>
              </a:rPr>
              <a:t>с увеличением </a:t>
            </a:r>
            <a:r>
              <a:rPr lang="ru-RU" sz="1400" dirty="0">
                <a:latin typeface="Times New Roman" pitchFamily="18" charset="0"/>
                <a:cs typeface="Times New Roman" pitchFamily="18" charset="0"/>
              </a:rPr>
              <a:t>объема расходов  в сумме на </a:t>
            </a:r>
            <a:r>
              <a:rPr lang="ru-RU" sz="1400" dirty="0" smtClean="0">
                <a:latin typeface="Times New Roman" pitchFamily="18" charset="0"/>
                <a:cs typeface="Times New Roman" pitchFamily="18" charset="0"/>
              </a:rPr>
              <a:t>159 </a:t>
            </a:r>
            <a:r>
              <a:rPr lang="ru-RU" sz="1400" dirty="0">
                <a:latin typeface="Times New Roman" pitchFamily="18" charset="0"/>
                <a:cs typeface="Times New Roman" pitchFamily="18" charset="0"/>
              </a:rPr>
              <a:t>млн. рублей или </a:t>
            </a:r>
            <a:r>
              <a:rPr lang="ru-RU" sz="1400" dirty="0" smtClean="0">
                <a:latin typeface="Times New Roman" pitchFamily="18" charset="0"/>
                <a:cs typeface="Times New Roman" pitchFamily="18" charset="0"/>
              </a:rPr>
              <a:t>12 </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к </a:t>
            </a:r>
            <a:r>
              <a:rPr lang="ru-RU" sz="1400" dirty="0">
                <a:latin typeface="Times New Roman" pitchFamily="18" charset="0"/>
                <a:cs typeface="Times New Roman" pitchFamily="18" charset="0"/>
              </a:rPr>
              <a:t>уровню </a:t>
            </a:r>
            <a:r>
              <a:rPr lang="ru-RU" sz="1400" dirty="0" smtClean="0">
                <a:latin typeface="Times New Roman" pitchFamily="18" charset="0"/>
                <a:cs typeface="Times New Roman" pitchFamily="18" charset="0"/>
              </a:rPr>
              <a:t>2022 </a:t>
            </a:r>
            <a:r>
              <a:rPr lang="ru-RU" sz="1400" dirty="0">
                <a:latin typeface="Times New Roman" pitchFamily="18" charset="0"/>
                <a:cs typeface="Times New Roman" pitchFamily="18" charset="0"/>
              </a:rPr>
              <a:t>года.</a:t>
            </a:r>
          </a:p>
        </p:txBody>
      </p:sp>
    </p:spTree>
    <p:extLst>
      <p:ext uri="{BB962C8B-B14F-4D97-AF65-F5344CB8AC3E}">
        <p14:creationId xmlns:p14="http://schemas.microsoft.com/office/powerpoint/2010/main" val="206563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extLst>
              <p:ext uri="{D42A27DB-BD31-4B8C-83A1-F6EECF244321}">
                <p14:modId xmlns:p14="http://schemas.microsoft.com/office/powerpoint/2010/main" val="1878632670"/>
              </p:ext>
            </p:extLst>
          </p:nvPr>
        </p:nvGraphicFramePr>
        <p:xfrm>
          <a:off x="575048" y="2132856"/>
          <a:ext cx="8568952" cy="5294492"/>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1"/>
          <p:cNvSpPr>
            <a:spLocks noGrp="1"/>
          </p:cNvSpPr>
          <p:nvPr>
            <p:ph type="title"/>
          </p:nvPr>
        </p:nvSpPr>
        <p:spPr>
          <a:xfrm>
            <a:off x="490936" y="341784"/>
            <a:ext cx="8229600" cy="1143000"/>
          </a:xfrm>
        </p:spPr>
        <p:txBody>
          <a:bodyPr anchor="t">
            <a:normAutofit/>
          </a:bodyPr>
          <a:lstStyle/>
          <a:p>
            <a:pPr algn="ctr"/>
            <a:r>
              <a:rPr lang="ru-RU" sz="2400" b="1" dirty="0" smtClean="0">
                <a:solidFill>
                  <a:srgbClr val="002060"/>
                </a:solidFill>
              </a:rPr>
              <a:t>Реализация региональных проектов в Труновском муниципальном округе в 2023 году</a:t>
            </a:r>
            <a:endParaRPr lang="ru-RU" sz="2400" b="1" dirty="0">
              <a:solidFill>
                <a:srgbClr val="002060"/>
              </a:solidFill>
            </a:endParaRPr>
          </a:p>
        </p:txBody>
      </p:sp>
      <p:sp>
        <p:nvSpPr>
          <p:cNvPr id="6" name="TextBox 5"/>
          <p:cNvSpPr txBox="1"/>
          <p:nvPr/>
        </p:nvSpPr>
        <p:spPr>
          <a:xfrm>
            <a:off x="827584" y="5528746"/>
            <a:ext cx="649537" cy="369332"/>
          </a:xfrm>
          <a:prstGeom prst="rect">
            <a:avLst/>
          </a:prstGeom>
          <a:noFill/>
        </p:spPr>
        <p:txBody>
          <a:bodyPr wrap="none" rtlCol="0">
            <a:spAutoFit/>
          </a:bodyPr>
          <a:lstStyle/>
          <a:p>
            <a:r>
              <a:rPr lang="ru-RU" dirty="0" smtClean="0">
                <a:latin typeface="Times New Roman" pitchFamily="18" charset="0"/>
                <a:cs typeface="Times New Roman" pitchFamily="18" charset="0"/>
              </a:rPr>
              <a:t>план</a:t>
            </a:r>
            <a:endParaRPr lang="ru-RU" dirty="0">
              <a:latin typeface="Times New Roman" pitchFamily="18" charset="0"/>
              <a:cs typeface="Times New Roman" pitchFamily="18" charset="0"/>
            </a:endParaRPr>
          </a:p>
        </p:txBody>
      </p:sp>
      <p:sp>
        <p:nvSpPr>
          <p:cNvPr id="7" name="TextBox 6"/>
          <p:cNvSpPr txBox="1"/>
          <p:nvPr/>
        </p:nvSpPr>
        <p:spPr>
          <a:xfrm>
            <a:off x="8083909" y="908720"/>
            <a:ext cx="716863" cy="253916"/>
          </a:xfrm>
          <a:prstGeom prst="rect">
            <a:avLst/>
          </a:prstGeom>
          <a:noFill/>
        </p:spPr>
        <p:txBody>
          <a:bodyPr wrap="none" rtlCol="0">
            <a:spAutoFit/>
          </a:bodyPr>
          <a:lstStyle/>
          <a:p>
            <a:r>
              <a:rPr lang="ru-RU" sz="1050" b="1" dirty="0"/>
              <a:t>м</a:t>
            </a:r>
            <a:r>
              <a:rPr lang="ru-RU" sz="1050" b="1" dirty="0" smtClean="0"/>
              <a:t>лн.руб</a:t>
            </a:r>
            <a:endParaRPr lang="ru-RU" sz="1050" b="1" dirty="0"/>
          </a:p>
        </p:txBody>
      </p:sp>
      <p:sp>
        <p:nvSpPr>
          <p:cNvPr id="2" name="Номер слайда 1"/>
          <p:cNvSpPr>
            <a:spLocks noGrp="1"/>
          </p:cNvSpPr>
          <p:nvPr>
            <p:ph type="sldNum" sz="quarter" idx="12"/>
          </p:nvPr>
        </p:nvSpPr>
        <p:spPr/>
        <p:txBody>
          <a:bodyPr/>
          <a:lstStyle/>
          <a:p>
            <a:fld id="{B19B0651-EE4F-4900-A07F-96A6BFA9D0F0}" type="slidenum">
              <a:rPr lang="ru-RU" smtClean="0"/>
              <a:pPr/>
              <a:t>15</a:t>
            </a:fld>
            <a:endParaRPr lang="ru-RU"/>
          </a:p>
        </p:txBody>
      </p:sp>
      <p:sp>
        <p:nvSpPr>
          <p:cNvPr id="3" name="Прямоугольник 2"/>
          <p:cNvSpPr/>
          <p:nvPr/>
        </p:nvSpPr>
        <p:spPr>
          <a:xfrm>
            <a:off x="177244" y="1268760"/>
            <a:ext cx="8856984" cy="738664"/>
          </a:xfrm>
          <a:prstGeom prst="rect">
            <a:avLst/>
          </a:prstGeom>
        </p:spPr>
        <p:txBody>
          <a:bodyPr wrap="square">
            <a:spAutoFit/>
          </a:bodyPr>
          <a:lstStyle/>
          <a:p>
            <a:r>
              <a:rPr lang="ru-RU" sz="1400" dirty="0">
                <a:latin typeface="Times New Roman" pitchFamily="18" charset="0"/>
                <a:cs typeface="Times New Roman" pitchFamily="18" charset="0"/>
              </a:rPr>
              <a:t>В рамках реализации национальных проектов, определенных Указами Президента РФ, в округе исполнялись семь региональных проектов. Общая сумма бюджетных ассигнований, направленная в </a:t>
            </a:r>
            <a:r>
              <a:rPr lang="ru-RU" sz="1400" dirty="0" smtClean="0">
                <a:latin typeface="Times New Roman" pitchFamily="18" charset="0"/>
                <a:cs typeface="Times New Roman" pitchFamily="18" charset="0"/>
              </a:rPr>
              <a:t>2023 </a:t>
            </a:r>
            <a:r>
              <a:rPr lang="ru-RU" sz="1400" dirty="0">
                <a:latin typeface="Times New Roman" pitchFamily="18" charset="0"/>
                <a:cs typeface="Times New Roman" pitchFamily="18" charset="0"/>
              </a:rPr>
              <a:t>году на реализацию национальных проектов в  бюджете округа, составила </a:t>
            </a:r>
            <a:r>
              <a:rPr lang="ru-RU" sz="1400" dirty="0" smtClean="0">
                <a:latin typeface="Times New Roman" pitchFamily="18" charset="0"/>
                <a:cs typeface="Times New Roman" pitchFamily="18" charset="0"/>
              </a:rPr>
              <a:t>191,5 </a:t>
            </a:r>
            <a:r>
              <a:rPr lang="ru-RU" sz="1400" dirty="0">
                <a:latin typeface="Times New Roman" pitchFamily="18" charset="0"/>
                <a:cs typeface="Times New Roman" pitchFamily="18" charset="0"/>
              </a:rPr>
              <a:t>млн. рублей.</a:t>
            </a:r>
          </a:p>
        </p:txBody>
      </p:sp>
    </p:spTree>
    <p:extLst>
      <p:ext uri="{BB962C8B-B14F-4D97-AF65-F5344CB8AC3E}">
        <p14:creationId xmlns:p14="http://schemas.microsoft.com/office/powerpoint/2010/main" val="793082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pPr/>
              <a:t>16</a:t>
            </a:fld>
            <a:endParaRPr lang="ru-RU"/>
          </a:p>
        </p:txBody>
      </p:sp>
      <p:sp>
        <p:nvSpPr>
          <p:cNvPr id="3" name="Прямоугольник 2"/>
          <p:cNvSpPr/>
          <p:nvPr/>
        </p:nvSpPr>
        <p:spPr>
          <a:xfrm>
            <a:off x="331623" y="1052736"/>
            <a:ext cx="8568952" cy="2031325"/>
          </a:xfrm>
          <a:prstGeom prst="rect">
            <a:avLst/>
          </a:prstGeom>
        </p:spPr>
        <p:txBody>
          <a:bodyPr wrap="square">
            <a:spAutoFit/>
          </a:bodyPr>
          <a:lstStyle/>
          <a:p>
            <a:pPr algn="just"/>
            <a:r>
              <a:rPr lang="ru-RU" sz="1400" dirty="0" smtClean="0">
                <a:latin typeface="Times New Roman" pitchFamily="18" charset="0"/>
                <a:cs typeface="Times New Roman" pitchFamily="18" charset="0"/>
              </a:rPr>
              <a:t>Отрасли </a:t>
            </a:r>
            <a:r>
              <a:rPr lang="ru-RU" sz="1400" dirty="0">
                <a:latin typeface="Times New Roman" pitchFamily="18" charset="0"/>
                <a:cs typeface="Times New Roman" pitchFamily="18" charset="0"/>
              </a:rPr>
              <a:t>социальной сферы призваны удовлетворять культурные, образовательные, духовные потребности.</a:t>
            </a:r>
          </a:p>
          <a:p>
            <a:pPr algn="just"/>
            <a:r>
              <a:rPr lang="ru-RU" sz="1400" dirty="0">
                <a:latin typeface="Times New Roman" pitchFamily="18" charset="0"/>
                <a:cs typeface="Times New Roman" pitchFamily="18" charset="0"/>
              </a:rPr>
              <a:t>Высокий уровень развития социальной сферы оказывает огромное влияние на формирование человека - работника с активной жизненной позицией, на повышение производительности общественного труда.</a:t>
            </a:r>
          </a:p>
          <a:p>
            <a:pPr algn="just"/>
            <a:r>
              <a:rPr lang="ru-RU" sz="1400" dirty="0">
                <a:latin typeface="Times New Roman" pitchFamily="18" charset="0"/>
                <a:cs typeface="Times New Roman" pitchFamily="18" charset="0"/>
              </a:rPr>
              <a:t>Отрасли социальной инфраструктуры нацелены на удовлетворение социально - культурных, духовных, интеллектуальных запросов человека, поддержание его нормальной жизнедеятельности (образование, культура, искусство, физическая культура и спорт).</a:t>
            </a:r>
          </a:p>
          <a:p>
            <a:pPr algn="just"/>
            <a:r>
              <a:rPr lang="ru-RU" sz="1400" dirty="0">
                <a:latin typeface="Times New Roman" pitchFamily="18" charset="0"/>
                <a:cs typeface="Times New Roman" pitchFamily="18" charset="0"/>
              </a:rPr>
              <a:t>Основным направлением в социальной сфере остается улучшение качества жизни населения, создание оптимальных условий жизни для каждого человека, его здоровья, образования, трудовой деятельности и социальной справедливости для всех слоев населения.</a:t>
            </a:r>
          </a:p>
        </p:txBody>
      </p:sp>
      <p:sp>
        <p:nvSpPr>
          <p:cNvPr id="4" name="Прямоугольник 3"/>
          <p:cNvSpPr/>
          <p:nvPr/>
        </p:nvSpPr>
        <p:spPr>
          <a:xfrm>
            <a:off x="323528" y="476672"/>
            <a:ext cx="8352928" cy="646331"/>
          </a:xfrm>
          <a:prstGeom prst="rect">
            <a:avLst/>
          </a:prstGeom>
        </p:spPr>
        <p:txBody>
          <a:bodyPr wrap="square">
            <a:spAutoFit/>
          </a:bodyPr>
          <a:lstStyle/>
          <a:p>
            <a:pPr algn="ctr"/>
            <a:r>
              <a:rPr lang="ru-RU" b="1" dirty="0">
                <a:solidFill>
                  <a:srgbClr val="002060"/>
                </a:solidFill>
              </a:rPr>
              <a:t>РАСХОДЫ БЮДЖЕТА С УЧЕТОМ ИНТЕРЕСОВ ЦЕЛЕВЫХ ГРУПП ПОЛЬЗОВАТЕЛЕЙ</a:t>
            </a:r>
          </a:p>
        </p:txBody>
      </p:sp>
      <p:graphicFrame>
        <p:nvGraphicFramePr>
          <p:cNvPr id="5" name="Диаграмма 4"/>
          <p:cNvGraphicFramePr/>
          <p:nvPr>
            <p:extLst>
              <p:ext uri="{D42A27DB-BD31-4B8C-83A1-F6EECF244321}">
                <p14:modId xmlns:p14="http://schemas.microsoft.com/office/powerpoint/2010/main" val="543060182"/>
              </p:ext>
            </p:extLst>
          </p:nvPr>
        </p:nvGraphicFramePr>
        <p:xfrm>
          <a:off x="539552" y="3084060"/>
          <a:ext cx="8136904" cy="30812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886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nchor="t">
            <a:normAutofit/>
          </a:bodyPr>
          <a:lstStyle/>
          <a:p>
            <a:pPr algn="ctr"/>
            <a:r>
              <a:rPr lang="ru-RU" sz="2800" b="1" dirty="0" smtClean="0">
                <a:solidFill>
                  <a:srgbClr val="002060"/>
                </a:solidFill>
              </a:rPr>
              <a:t>Структура расходов бюджета Труновского муниципального округа по образованию за 2023 год</a:t>
            </a:r>
            <a:endParaRPr lang="ru-RU" sz="2800" b="1" dirty="0">
              <a:solidFill>
                <a:srgbClr val="002060"/>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210231426"/>
              </p:ext>
            </p:extLst>
          </p:nvPr>
        </p:nvGraphicFramePr>
        <p:xfrm>
          <a:off x="611559" y="1431185"/>
          <a:ext cx="7992889" cy="2501871"/>
        </p:xfrm>
        <a:graphic>
          <a:graphicData uri="http://schemas.openxmlformats.org/drawingml/2006/table">
            <a:tbl>
              <a:tblPr>
                <a:tableStyleId>{5C22544A-7EE6-4342-B048-85BDC9FD1C3A}</a:tableStyleId>
              </a:tblPr>
              <a:tblGrid>
                <a:gridCol w="814562"/>
                <a:gridCol w="2138224"/>
                <a:gridCol w="640347"/>
                <a:gridCol w="733293"/>
                <a:gridCol w="1070046"/>
                <a:gridCol w="940233"/>
                <a:gridCol w="688891"/>
                <a:gridCol w="967293"/>
              </a:tblGrid>
              <a:tr h="352546">
                <a:tc>
                  <a:txBody>
                    <a:bodyPr/>
                    <a:lstStyle/>
                    <a:p>
                      <a:pPr algn="l" fontAlgn="b"/>
                      <a:endParaRPr lang="ru-RU" sz="1100" b="0" i="0" u="none" strike="noStrike" dirty="0">
                        <a:solidFill>
                          <a:srgbClr val="000000"/>
                        </a:solidFill>
                        <a:effectLst/>
                        <a:latin typeface="Calibri"/>
                      </a:endParaRPr>
                    </a:p>
                  </a:txBody>
                  <a:tcPr marL="6350" marR="6350" marT="6350" marB="0" anchor="b"/>
                </a:tc>
                <a:tc>
                  <a:txBody>
                    <a:bodyPr/>
                    <a:lstStyle/>
                    <a:p>
                      <a:pPr algn="l" fontAlgn="b"/>
                      <a:endParaRPr lang="ru-RU" sz="1100" b="0" i="0" u="none" strike="noStrike">
                        <a:solidFill>
                          <a:srgbClr val="000000"/>
                        </a:solidFill>
                        <a:effectLst/>
                        <a:latin typeface="Calibri"/>
                      </a:endParaRPr>
                    </a:p>
                  </a:txBody>
                  <a:tcPr marL="6350" marR="6350" marT="6350" marB="0" anchor="b"/>
                </a:tc>
                <a:tc>
                  <a:txBody>
                    <a:bodyPr/>
                    <a:lstStyle/>
                    <a:p>
                      <a:pPr algn="l" fontAlgn="b"/>
                      <a:endParaRPr lang="ru-RU" sz="1100" b="0" i="0" u="none" strike="noStrike">
                        <a:solidFill>
                          <a:srgbClr val="000000"/>
                        </a:solidFill>
                        <a:effectLst/>
                        <a:latin typeface="Calibri"/>
                      </a:endParaRPr>
                    </a:p>
                  </a:txBody>
                  <a:tcPr marL="6350" marR="6350" marT="6350" marB="0" anchor="b"/>
                </a:tc>
                <a:tc>
                  <a:txBody>
                    <a:bodyPr/>
                    <a:lstStyle/>
                    <a:p>
                      <a:pPr algn="l" fontAlgn="b"/>
                      <a:endParaRPr lang="ru-RU" sz="1100" b="0" i="0" u="none" strike="noStrike">
                        <a:solidFill>
                          <a:srgbClr val="000000"/>
                        </a:solidFill>
                        <a:effectLst/>
                        <a:latin typeface="Calibri"/>
                      </a:endParaRPr>
                    </a:p>
                  </a:txBody>
                  <a:tcPr marL="6350" marR="6350" marT="6350" marB="0" anchor="b"/>
                </a:tc>
                <a:tc>
                  <a:txBody>
                    <a:bodyPr/>
                    <a:lstStyle/>
                    <a:p>
                      <a:pPr algn="l" fontAlgn="b"/>
                      <a:endParaRPr lang="ru-RU" sz="1100" b="0" i="0" u="none" strike="noStrike">
                        <a:solidFill>
                          <a:srgbClr val="000000"/>
                        </a:solidFill>
                        <a:effectLst/>
                        <a:latin typeface="Calibri"/>
                      </a:endParaRPr>
                    </a:p>
                  </a:txBody>
                  <a:tcPr marL="6350" marR="6350" marT="6350" marB="0" anchor="b"/>
                </a:tc>
                <a:tc>
                  <a:txBody>
                    <a:bodyPr/>
                    <a:lstStyle/>
                    <a:p>
                      <a:pPr algn="l" fontAlgn="b"/>
                      <a:endParaRPr lang="ru-RU" sz="1100" b="0" i="0" u="none" strike="noStrike">
                        <a:solidFill>
                          <a:srgbClr val="000000"/>
                        </a:solidFill>
                        <a:effectLst/>
                        <a:latin typeface="Calibri"/>
                      </a:endParaRPr>
                    </a:p>
                  </a:txBody>
                  <a:tcPr marL="6350" marR="6350" marT="6350" marB="0" anchor="b"/>
                </a:tc>
                <a:tc>
                  <a:txBody>
                    <a:bodyPr/>
                    <a:lstStyle/>
                    <a:p>
                      <a:pPr algn="l" fontAlgn="b"/>
                      <a:endParaRPr lang="ru-RU" sz="1100" b="0" i="0" u="none" strike="noStrike" dirty="0">
                        <a:solidFill>
                          <a:srgbClr val="000000"/>
                        </a:solidFill>
                        <a:effectLst/>
                        <a:latin typeface="Calibri"/>
                      </a:endParaRPr>
                    </a:p>
                  </a:txBody>
                  <a:tcPr marL="6350" marR="6350" marT="6350" marB="0" anchor="b"/>
                </a:tc>
                <a:tc>
                  <a:txBody>
                    <a:bodyPr/>
                    <a:lstStyle/>
                    <a:p>
                      <a:pPr algn="l" fontAlgn="b"/>
                      <a:endParaRPr lang="ru-RU" sz="1100" b="0" i="0" u="none" strike="noStrike">
                        <a:solidFill>
                          <a:srgbClr val="000000"/>
                        </a:solidFill>
                        <a:effectLst/>
                        <a:latin typeface="Calibri"/>
                      </a:endParaRPr>
                    </a:p>
                  </a:txBody>
                  <a:tcPr marL="6350" marR="6350" marT="6350" marB="0" anchor="b"/>
                </a:tc>
              </a:tr>
              <a:tr h="578993">
                <a:tc gridSpan="2">
                  <a:txBody>
                    <a:bodyPr/>
                    <a:lstStyle/>
                    <a:p>
                      <a:pPr algn="ctr" fontAlgn="b"/>
                      <a:r>
                        <a:rPr lang="ru-RU" sz="1200" u="none" strike="noStrike" dirty="0">
                          <a:effectLst/>
                          <a:latin typeface="Times New Roman" pitchFamily="18" charset="0"/>
                          <a:cs typeface="Times New Roman" pitchFamily="18" charset="0"/>
                        </a:rPr>
                        <a:t>Наименование показателя</a:t>
                      </a:r>
                      <a:endParaRPr lang="ru-RU" sz="1200" b="0" i="0" u="none" strike="noStrike" dirty="0">
                        <a:solidFill>
                          <a:srgbClr val="000000"/>
                        </a:solidFill>
                        <a:effectLst/>
                        <a:latin typeface="Times New Roman" pitchFamily="18" charset="0"/>
                        <a:cs typeface="Times New Roman" pitchFamily="18" charset="0"/>
                      </a:endParaRPr>
                    </a:p>
                  </a:txBody>
                  <a:tcPr marL="6350" marR="6350" marT="6350" marB="0"/>
                </a:tc>
                <a:tc hMerge="1">
                  <a:txBody>
                    <a:bodyPr/>
                    <a:lstStyle/>
                    <a:p>
                      <a:endParaRPr lang="ru-RU"/>
                    </a:p>
                  </a:txBody>
                  <a:tcPr/>
                </a:tc>
                <a:tc>
                  <a:txBody>
                    <a:bodyPr/>
                    <a:lstStyle/>
                    <a:p>
                      <a:pPr algn="ctr" fontAlgn="b"/>
                      <a:r>
                        <a:rPr lang="ru-RU" sz="1200" u="none" strike="noStrike" dirty="0" smtClean="0">
                          <a:effectLst/>
                          <a:latin typeface="Times New Roman" pitchFamily="18" charset="0"/>
                          <a:cs typeface="Times New Roman" pitchFamily="18" charset="0"/>
                        </a:rPr>
                        <a:t>2021 </a:t>
                      </a:r>
                      <a:r>
                        <a:rPr lang="ru-RU" sz="1200" u="none" strike="noStrike" dirty="0">
                          <a:effectLst/>
                          <a:latin typeface="Times New Roman" pitchFamily="18" charset="0"/>
                          <a:cs typeface="Times New Roman" pitchFamily="18" charset="0"/>
                        </a:rPr>
                        <a:t>год (факт)</a:t>
                      </a:r>
                      <a:endParaRPr lang="ru-RU" sz="1200" b="0" i="0" u="none" strike="noStrike" dirty="0">
                        <a:solidFill>
                          <a:srgbClr val="000000"/>
                        </a:solidFill>
                        <a:effectLst/>
                        <a:latin typeface="Times New Roman" pitchFamily="18" charset="0"/>
                        <a:cs typeface="Times New Roman" pitchFamily="18" charset="0"/>
                      </a:endParaRPr>
                    </a:p>
                  </a:txBody>
                  <a:tcPr marL="6350" marR="6350" marT="6350" marB="0"/>
                </a:tc>
                <a:tc>
                  <a:txBody>
                    <a:bodyPr/>
                    <a:lstStyle/>
                    <a:p>
                      <a:pPr algn="ctr" fontAlgn="b"/>
                      <a:r>
                        <a:rPr lang="ru-RU" sz="1200" u="none" strike="noStrike" dirty="0" smtClean="0">
                          <a:effectLst/>
                          <a:latin typeface="Times New Roman" pitchFamily="18" charset="0"/>
                          <a:cs typeface="Times New Roman" pitchFamily="18" charset="0"/>
                        </a:rPr>
                        <a:t>2022 </a:t>
                      </a:r>
                      <a:r>
                        <a:rPr lang="ru-RU" sz="1200" u="none" strike="noStrike" dirty="0">
                          <a:effectLst/>
                          <a:latin typeface="Times New Roman" pitchFamily="18" charset="0"/>
                          <a:cs typeface="Times New Roman" pitchFamily="18" charset="0"/>
                        </a:rPr>
                        <a:t>год(факт)</a:t>
                      </a:r>
                      <a:endParaRPr lang="ru-RU" sz="1200" b="0" i="0" u="none" strike="noStrike" dirty="0">
                        <a:solidFill>
                          <a:srgbClr val="000000"/>
                        </a:solidFill>
                        <a:effectLst/>
                        <a:latin typeface="Times New Roman" pitchFamily="18" charset="0"/>
                        <a:cs typeface="Times New Roman" pitchFamily="18" charset="0"/>
                      </a:endParaRPr>
                    </a:p>
                  </a:txBody>
                  <a:tcPr marL="6350" marR="6350" marT="6350" marB="0"/>
                </a:tc>
                <a:tc>
                  <a:txBody>
                    <a:bodyPr/>
                    <a:lstStyle/>
                    <a:p>
                      <a:pPr algn="ctr" fontAlgn="b"/>
                      <a:r>
                        <a:rPr lang="ru-RU" sz="1200" u="none" strike="noStrike" dirty="0" smtClean="0">
                          <a:effectLst/>
                          <a:latin typeface="Times New Roman" pitchFamily="18" charset="0"/>
                          <a:cs typeface="Times New Roman" pitchFamily="18" charset="0"/>
                        </a:rPr>
                        <a:t>2023 </a:t>
                      </a:r>
                      <a:r>
                        <a:rPr lang="ru-RU" sz="1200" u="none" strike="noStrike" dirty="0">
                          <a:effectLst/>
                          <a:latin typeface="Times New Roman" pitchFamily="18" charset="0"/>
                          <a:cs typeface="Times New Roman" pitchFamily="18" charset="0"/>
                        </a:rPr>
                        <a:t>год (первоначально утвержденный)</a:t>
                      </a:r>
                      <a:endParaRPr lang="ru-RU" sz="1200" b="0" i="0" u="none" strike="noStrike" dirty="0">
                        <a:solidFill>
                          <a:srgbClr val="000000"/>
                        </a:solidFill>
                        <a:effectLst/>
                        <a:latin typeface="Times New Roman" pitchFamily="18" charset="0"/>
                        <a:cs typeface="Times New Roman" pitchFamily="18" charset="0"/>
                      </a:endParaRPr>
                    </a:p>
                  </a:txBody>
                  <a:tcPr marL="6350" marR="6350" marT="6350" marB="0"/>
                </a:tc>
                <a:tc>
                  <a:txBody>
                    <a:bodyPr/>
                    <a:lstStyle/>
                    <a:p>
                      <a:pPr algn="ctr" fontAlgn="b"/>
                      <a:r>
                        <a:rPr lang="ru-RU" sz="1200" u="none" strike="noStrike" dirty="0" smtClean="0">
                          <a:effectLst/>
                          <a:latin typeface="Times New Roman" pitchFamily="18" charset="0"/>
                          <a:cs typeface="Times New Roman" pitchFamily="18" charset="0"/>
                        </a:rPr>
                        <a:t>2023 </a:t>
                      </a:r>
                      <a:r>
                        <a:rPr lang="ru-RU" sz="1200" u="none" strike="noStrike" dirty="0">
                          <a:effectLst/>
                          <a:latin typeface="Times New Roman" pitchFamily="18" charset="0"/>
                          <a:cs typeface="Times New Roman" pitchFamily="18" charset="0"/>
                        </a:rPr>
                        <a:t>(уточненный)</a:t>
                      </a:r>
                      <a:endParaRPr lang="ru-RU" sz="1200" b="0" i="0" u="none" strike="noStrike" dirty="0">
                        <a:solidFill>
                          <a:srgbClr val="000000"/>
                        </a:solidFill>
                        <a:effectLst/>
                        <a:latin typeface="Times New Roman" pitchFamily="18" charset="0"/>
                        <a:cs typeface="Times New Roman" pitchFamily="18" charset="0"/>
                      </a:endParaRPr>
                    </a:p>
                  </a:txBody>
                  <a:tcPr marL="6350" marR="6350" marT="6350" marB="0"/>
                </a:tc>
                <a:tc>
                  <a:txBody>
                    <a:bodyPr/>
                    <a:lstStyle/>
                    <a:p>
                      <a:pPr algn="ctr" fontAlgn="b"/>
                      <a:r>
                        <a:rPr lang="ru-RU" sz="1200" u="none" strike="noStrike" dirty="0" smtClean="0">
                          <a:effectLst/>
                          <a:latin typeface="Times New Roman" pitchFamily="18" charset="0"/>
                          <a:cs typeface="Times New Roman" pitchFamily="18" charset="0"/>
                        </a:rPr>
                        <a:t>2023 </a:t>
                      </a:r>
                      <a:r>
                        <a:rPr lang="ru-RU" sz="1200" u="none" strike="noStrike" dirty="0">
                          <a:effectLst/>
                          <a:latin typeface="Times New Roman" pitchFamily="18" charset="0"/>
                          <a:cs typeface="Times New Roman" pitchFamily="18" charset="0"/>
                        </a:rPr>
                        <a:t>(факт)</a:t>
                      </a:r>
                      <a:endParaRPr lang="ru-RU" sz="1200" b="0" i="0" u="none" strike="noStrike" dirty="0">
                        <a:solidFill>
                          <a:srgbClr val="000000"/>
                        </a:solidFill>
                        <a:effectLst/>
                        <a:latin typeface="Times New Roman" pitchFamily="18" charset="0"/>
                        <a:cs typeface="Times New Roman" pitchFamily="18" charset="0"/>
                      </a:endParaRPr>
                    </a:p>
                  </a:txBody>
                  <a:tcPr marL="6350" marR="6350" marT="6350" marB="0"/>
                </a:tc>
                <a:tc>
                  <a:txBody>
                    <a:bodyPr/>
                    <a:lstStyle/>
                    <a:p>
                      <a:pPr algn="ctr" fontAlgn="b"/>
                      <a:r>
                        <a:rPr lang="ru-RU" sz="1200" u="none" strike="noStrike" dirty="0" smtClean="0">
                          <a:effectLst/>
                          <a:latin typeface="Times New Roman" pitchFamily="18" charset="0"/>
                          <a:cs typeface="Times New Roman" pitchFamily="18" charset="0"/>
                        </a:rPr>
                        <a:t>2023 </a:t>
                      </a:r>
                      <a:r>
                        <a:rPr lang="ru-RU" sz="1200" u="none" strike="noStrike" dirty="0">
                          <a:effectLst/>
                          <a:latin typeface="Times New Roman" pitchFamily="18" charset="0"/>
                          <a:cs typeface="Times New Roman" pitchFamily="18" charset="0"/>
                        </a:rPr>
                        <a:t>год % </a:t>
                      </a:r>
                      <a:r>
                        <a:rPr lang="ru-RU" sz="1200" u="none" strike="noStrike" dirty="0" smtClean="0">
                          <a:effectLst/>
                          <a:latin typeface="Times New Roman" pitchFamily="18" charset="0"/>
                          <a:cs typeface="Times New Roman" pitchFamily="18" charset="0"/>
                        </a:rPr>
                        <a:t>исполнения</a:t>
                      </a:r>
                      <a:endParaRPr lang="ru-RU" sz="1200" b="0" i="0" u="none" strike="noStrike" dirty="0">
                        <a:solidFill>
                          <a:srgbClr val="000000"/>
                        </a:solidFill>
                        <a:effectLst/>
                        <a:latin typeface="Times New Roman" pitchFamily="18" charset="0"/>
                        <a:cs typeface="Times New Roman" pitchFamily="18" charset="0"/>
                      </a:endParaRPr>
                    </a:p>
                  </a:txBody>
                  <a:tcPr marL="6350" marR="6350" marT="6350" marB="0"/>
                </a:tc>
              </a:tr>
              <a:tr h="220590">
                <a:tc>
                  <a:txBody>
                    <a:bodyPr/>
                    <a:lstStyle/>
                    <a:p>
                      <a:pPr algn="l" fontAlgn="t"/>
                      <a:r>
                        <a:rPr lang="ru-RU" sz="1100" u="none" strike="noStrike" dirty="0">
                          <a:effectLst/>
                          <a:latin typeface="Times New Roman" pitchFamily="18" charset="0"/>
                          <a:cs typeface="Times New Roman" pitchFamily="18" charset="0"/>
                        </a:rPr>
                        <a:t>07 00</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tc>
                <a:tc>
                  <a:txBody>
                    <a:bodyPr/>
                    <a:lstStyle/>
                    <a:p>
                      <a:pPr algn="l" fontAlgn="t"/>
                      <a:r>
                        <a:rPr lang="ru-RU" sz="1100" u="none" strike="noStrike" dirty="0">
                          <a:effectLst/>
                        </a:rPr>
                        <a:t>Образование</a:t>
                      </a:r>
                      <a:endParaRPr lang="ru-RU" sz="1100" b="0" i="0" u="none" strike="noStrike" dirty="0">
                        <a:solidFill>
                          <a:srgbClr val="000000"/>
                        </a:solidFill>
                        <a:effectLst/>
                        <a:latin typeface="Calibri"/>
                      </a:endParaRPr>
                    </a:p>
                  </a:txBody>
                  <a:tcPr marL="6350" marR="6350" marT="6350" marB="0" anchor="b"/>
                </a:tc>
                <a:tc>
                  <a:txBody>
                    <a:bodyPr/>
                    <a:lstStyle/>
                    <a:p>
                      <a:pPr algn="r" fontAlgn="b"/>
                      <a:r>
                        <a:rPr lang="ru-RU" sz="1100" u="none" strike="noStrike" dirty="0">
                          <a:effectLst/>
                          <a:latin typeface="Times New Roman" pitchFamily="18" charset="0"/>
                          <a:cs typeface="Times New Roman" pitchFamily="18" charset="0"/>
                        </a:rPr>
                        <a:t>560,9</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tc>
                <a:tc>
                  <a:txBody>
                    <a:bodyPr/>
                    <a:lstStyle/>
                    <a:p>
                      <a:pPr algn="r" fontAlgn="b"/>
                      <a:r>
                        <a:rPr lang="ru-RU" sz="1100" u="none" strike="noStrike" dirty="0">
                          <a:effectLst/>
                          <a:latin typeface="Times New Roman" pitchFamily="18" charset="0"/>
                          <a:cs typeface="Times New Roman" pitchFamily="18" charset="0"/>
                        </a:rPr>
                        <a:t>523,77</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tc>
                <a:tc>
                  <a:txBody>
                    <a:bodyPr/>
                    <a:lstStyle/>
                    <a:p>
                      <a:pPr algn="ctr" fontAlgn="b"/>
                      <a:r>
                        <a:rPr lang="ru-RU" sz="1100" b="0" i="0" u="none" strike="noStrike" dirty="0" smtClean="0">
                          <a:solidFill>
                            <a:srgbClr val="000000"/>
                          </a:solidFill>
                          <a:effectLst/>
                          <a:latin typeface="Times New Roman" pitchFamily="18" charset="0"/>
                          <a:cs typeface="Times New Roman" pitchFamily="18" charset="0"/>
                        </a:rPr>
                        <a:t>521,4</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tc>
                <a:tc>
                  <a:txBody>
                    <a:bodyPr/>
                    <a:lstStyle/>
                    <a:p>
                      <a:pPr algn="ctr" fontAlgn="b"/>
                      <a:r>
                        <a:rPr lang="ru-RU" sz="1100" b="0" i="0" u="none" strike="noStrike" dirty="0" smtClean="0">
                          <a:solidFill>
                            <a:srgbClr val="000000"/>
                          </a:solidFill>
                          <a:effectLst/>
                          <a:latin typeface="Times New Roman" pitchFamily="18" charset="0"/>
                          <a:cs typeface="Times New Roman" pitchFamily="18" charset="0"/>
                        </a:rPr>
                        <a:t>570,4</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tc>
                <a:tc>
                  <a:txBody>
                    <a:bodyPr/>
                    <a:lstStyle/>
                    <a:p>
                      <a:pPr algn="ctr"/>
                      <a:r>
                        <a:rPr lang="ru-RU" sz="1050" dirty="0" smtClean="0">
                          <a:latin typeface="Times New Roman" pitchFamily="18" charset="0"/>
                          <a:cs typeface="Times New Roman" pitchFamily="18" charset="0"/>
                        </a:rPr>
                        <a:t>567,9</a:t>
                      </a:r>
                      <a:endParaRPr lang="ru-RU" sz="1050" dirty="0">
                        <a:latin typeface="Times New Roman" pitchFamily="18" charset="0"/>
                        <a:cs typeface="Times New Roman" pitchFamily="18" charset="0"/>
                      </a:endParaRPr>
                    </a:p>
                  </a:txBody>
                  <a:tcPr marL="6350" marR="6350" marT="6350" marB="0" anchor="b"/>
                </a:tc>
                <a:tc>
                  <a:txBody>
                    <a:bodyPr/>
                    <a:lstStyle/>
                    <a:p>
                      <a:pPr algn="r" fontAlgn="b"/>
                      <a:r>
                        <a:rPr lang="ru-RU" sz="1100" u="none" strike="noStrike" dirty="0" smtClean="0">
                          <a:effectLst/>
                          <a:latin typeface="Times New Roman" pitchFamily="18" charset="0"/>
                          <a:cs typeface="Times New Roman" pitchFamily="18" charset="0"/>
                        </a:rPr>
                        <a:t>99,56</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tc>
              </a:tr>
              <a:tr h="216024">
                <a:tc>
                  <a:txBody>
                    <a:bodyPr/>
                    <a:lstStyle/>
                    <a:p>
                      <a:pPr algn="l" fontAlgn="t"/>
                      <a:r>
                        <a:rPr lang="ru-RU" sz="1100" u="none" strike="noStrike" dirty="0">
                          <a:effectLst/>
                          <a:latin typeface="Times New Roman" pitchFamily="18" charset="0"/>
                          <a:cs typeface="Times New Roman" pitchFamily="18" charset="0"/>
                        </a:rPr>
                        <a:t>07 01</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solidFill>
                      <a:srgbClr val="FFC000"/>
                    </a:solidFill>
                  </a:tcPr>
                </a:tc>
                <a:tc>
                  <a:txBody>
                    <a:bodyPr/>
                    <a:lstStyle/>
                    <a:p>
                      <a:pPr algn="l" fontAlgn="t"/>
                      <a:r>
                        <a:rPr lang="ru-RU" sz="1100" u="none" strike="noStrike" dirty="0">
                          <a:effectLst/>
                        </a:rPr>
                        <a:t>Дошкольное образование</a:t>
                      </a:r>
                      <a:endParaRPr lang="ru-RU" sz="1100" b="0" i="0" u="none" strike="noStrike" dirty="0">
                        <a:solidFill>
                          <a:srgbClr val="000000"/>
                        </a:solidFill>
                        <a:effectLst/>
                        <a:latin typeface="Calibri"/>
                      </a:endParaRPr>
                    </a:p>
                  </a:txBody>
                  <a:tcPr marL="6350" marR="6350" marT="6350" marB="0" anchor="b">
                    <a:solidFill>
                      <a:srgbClr val="FFC000"/>
                    </a:solidFill>
                  </a:tcPr>
                </a:tc>
                <a:tc>
                  <a:txBody>
                    <a:bodyPr/>
                    <a:lstStyle/>
                    <a:p>
                      <a:pPr algn="r" fontAlgn="b"/>
                      <a:r>
                        <a:rPr lang="ru-RU" sz="1100" u="none" strike="noStrike" dirty="0">
                          <a:effectLst/>
                          <a:latin typeface="Times New Roman" pitchFamily="18" charset="0"/>
                          <a:cs typeface="Times New Roman" pitchFamily="18" charset="0"/>
                        </a:rPr>
                        <a:t>223,74</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solidFill>
                      <a:srgbClr val="FFC000"/>
                    </a:solidFill>
                  </a:tcPr>
                </a:tc>
                <a:tc>
                  <a:txBody>
                    <a:bodyPr/>
                    <a:lstStyle/>
                    <a:p>
                      <a:pPr algn="r" fontAlgn="b"/>
                      <a:r>
                        <a:rPr lang="ru-RU" sz="1100" u="none" strike="noStrike" dirty="0">
                          <a:effectLst/>
                          <a:latin typeface="Times New Roman" pitchFamily="18" charset="0"/>
                          <a:cs typeface="Times New Roman" pitchFamily="18" charset="0"/>
                        </a:rPr>
                        <a:t>136,37</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solidFill>
                      <a:srgbClr val="FFC000"/>
                    </a:solidFill>
                  </a:tcPr>
                </a:tc>
                <a:tc>
                  <a:txBody>
                    <a:bodyPr/>
                    <a:lstStyle/>
                    <a:p>
                      <a:pPr algn="ctr" fontAlgn="b"/>
                      <a:r>
                        <a:rPr lang="ru-RU" sz="1100" b="0" i="0" u="none" strike="noStrike" dirty="0" smtClean="0">
                          <a:solidFill>
                            <a:srgbClr val="000000"/>
                          </a:solidFill>
                          <a:effectLst/>
                          <a:latin typeface="Times New Roman" pitchFamily="18" charset="0"/>
                          <a:cs typeface="Times New Roman" pitchFamily="18" charset="0"/>
                        </a:rPr>
                        <a:t>141,0</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solidFill>
                      <a:srgbClr val="FFC000"/>
                    </a:solidFill>
                  </a:tcPr>
                </a:tc>
                <a:tc>
                  <a:txBody>
                    <a:bodyPr/>
                    <a:lstStyle/>
                    <a:p>
                      <a:pPr algn="ctr" fontAlgn="b"/>
                      <a:r>
                        <a:rPr lang="ru-RU" sz="1100" b="0" i="0" u="none" strike="noStrike" dirty="0" smtClean="0">
                          <a:solidFill>
                            <a:srgbClr val="000000"/>
                          </a:solidFill>
                          <a:effectLst/>
                          <a:latin typeface="Times New Roman" pitchFamily="18" charset="0"/>
                          <a:cs typeface="Times New Roman" pitchFamily="18" charset="0"/>
                        </a:rPr>
                        <a:t>322,1</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solidFill>
                      <a:srgbClr val="FFC000"/>
                    </a:solidFill>
                  </a:tcPr>
                </a:tc>
                <a:tc>
                  <a:txBody>
                    <a:bodyPr/>
                    <a:lstStyle/>
                    <a:p>
                      <a:pPr algn="ctr"/>
                      <a:r>
                        <a:rPr lang="ru-RU" sz="1050" dirty="0" smtClean="0">
                          <a:latin typeface="Times New Roman" pitchFamily="18" charset="0"/>
                          <a:cs typeface="Times New Roman" pitchFamily="18" charset="0"/>
                        </a:rPr>
                        <a:t>320,8</a:t>
                      </a:r>
                      <a:endParaRPr lang="ru-RU" sz="1050" dirty="0">
                        <a:latin typeface="Times New Roman" pitchFamily="18" charset="0"/>
                        <a:cs typeface="Times New Roman" pitchFamily="18" charset="0"/>
                      </a:endParaRPr>
                    </a:p>
                  </a:txBody>
                  <a:tcPr marL="6350" marR="6350" marT="6350" marB="0" anchor="b">
                    <a:solidFill>
                      <a:srgbClr val="FFC000"/>
                    </a:solidFill>
                  </a:tcPr>
                </a:tc>
                <a:tc>
                  <a:txBody>
                    <a:bodyPr/>
                    <a:lstStyle/>
                    <a:p>
                      <a:pPr algn="r" fontAlgn="b"/>
                      <a:r>
                        <a:rPr lang="ru-RU" sz="1100" b="0" i="0" u="none" strike="noStrike" dirty="0" smtClean="0">
                          <a:solidFill>
                            <a:schemeClr val="dk1"/>
                          </a:solidFill>
                          <a:effectLst/>
                          <a:latin typeface="Times New Roman" pitchFamily="18" charset="0"/>
                          <a:cs typeface="Times New Roman" pitchFamily="18" charset="0"/>
                        </a:rPr>
                        <a:t>99,57</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solidFill>
                      <a:srgbClr val="FFC000"/>
                    </a:solidFill>
                  </a:tcPr>
                </a:tc>
              </a:tr>
              <a:tr h="216024">
                <a:tc>
                  <a:txBody>
                    <a:bodyPr/>
                    <a:lstStyle/>
                    <a:p>
                      <a:pPr algn="l" fontAlgn="t"/>
                      <a:r>
                        <a:rPr lang="ru-RU" sz="1100" u="none" strike="noStrike" dirty="0">
                          <a:effectLst/>
                          <a:latin typeface="Times New Roman" pitchFamily="18" charset="0"/>
                          <a:cs typeface="Times New Roman" pitchFamily="18" charset="0"/>
                        </a:rPr>
                        <a:t>07 02</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tc>
                <a:tc>
                  <a:txBody>
                    <a:bodyPr/>
                    <a:lstStyle/>
                    <a:p>
                      <a:pPr algn="l" fontAlgn="t"/>
                      <a:r>
                        <a:rPr lang="ru-RU" sz="1100" u="none" strike="noStrike" dirty="0">
                          <a:effectLst/>
                        </a:rPr>
                        <a:t>Общее образование</a:t>
                      </a:r>
                      <a:endParaRPr lang="ru-RU" sz="1100" b="0" i="0" u="none" strike="noStrike" dirty="0">
                        <a:solidFill>
                          <a:srgbClr val="000000"/>
                        </a:solidFill>
                        <a:effectLst/>
                        <a:latin typeface="Calibri"/>
                      </a:endParaRPr>
                    </a:p>
                  </a:txBody>
                  <a:tcPr marL="6350" marR="6350" marT="6350" marB="0" anchor="b"/>
                </a:tc>
                <a:tc>
                  <a:txBody>
                    <a:bodyPr/>
                    <a:lstStyle/>
                    <a:p>
                      <a:pPr algn="r" fontAlgn="b"/>
                      <a:r>
                        <a:rPr lang="ru-RU" sz="1100" u="none" strike="noStrike" dirty="0">
                          <a:effectLst/>
                          <a:latin typeface="Times New Roman" pitchFamily="18" charset="0"/>
                          <a:cs typeface="Times New Roman" pitchFamily="18" charset="0"/>
                        </a:rPr>
                        <a:t>272,82</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tc>
                <a:tc>
                  <a:txBody>
                    <a:bodyPr/>
                    <a:lstStyle/>
                    <a:p>
                      <a:pPr algn="r" fontAlgn="b"/>
                      <a:r>
                        <a:rPr lang="ru-RU" sz="1100" u="none" strike="noStrike" dirty="0">
                          <a:effectLst/>
                          <a:latin typeface="Times New Roman" pitchFamily="18" charset="0"/>
                          <a:cs typeface="Times New Roman" pitchFamily="18" charset="0"/>
                        </a:rPr>
                        <a:t>315,5</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tc>
                <a:tc>
                  <a:txBody>
                    <a:bodyPr/>
                    <a:lstStyle/>
                    <a:p>
                      <a:pPr algn="ctr" fontAlgn="b"/>
                      <a:r>
                        <a:rPr lang="ru-RU" sz="1100" b="0" i="0" u="none" strike="noStrike" dirty="0" smtClean="0">
                          <a:solidFill>
                            <a:srgbClr val="000000"/>
                          </a:solidFill>
                          <a:effectLst/>
                          <a:latin typeface="Times New Roman" pitchFamily="18" charset="0"/>
                          <a:cs typeface="Times New Roman" pitchFamily="18" charset="0"/>
                        </a:rPr>
                        <a:t>299,0</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tc>
                <a:tc>
                  <a:txBody>
                    <a:bodyPr/>
                    <a:lstStyle/>
                    <a:p>
                      <a:pPr algn="ctr" fontAlgn="b"/>
                      <a:r>
                        <a:rPr lang="ru-RU" sz="1100" b="0" i="0" u="none" strike="noStrike" dirty="0" smtClean="0">
                          <a:solidFill>
                            <a:srgbClr val="000000"/>
                          </a:solidFill>
                          <a:effectLst/>
                          <a:latin typeface="Times New Roman" pitchFamily="18" charset="0"/>
                          <a:cs typeface="Times New Roman" pitchFamily="18" charset="0"/>
                        </a:rPr>
                        <a:t>322,2</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tc>
                <a:tc>
                  <a:txBody>
                    <a:bodyPr/>
                    <a:lstStyle/>
                    <a:p>
                      <a:pPr algn="ctr"/>
                      <a:r>
                        <a:rPr lang="ru-RU" sz="1050" dirty="0" smtClean="0">
                          <a:latin typeface="Times New Roman" pitchFamily="18" charset="0"/>
                          <a:cs typeface="Times New Roman" pitchFamily="18" charset="0"/>
                        </a:rPr>
                        <a:t>320,8</a:t>
                      </a:r>
                      <a:endParaRPr lang="ru-RU" sz="1050" dirty="0">
                        <a:latin typeface="Times New Roman" pitchFamily="18" charset="0"/>
                        <a:cs typeface="Times New Roman" pitchFamily="18" charset="0"/>
                      </a:endParaRPr>
                    </a:p>
                  </a:txBody>
                  <a:tcPr marL="6350" marR="6350" marT="6350" marB="0" anchor="b"/>
                </a:tc>
                <a:tc>
                  <a:txBody>
                    <a:bodyPr/>
                    <a:lstStyle/>
                    <a:p>
                      <a:pPr algn="r" fontAlgn="b"/>
                      <a:r>
                        <a:rPr lang="ru-RU" sz="1100" u="none" strike="noStrike">
                          <a:effectLst/>
                          <a:latin typeface="Times New Roman" pitchFamily="18" charset="0"/>
                          <a:cs typeface="Times New Roman" pitchFamily="18" charset="0"/>
                        </a:rPr>
                        <a:t>98,57</a:t>
                      </a:r>
                      <a:endParaRPr lang="ru-RU" sz="1100" b="0" i="0" u="none" strike="noStrike">
                        <a:solidFill>
                          <a:srgbClr val="000000"/>
                        </a:solidFill>
                        <a:effectLst/>
                        <a:latin typeface="Times New Roman" pitchFamily="18" charset="0"/>
                        <a:cs typeface="Times New Roman" pitchFamily="18" charset="0"/>
                      </a:endParaRPr>
                    </a:p>
                  </a:txBody>
                  <a:tcPr marL="6350" marR="6350" marT="6350" marB="0" anchor="b"/>
                </a:tc>
              </a:tr>
              <a:tr h="288032">
                <a:tc>
                  <a:txBody>
                    <a:bodyPr/>
                    <a:lstStyle/>
                    <a:p>
                      <a:pPr algn="l" fontAlgn="t"/>
                      <a:r>
                        <a:rPr lang="ru-RU" sz="1100" u="none" strike="noStrike" dirty="0">
                          <a:effectLst/>
                          <a:latin typeface="Times New Roman" pitchFamily="18" charset="0"/>
                          <a:cs typeface="Times New Roman" pitchFamily="18" charset="0"/>
                        </a:rPr>
                        <a:t>07 03</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solidFill>
                      <a:srgbClr val="FFC000"/>
                    </a:solidFill>
                  </a:tcPr>
                </a:tc>
                <a:tc>
                  <a:txBody>
                    <a:bodyPr/>
                    <a:lstStyle/>
                    <a:p>
                      <a:pPr algn="l" fontAlgn="t"/>
                      <a:r>
                        <a:rPr lang="ru-RU" sz="1100" u="none" strike="noStrike" dirty="0">
                          <a:effectLst/>
                        </a:rPr>
                        <a:t>Дополнительное образование детей</a:t>
                      </a:r>
                      <a:endParaRPr lang="ru-RU" sz="1100" b="0" i="0" u="none" strike="noStrike" dirty="0">
                        <a:solidFill>
                          <a:srgbClr val="000000"/>
                        </a:solidFill>
                        <a:effectLst/>
                        <a:latin typeface="Calibri"/>
                      </a:endParaRPr>
                    </a:p>
                  </a:txBody>
                  <a:tcPr marL="6350" marR="6350" marT="6350" marB="0" anchor="b">
                    <a:solidFill>
                      <a:srgbClr val="FFC000"/>
                    </a:solidFill>
                  </a:tcPr>
                </a:tc>
                <a:tc>
                  <a:txBody>
                    <a:bodyPr/>
                    <a:lstStyle/>
                    <a:p>
                      <a:pPr algn="r" fontAlgn="b"/>
                      <a:r>
                        <a:rPr lang="ru-RU" sz="1100" u="none" strike="noStrike" dirty="0" smtClean="0">
                          <a:effectLst/>
                          <a:latin typeface="Times New Roman" pitchFamily="18" charset="0"/>
                          <a:cs typeface="Times New Roman" pitchFamily="18" charset="0"/>
                        </a:rPr>
                        <a:t>45,00</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solidFill>
                      <a:srgbClr val="FFC000"/>
                    </a:solidFill>
                  </a:tcPr>
                </a:tc>
                <a:tc>
                  <a:txBody>
                    <a:bodyPr/>
                    <a:lstStyle/>
                    <a:p>
                      <a:pPr algn="r" fontAlgn="b"/>
                      <a:r>
                        <a:rPr lang="ru-RU" sz="1100" u="none" strike="noStrike" dirty="0">
                          <a:effectLst/>
                          <a:latin typeface="Times New Roman" pitchFamily="18" charset="0"/>
                          <a:cs typeface="Times New Roman" pitchFamily="18" charset="0"/>
                        </a:rPr>
                        <a:t>51,2</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solidFill>
                      <a:srgbClr val="FFC000"/>
                    </a:solidFill>
                  </a:tcPr>
                </a:tc>
                <a:tc>
                  <a:txBody>
                    <a:bodyPr/>
                    <a:lstStyle/>
                    <a:p>
                      <a:pPr algn="ctr" fontAlgn="b"/>
                      <a:r>
                        <a:rPr lang="ru-RU" sz="1100" b="0" i="0" u="none" strike="noStrike" dirty="0" smtClean="0">
                          <a:solidFill>
                            <a:srgbClr val="000000"/>
                          </a:solidFill>
                          <a:effectLst/>
                          <a:latin typeface="Times New Roman" pitchFamily="18" charset="0"/>
                          <a:cs typeface="Times New Roman" pitchFamily="18" charset="0"/>
                        </a:rPr>
                        <a:t>59,4</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solidFill>
                      <a:srgbClr val="FFC000"/>
                    </a:solidFill>
                  </a:tcPr>
                </a:tc>
                <a:tc>
                  <a:txBody>
                    <a:bodyPr/>
                    <a:lstStyle/>
                    <a:p>
                      <a:pPr algn="ctr" fontAlgn="b"/>
                      <a:r>
                        <a:rPr lang="ru-RU" sz="1100" b="0" i="0" u="none" strike="noStrike" dirty="0" smtClean="0">
                          <a:solidFill>
                            <a:srgbClr val="000000"/>
                          </a:solidFill>
                          <a:effectLst/>
                          <a:latin typeface="Times New Roman" pitchFamily="18" charset="0"/>
                          <a:cs typeface="Times New Roman" pitchFamily="18" charset="0"/>
                        </a:rPr>
                        <a:t>72,2</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solidFill>
                      <a:srgbClr val="FFC000"/>
                    </a:solidFill>
                  </a:tcPr>
                </a:tc>
                <a:tc>
                  <a:txBody>
                    <a:bodyPr/>
                    <a:lstStyle/>
                    <a:p>
                      <a:pPr algn="ctr"/>
                      <a:r>
                        <a:rPr lang="ru-RU" sz="1050" dirty="0" smtClean="0">
                          <a:latin typeface="Times New Roman" pitchFamily="18" charset="0"/>
                          <a:cs typeface="Times New Roman" pitchFamily="18" charset="0"/>
                        </a:rPr>
                        <a:t>72,1</a:t>
                      </a:r>
                      <a:endParaRPr lang="ru-RU" sz="1050" dirty="0">
                        <a:latin typeface="Times New Roman" pitchFamily="18" charset="0"/>
                        <a:cs typeface="Times New Roman" pitchFamily="18" charset="0"/>
                      </a:endParaRPr>
                    </a:p>
                  </a:txBody>
                  <a:tcPr marL="6350" marR="6350" marT="6350" marB="0" anchor="b">
                    <a:solidFill>
                      <a:srgbClr val="FFC000"/>
                    </a:solidFill>
                  </a:tcPr>
                </a:tc>
                <a:tc>
                  <a:txBody>
                    <a:bodyPr/>
                    <a:lstStyle/>
                    <a:p>
                      <a:pPr algn="r" fontAlgn="b"/>
                      <a:r>
                        <a:rPr lang="ru-RU" sz="1100" u="none" strike="noStrike" dirty="0" smtClean="0">
                          <a:effectLst/>
                          <a:latin typeface="Times New Roman" pitchFamily="18" charset="0"/>
                          <a:cs typeface="Times New Roman" pitchFamily="18" charset="0"/>
                        </a:rPr>
                        <a:t>99,873</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solidFill>
                      <a:srgbClr val="FFC000"/>
                    </a:solidFill>
                  </a:tcPr>
                </a:tc>
              </a:tr>
              <a:tr h="234434">
                <a:tc>
                  <a:txBody>
                    <a:bodyPr/>
                    <a:lstStyle/>
                    <a:p>
                      <a:pPr algn="l" fontAlgn="t"/>
                      <a:r>
                        <a:rPr lang="ru-RU" sz="1100" u="none" strike="noStrike" dirty="0">
                          <a:effectLst/>
                          <a:latin typeface="Times New Roman" pitchFamily="18" charset="0"/>
                          <a:cs typeface="Times New Roman" pitchFamily="18" charset="0"/>
                        </a:rPr>
                        <a:t>07 07</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tc>
                <a:tc>
                  <a:txBody>
                    <a:bodyPr/>
                    <a:lstStyle/>
                    <a:p>
                      <a:pPr algn="l" fontAlgn="t"/>
                      <a:r>
                        <a:rPr lang="ru-RU" sz="1100" u="none" strike="noStrike" dirty="0">
                          <a:effectLst/>
                        </a:rPr>
                        <a:t>Молодежная политика</a:t>
                      </a:r>
                      <a:endParaRPr lang="ru-RU" sz="1100" b="0" i="0" u="none" strike="noStrike" dirty="0">
                        <a:solidFill>
                          <a:srgbClr val="000000"/>
                        </a:solidFill>
                        <a:effectLst/>
                        <a:latin typeface="Calibri"/>
                      </a:endParaRPr>
                    </a:p>
                  </a:txBody>
                  <a:tcPr marL="6350" marR="6350" marT="6350" marB="0" anchor="b"/>
                </a:tc>
                <a:tc>
                  <a:txBody>
                    <a:bodyPr/>
                    <a:lstStyle/>
                    <a:p>
                      <a:pPr algn="r" fontAlgn="b"/>
                      <a:r>
                        <a:rPr lang="ru-RU" sz="1100" u="none" strike="noStrike" dirty="0">
                          <a:effectLst/>
                          <a:latin typeface="Times New Roman" pitchFamily="18" charset="0"/>
                          <a:cs typeface="Times New Roman" pitchFamily="18" charset="0"/>
                        </a:rPr>
                        <a:t>2,13</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tc>
                <a:tc>
                  <a:txBody>
                    <a:bodyPr/>
                    <a:lstStyle/>
                    <a:p>
                      <a:pPr algn="r" fontAlgn="b"/>
                      <a:r>
                        <a:rPr lang="ru-RU" sz="1100" u="none" strike="noStrike" dirty="0">
                          <a:effectLst/>
                          <a:latin typeface="Times New Roman" pitchFamily="18" charset="0"/>
                          <a:cs typeface="Times New Roman" pitchFamily="18" charset="0"/>
                        </a:rPr>
                        <a:t>2,27</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tc>
                <a:tc>
                  <a:txBody>
                    <a:bodyPr/>
                    <a:lstStyle/>
                    <a:p>
                      <a:pPr algn="ctr" fontAlgn="b"/>
                      <a:r>
                        <a:rPr lang="ru-RU" sz="1100" b="0" i="0" u="none" strike="noStrike" dirty="0" smtClean="0">
                          <a:solidFill>
                            <a:srgbClr val="000000"/>
                          </a:solidFill>
                          <a:effectLst/>
                          <a:latin typeface="Times New Roman" pitchFamily="18" charset="0"/>
                          <a:cs typeface="Times New Roman" pitchFamily="18" charset="0"/>
                        </a:rPr>
                        <a:t>0,1</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tc>
                <a:tc>
                  <a:txBody>
                    <a:bodyPr/>
                    <a:lstStyle/>
                    <a:p>
                      <a:pPr algn="ctr" fontAlgn="b"/>
                      <a:r>
                        <a:rPr lang="ru-RU" sz="1100" b="0" i="0" u="none" strike="noStrike" dirty="0" smtClean="0">
                          <a:solidFill>
                            <a:srgbClr val="000000"/>
                          </a:solidFill>
                          <a:effectLst/>
                          <a:latin typeface="Times New Roman" pitchFamily="18" charset="0"/>
                          <a:cs typeface="Times New Roman" pitchFamily="18" charset="0"/>
                        </a:rPr>
                        <a:t>0,1</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tc>
                <a:tc>
                  <a:txBody>
                    <a:bodyPr/>
                    <a:lstStyle/>
                    <a:p>
                      <a:pPr algn="ctr"/>
                      <a:r>
                        <a:rPr lang="ru-RU" sz="1050" dirty="0" smtClean="0">
                          <a:latin typeface="Times New Roman" pitchFamily="18" charset="0"/>
                          <a:cs typeface="Times New Roman" pitchFamily="18" charset="0"/>
                        </a:rPr>
                        <a:t>0,1</a:t>
                      </a:r>
                      <a:endParaRPr lang="ru-RU" sz="1050" dirty="0">
                        <a:latin typeface="Times New Roman" pitchFamily="18" charset="0"/>
                        <a:cs typeface="Times New Roman" pitchFamily="18" charset="0"/>
                      </a:endParaRPr>
                    </a:p>
                  </a:txBody>
                  <a:tcPr marL="6350" marR="6350" marT="6350" marB="0" anchor="b"/>
                </a:tc>
                <a:tc>
                  <a:txBody>
                    <a:bodyPr/>
                    <a:lstStyle/>
                    <a:p>
                      <a:pPr algn="r" fontAlgn="b"/>
                      <a:r>
                        <a:rPr lang="ru-RU" sz="1100" u="none" strike="noStrike" dirty="0">
                          <a:effectLst/>
                          <a:latin typeface="Times New Roman" pitchFamily="18" charset="0"/>
                          <a:cs typeface="Times New Roman" pitchFamily="18" charset="0"/>
                        </a:rPr>
                        <a:t>100,00</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tc>
              </a:tr>
              <a:tr h="288032">
                <a:tc>
                  <a:txBody>
                    <a:bodyPr/>
                    <a:lstStyle/>
                    <a:p>
                      <a:pPr algn="l" fontAlgn="t"/>
                      <a:r>
                        <a:rPr lang="ru-RU" sz="1100" u="none" strike="noStrike" dirty="0">
                          <a:effectLst/>
                          <a:latin typeface="Times New Roman" pitchFamily="18" charset="0"/>
                          <a:cs typeface="Times New Roman" pitchFamily="18" charset="0"/>
                        </a:rPr>
                        <a:t>07 09</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solidFill>
                      <a:srgbClr val="FFC000"/>
                    </a:solidFill>
                  </a:tcPr>
                </a:tc>
                <a:tc>
                  <a:txBody>
                    <a:bodyPr/>
                    <a:lstStyle/>
                    <a:p>
                      <a:pPr algn="l" fontAlgn="t"/>
                      <a:r>
                        <a:rPr lang="ru-RU" sz="1100" u="none" strike="noStrike" dirty="0">
                          <a:effectLst/>
                        </a:rPr>
                        <a:t>Другие вопросы в области образования</a:t>
                      </a:r>
                      <a:endParaRPr lang="ru-RU" sz="1100" b="0" i="0" u="none" strike="noStrike" dirty="0">
                        <a:solidFill>
                          <a:srgbClr val="000000"/>
                        </a:solidFill>
                        <a:effectLst/>
                        <a:latin typeface="Calibri"/>
                      </a:endParaRPr>
                    </a:p>
                  </a:txBody>
                  <a:tcPr marL="6350" marR="6350" marT="6350" marB="0" anchor="b">
                    <a:solidFill>
                      <a:srgbClr val="FFC000"/>
                    </a:solidFill>
                  </a:tcPr>
                </a:tc>
                <a:tc>
                  <a:txBody>
                    <a:bodyPr/>
                    <a:lstStyle/>
                    <a:p>
                      <a:pPr algn="r" fontAlgn="b"/>
                      <a:r>
                        <a:rPr lang="ru-RU" sz="1100" u="none" strike="noStrike" dirty="0">
                          <a:effectLst/>
                          <a:latin typeface="Times New Roman" pitchFamily="18" charset="0"/>
                          <a:cs typeface="Times New Roman" pitchFamily="18" charset="0"/>
                        </a:rPr>
                        <a:t>17,21</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solidFill>
                      <a:srgbClr val="FFC000"/>
                    </a:solidFill>
                  </a:tcPr>
                </a:tc>
                <a:tc>
                  <a:txBody>
                    <a:bodyPr/>
                    <a:lstStyle/>
                    <a:p>
                      <a:pPr algn="r" fontAlgn="b"/>
                      <a:r>
                        <a:rPr lang="ru-RU" sz="1100" u="none" strike="noStrike" dirty="0">
                          <a:effectLst/>
                          <a:latin typeface="Times New Roman" pitchFamily="18" charset="0"/>
                          <a:cs typeface="Times New Roman" pitchFamily="18" charset="0"/>
                        </a:rPr>
                        <a:t>18,43</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solidFill>
                      <a:srgbClr val="FFC000"/>
                    </a:solidFill>
                  </a:tcPr>
                </a:tc>
                <a:tc>
                  <a:txBody>
                    <a:bodyPr/>
                    <a:lstStyle/>
                    <a:p>
                      <a:pPr algn="ctr" fontAlgn="b"/>
                      <a:r>
                        <a:rPr lang="ru-RU" sz="1100" b="0" i="0" u="none" strike="noStrike" dirty="0" smtClean="0">
                          <a:solidFill>
                            <a:srgbClr val="000000"/>
                          </a:solidFill>
                          <a:effectLst/>
                          <a:latin typeface="Times New Roman" pitchFamily="18" charset="0"/>
                          <a:cs typeface="Times New Roman" pitchFamily="18" charset="0"/>
                        </a:rPr>
                        <a:t>21,9</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solidFill>
                      <a:srgbClr val="FFC000"/>
                    </a:solidFill>
                  </a:tcPr>
                </a:tc>
                <a:tc>
                  <a:txBody>
                    <a:bodyPr/>
                    <a:lstStyle/>
                    <a:p>
                      <a:pPr algn="ctr" fontAlgn="b"/>
                      <a:r>
                        <a:rPr lang="ru-RU" sz="1100" b="0" i="0" u="none" strike="noStrike" dirty="0" smtClean="0">
                          <a:solidFill>
                            <a:srgbClr val="000000"/>
                          </a:solidFill>
                          <a:effectLst/>
                          <a:latin typeface="Times New Roman" pitchFamily="18" charset="0"/>
                          <a:cs typeface="Times New Roman" pitchFamily="18" charset="0"/>
                        </a:rPr>
                        <a:t>22,1</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solidFill>
                      <a:srgbClr val="FFC000"/>
                    </a:solidFill>
                  </a:tcPr>
                </a:tc>
                <a:tc>
                  <a:txBody>
                    <a:bodyPr/>
                    <a:lstStyle/>
                    <a:p>
                      <a:pPr algn="ctr"/>
                      <a:r>
                        <a:rPr lang="ru-RU" sz="1050" dirty="0" smtClean="0">
                          <a:latin typeface="Times New Roman" pitchFamily="18" charset="0"/>
                          <a:cs typeface="Times New Roman" pitchFamily="18" charset="0"/>
                        </a:rPr>
                        <a:t>22,0</a:t>
                      </a:r>
                      <a:endParaRPr lang="ru-RU" sz="1050" dirty="0">
                        <a:latin typeface="Times New Roman" pitchFamily="18" charset="0"/>
                        <a:cs typeface="Times New Roman" pitchFamily="18" charset="0"/>
                      </a:endParaRPr>
                    </a:p>
                  </a:txBody>
                  <a:tcPr marL="6350" marR="6350" marT="6350" marB="0" anchor="b">
                    <a:solidFill>
                      <a:srgbClr val="FFC000"/>
                    </a:solidFill>
                  </a:tcPr>
                </a:tc>
                <a:tc>
                  <a:txBody>
                    <a:bodyPr/>
                    <a:lstStyle/>
                    <a:p>
                      <a:pPr algn="r" fontAlgn="b"/>
                      <a:r>
                        <a:rPr lang="ru-RU" sz="1100" u="none" strike="noStrike" dirty="0" smtClean="0">
                          <a:effectLst/>
                          <a:latin typeface="Times New Roman" pitchFamily="18" charset="0"/>
                          <a:cs typeface="Times New Roman" pitchFamily="18" charset="0"/>
                        </a:rPr>
                        <a:t>99,52</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solidFill>
                      <a:srgbClr val="FFC000"/>
                    </a:solidFill>
                  </a:tcPr>
                </a:tc>
              </a:tr>
            </a:tbl>
          </a:graphicData>
        </a:graphic>
      </p:graphicFrame>
      <p:sp>
        <p:nvSpPr>
          <p:cNvPr id="5" name="TextBox 4"/>
          <p:cNvSpPr txBox="1"/>
          <p:nvPr/>
        </p:nvSpPr>
        <p:spPr>
          <a:xfrm>
            <a:off x="7884368" y="1171372"/>
            <a:ext cx="716863" cy="253916"/>
          </a:xfrm>
          <a:prstGeom prst="rect">
            <a:avLst/>
          </a:prstGeom>
          <a:noFill/>
        </p:spPr>
        <p:txBody>
          <a:bodyPr wrap="none" rtlCol="0">
            <a:spAutoFit/>
          </a:bodyPr>
          <a:lstStyle/>
          <a:p>
            <a:r>
              <a:rPr lang="ru-RU" sz="1050" b="1" dirty="0"/>
              <a:t>м</a:t>
            </a:r>
            <a:r>
              <a:rPr lang="ru-RU" sz="1050" b="1" dirty="0" smtClean="0"/>
              <a:t>лн.руб</a:t>
            </a:r>
            <a:endParaRPr lang="ru-RU" sz="1050" b="1" dirty="0"/>
          </a:p>
        </p:txBody>
      </p:sp>
      <p:sp>
        <p:nvSpPr>
          <p:cNvPr id="3" name="Прямоугольник 2"/>
          <p:cNvSpPr/>
          <p:nvPr/>
        </p:nvSpPr>
        <p:spPr>
          <a:xfrm>
            <a:off x="775353" y="4238476"/>
            <a:ext cx="7879190" cy="34265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b="1" dirty="0" smtClean="0">
                <a:solidFill>
                  <a:srgbClr val="002060"/>
                </a:solidFill>
                <a:latin typeface="Times New Roman" pitchFamily="18" charset="0"/>
                <a:cs typeface="Times New Roman" pitchFamily="18" charset="0"/>
              </a:rPr>
              <a:t>Расходы на образование в расчете на 1 жителя за 2021-2023 годы </a:t>
            </a:r>
            <a:endParaRPr lang="ru-RU" b="1" dirty="0">
              <a:solidFill>
                <a:srgbClr val="002060"/>
              </a:solidFill>
              <a:latin typeface="Times New Roman" pitchFamily="18" charset="0"/>
              <a:cs typeface="Times New Roman" pitchFamily="18" charset="0"/>
            </a:endParaRPr>
          </a:p>
        </p:txBody>
      </p:sp>
      <p:graphicFrame>
        <p:nvGraphicFramePr>
          <p:cNvPr id="28" name="Таблица 27"/>
          <p:cNvGraphicFramePr>
            <a:graphicFrameLocks noGrp="1"/>
          </p:cNvGraphicFramePr>
          <p:nvPr>
            <p:extLst>
              <p:ext uri="{D42A27DB-BD31-4B8C-83A1-F6EECF244321}">
                <p14:modId xmlns:p14="http://schemas.microsoft.com/office/powerpoint/2010/main" val="4027436688"/>
              </p:ext>
            </p:extLst>
          </p:nvPr>
        </p:nvGraphicFramePr>
        <p:xfrm>
          <a:off x="683568" y="5013176"/>
          <a:ext cx="7970975" cy="1152128"/>
        </p:xfrm>
        <a:graphic>
          <a:graphicData uri="http://schemas.openxmlformats.org/drawingml/2006/table">
            <a:tbl>
              <a:tblPr>
                <a:tableStyleId>{5C22544A-7EE6-4342-B048-85BDC9FD1C3A}</a:tableStyleId>
              </a:tblPr>
              <a:tblGrid>
                <a:gridCol w="3007916"/>
                <a:gridCol w="2406331"/>
                <a:gridCol w="2556728"/>
              </a:tblGrid>
              <a:tr h="576064">
                <a:tc>
                  <a:txBody>
                    <a:bodyPr/>
                    <a:lstStyle/>
                    <a:p>
                      <a:pPr algn="ctr" fontAlgn="b"/>
                      <a:r>
                        <a:rPr lang="ru-RU" sz="1400" u="none" strike="noStrike" dirty="0" smtClean="0">
                          <a:solidFill>
                            <a:schemeClr val="tx1">
                              <a:lumMod val="95000"/>
                              <a:lumOff val="5000"/>
                            </a:schemeClr>
                          </a:solidFill>
                          <a:effectLst/>
                          <a:latin typeface="Times New Roman" pitchFamily="18" charset="0"/>
                          <a:cs typeface="Times New Roman" pitchFamily="18" charset="0"/>
                        </a:rPr>
                        <a:t>2021  год</a:t>
                      </a:r>
                      <a:endParaRPr lang="ru-RU" sz="1400" b="0" i="0" u="none" strike="noStrike" dirty="0">
                        <a:solidFill>
                          <a:schemeClr val="tx1">
                            <a:lumMod val="95000"/>
                            <a:lumOff val="5000"/>
                          </a:schemeClr>
                        </a:solidFill>
                        <a:effectLst/>
                        <a:latin typeface="Times New Roman" pitchFamily="18" charset="0"/>
                        <a:cs typeface="Times New Roman" pitchFamily="18" charset="0"/>
                      </a:endParaRPr>
                    </a:p>
                  </a:txBody>
                  <a:tcPr marL="6350" marR="6350" marT="6350" marB="0" anchor="b"/>
                </a:tc>
                <a:tc>
                  <a:txBody>
                    <a:bodyPr/>
                    <a:lstStyle/>
                    <a:p>
                      <a:pPr algn="ctr" fontAlgn="b"/>
                      <a:r>
                        <a:rPr lang="ru-RU" sz="1400" u="none" strike="noStrike" dirty="0" smtClean="0">
                          <a:solidFill>
                            <a:schemeClr val="tx1">
                              <a:lumMod val="95000"/>
                              <a:lumOff val="5000"/>
                            </a:schemeClr>
                          </a:solidFill>
                          <a:effectLst/>
                          <a:latin typeface="Times New Roman" pitchFamily="18" charset="0"/>
                          <a:cs typeface="Times New Roman" pitchFamily="18" charset="0"/>
                        </a:rPr>
                        <a:t>2022 год</a:t>
                      </a:r>
                      <a:endParaRPr lang="ru-RU" sz="1400" b="0" i="0" u="none" strike="noStrike" dirty="0">
                        <a:solidFill>
                          <a:schemeClr val="tx1">
                            <a:lumMod val="95000"/>
                            <a:lumOff val="5000"/>
                          </a:schemeClr>
                        </a:solidFill>
                        <a:effectLst/>
                        <a:latin typeface="Times New Roman" pitchFamily="18" charset="0"/>
                        <a:cs typeface="Times New Roman" pitchFamily="18" charset="0"/>
                      </a:endParaRPr>
                    </a:p>
                  </a:txBody>
                  <a:tcPr marL="6350" marR="6350" marT="6350" marB="0" anchor="b"/>
                </a:tc>
                <a:tc>
                  <a:txBody>
                    <a:bodyPr/>
                    <a:lstStyle/>
                    <a:p>
                      <a:pPr algn="ctr" fontAlgn="b"/>
                      <a:r>
                        <a:rPr lang="ru-RU" sz="1400" u="none" strike="noStrike" dirty="0" smtClean="0">
                          <a:solidFill>
                            <a:schemeClr val="tx1"/>
                          </a:solidFill>
                          <a:effectLst/>
                          <a:latin typeface="Times New Roman" pitchFamily="18" charset="0"/>
                          <a:cs typeface="Times New Roman" pitchFamily="18" charset="0"/>
                        </a:rPr>
                        <a:t>2023 год</a:t>
                      </a:r>
                      <a:endParaRPr lang="ru-RU" sz="1400" b="0" i="0" u="none" strike="noStrike" dirty="0">
                        <a:solidFill>
                          <a:schemeClr val="tx1"/>
                        </a:solidFill>
                        <a:effectLst/>
                        <a:latin typeface="Times New Roman" pitchFamily="18" charset="0"/>
                        <a:cs typeface="Times New Roman" pitchFamily="18" charset="0"/>
                      </a:endParaRPr>
                    </a:p>
                  </a:txBody>
                  <a:tcPr marL="6350" marR="6350" marT="6350" marB="0" anchor="b"/>
                </a:tc>
              </a:tr>
              <a:tr h="576064">
                <a:tc>
                  <a:txBody>
                    <a:bodyPr/>
                    <a:lstStyle/>
                    <a:p>
                      <a:pPr algn="ctr" fontAlgn="b"/>
                      <a:r>
                        <a:rPr lang="ru-RU" sz="1400" u="none" strike="noStrike" dirty="0" smtClean="0">
                          <a:solidFill>
                            <a:schemeClr val="tx1">
                              <a:lumMod val="95000"/>
                              <a:lumOff val="5000"/>
                            </a:schemeClr>
                          </a:solidFill>
                          <a:effectLst/>
                          <a:latin typeface="Times New Roman" pitchFamily="18" charset="0"/>
                          <a:cs typeface="Times New Roman" pitchFamily="18" charset="0"/>
                        </a:rPr>
                        <a:t>18,6</a:t>
                      </a:r>
                      <a:endParaRPr lang="ru-RU" sz="1400" b="0" i="0" u="none" strike="noStrike" dirty="0">
                        <a:solidFill>
                          <a:schemeClr val="tx1">
                            <a:lumMod val="95000"/>
                            <a:lumOff val="5000"/>
                          </a:schemeClr>
                        </a:solidFill>
                        <a:effectLst/>
                        <a:latin typeface="Times New Roman" pitchFamily="18" charset="0"/>
                        <a:cs typeface="Times New Roman" pitchFamily="18" charset="0"/>
                      </a:endParaRPr>
                    </a:p>
                  </a:txBody>
                  <a:tcPr marL="6350" marR="6350" marT="6350" marB="0" anchor="b"/>
                </a:tc>
                <a:tc>
                  <a:txBody>
                    <a:bodyPr/>
                    <a:lstStyle/>
                    <a:p>
                      <a:pPr algn="ctr" fontAlgn="b"/>
                      <a:r>
                        <a:rPr lang="ru-RU" sz="1400" u="none" strike="noStrike" dirty="0" smtClean="0">
                          <a:solidFill>
                            <a:schemeClr val="tx1">
                              <a:lumMod val="95000"/>
                              <a:lumOff val="5000"/>
                            </a:schemeClr>
                          </a:solidFill>
                          <a:effectLst/>
                          <a:latin typeface="Times New Roman" pitchFamily="18" charset="0"/>
                          <a:cs typeface="Times New Roman" pitchFamily="18" charset="0"/>
                        </a:rPr>
                        <a:t>16,1</a:t>
                      </a:r>
                      <a:endParaRPr lang="ru-RU" sz="1400" b="0" i="0" u="none" strike="noStrike" dirty="0">
                        <a:solidFill>
                          <a:schemeClr val="tx1">
                            <a:lumMod val="95000"/>
                            <a:lumOff val="5000"/>
                          </a:schemeClr>
                        </a:solidFill>
                        <a:effectLst/>
                        <a:latin typeface="Times New Roman" pitchFamily="18" charset="0"/>
                        <a:cs typeface="Times New Roman" pitchFamily="18" charset="0"/>
                      </a:endParaRPr>
                    </a:p>
                  </a:txBody>
                  <a:tcPr marL="6350" marR="6350" marT="6350" marB="0" anchor="b"/>
                </a:tc>
                <a:tc>
                  <a:txBody>
                    <a:bodyPr/>
                    <a:lstStyle/>
                    <a:p>
                      <a:pPr algn="ctr" fontAlgn="b"/>
                      <a:r>
                        <a:rPr lang="ru-RU" sz="1400" b="0" i="0" u="none" strike="noStrike" dirty="0" smtClean="0">
                          <a:solidFill>
                            <a:schemeClr val="tx1"/>
                          </a:solidFill>
                          <a:effectLst/>
                          <a:latin typeface="Times New Roman" pitchFamily="18" charset="0"/>
                          <a:cs typeface="Times New Roman" pitchFamily="18" charset="0"/>
                        </a:rPr>
                        <a:t>17,5</a:t>
                      </a:r>
                      <a:endParaRPr lang="ru-RU" sz="1400" b="0" i="0" u="none" strike="noStrike" dirty="0">
                        <a:solidFill>
                          <a:schemeClr val="tx1"/>
                        </a:solidFill>
                        <a:effectLst/>
                        <a:latin typeface="Times New Roman" pitchFamily="18" charset="0"/>
                        <a:cs typeface="Times New Roman" pitchFamily="18" charset="0"/>
                      </a:endParaRPr>
                    </a:p>
                  </a:txBody>
                  <a:tcPr marL="6350" marR="6350" marT="6350" marB="0" anchor="b"/>
                </a:tc>
              </a:tr>
            </a:tbl>
          </a:graphicData>
        </a:graphic>
      </p:graphicFrame>
      <p:sp>
        <p:nvSpPr>
          <p:cNvPr id="29" name="Прямоугольник 28"/>
          <p:cNvSpPr/>
          <p:nvPr/>
        </p:nvSpPr>
        <p:spPr>
          <a:xfrm>
            <a:off x="7103132" y="4648593"/>
            <a:ext cx="156247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rgbClr val="002060"/>
                </a:solidFill>
              </a:rPr>
              <a:t>тыс.руб.</a:t>
            </a:r>
            <a:endParaRPr lang="ru-RU" sz="1200" dirty="0">
              <a:solidFill>
                <a:srgbClr val="002060"/>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pPr/>
              <a:t>17</a:t>
            </a:fld>
            <a:endParaRPr lang="ru-RU"/>
          </a:p>
        </p:txBody>
      </p:sp>
    </p:spTree>
    <p:extLst>
      <p:ext uri="{BB962C8B-B14F-4D97-AF65-F5344CB8AC3E}">
        <p14:creationId xmlns:p14="http://schemas.microsoft.com/office/powerpoint/2010/main" val="3532289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nchor="t">
            <a:normAutofit/>
          </a:bodyPr>
          <a:lstStyle/>
          <a:p>
            <a:pPr algn="ctr"/>
            <a:r>
              <a:rPr lang="ru-RU" sz="2800" b="1" dirty="0" smtClean="0">
                <a:solidFill>
                  <a:srgbClr val="002060"/>
                </a:solidFill>
              </a:rPr>
              <a:t>Структура расходов бюджета Труновского муниципального округа по культуре за 2023 год</a:t>
            </a:r>
            <a:endParaRPr lang="ru-RU" sz="2800" b="1" dirty="0">
              <a:solidFill>
                <a:srgbClr val="002060"/>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776590842"/>
              </p:ext>
            </p:extLst>
          </p:nvPr>
        </p:nvGraphicFramePr>
        <p:xfrm>
          <a:off x="611559" y="1484783"/>
          <a:ext cx="7992889" cy="2694271"/>
        </p:xfrm>
        <a:graphic>
          <a:graphicData uri="http://schemas.openxmlformats.org/drawingml/2006/table">
            <a:tbl>
              <a:tblPr>
                <a:tableStyleId>{5C22544A-7EE6-4342-B048-85BDC9FD1C3A}</a:tableStyleId>
              </a:tblPr>
              <a:tblGrid>
                <a:gridCol w="814562"/>
                <a:gridCol w="2138224"/>
                <a:gridCol w="640347"/>
                <a:gridCol w="733293"/>
                <a:gridCol w="1070046"/>
                <a:gridCol w="814562"/>
                <a:gridCol w="814562"/>
                <a:gridCol w="967293"/>
              </a:tblGrid>
              <a:tr h="352546">
                <a:tc>
                  <a:txBody>
                    <a:bodyPr/>
                    <a:lstStyle/>
                    <a:p>
                      <a:pPr algn="l" fontAlgn="b"/>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tc>
                <a:tc>
                  <a:txBody>
                    <a:bodyPr/>
                    <a:lstStyle/>
                    <a:p>
                      <a:pPr algn="l" fontAlgn="b"/>
                      <a:endParaRPr lang="ru-RU" sz="1100" b="0" i="0" u="none" strike="noStrike">
                        <a:solidFill>
                          <a:srgbClr val="000000"/>
                        </a:solidFill>
                        <a:effectLst/>
                        <a:latin typeface="Times New Roman" pitchFamily="18" charset="0"/>
                        <a:cs typeface="Times New Roman" pitchFamily="18" charset="0"/>
                      </a:endParaRPr>
                    </a:p>
                  </a:txBody>
                  <a:tcPr marL="6350" marR="6350" marT="6350" marB="0" anchor="b"/>
                </a:tc>
                <a:tc>
                  <a:txBody>
                    <a:bodyPr/>
                    <a:lstStyle/>
                    <a:p>
                      <a:pPr algn="l" fontAlgn="b"/>
                      <a:endParaRPr lang="ru-RU" sz="1100" b="0" i="0" u="none" strike="noStrike">
                        <a:solidFill>
                          <a:srgbClr val="000000"/>
                        </a:solidFill>
                        <a:effectLst/>
                        <a:latin typeface="Times New Roman" pitchFamily="18" charset="0"/>
                        <a:cs typeface="Times New Roman" pitchFamily="18" charset="0"/>
                      </a:endParaRPr>
                    </a:p>
                  </a:txBody>
                  <a:tcPr marL="6350" marR="6350" marT="6350" marB="0" anchor="b"/>
                </a:tc>
                <a:tc>
                  <a:txBody>
                    <a:bodyPr/>
                    <a:lstStyle/>
                    <a:p>
                      <a:pPr algn="l" fontAlgn="b"/>
                      <a:endParaRPr lang="ru-RU" sz="1100" b="0" i="0" u="none" strike="noStrike">
                        <a:solidFill>
                          <a:srgbClr val="000000"/>
                        </a:solidFill>
                        <a:effectLst/>
                        <a:latin typeface="Times New Roman" pitchFamily="18" charset="0"/>
                        <a:cs typeface="Times New Roman" pitchFamily="18" charset="0"/>
                      </a:endParaRPr>
                    </a:p>
                  </a:txBody>
                  <a:tcPr marL="6350" marR="6350" marT="6350" marB="0" anchor="b"/>
                </a:tc>
                <a:tc>
                  <a:txBody>
                    <a:bodyPr/>
                    <a:lstStyle/>
                    <a:p>
                      <a:pPr algn="l" fontAlgn="b"/>
                      <a:endParaRPr lang="ru-RU" sz="1100" b="0" i="0" u="none" strike="noStrike">
                        <a:solidFill>
                          <a:srgbClr val="000000"/>
                        </a:solidFill>
                        <a:effectLst/>
                        <a:latin typeface="Times New Roman" pitchFamily="18" charset="0"/>
                        <a:cs typeface="Times New Roman" pitchFamily="18" charset="0"/>
                      </a:endParaRPr>
                    </a:p>
                  </a:txBody>
                  <a:tcPr marL="6350" marR="6350" marT="6350" marB="0" anchor="b"/>
                </a:tc>
                <a:tc>
                  <a:txBody>
                    <a:bodyPr/>
                    <a:lstStyle/>
                    <a:p>
                      <a:pPr algn="l" fontAlgn="b"/>
                      <a:endParaRPr lang="ru-RU" sz="1100" b="0" i="0" u="none" strike="noStrike">
                        <a:solidFill>
                          <a:srgbClr val="000000"/>
                        </a:solidFill>
                        <a:effectLst/>
                        <a:latin typeface="Times New Roman" pitchFamily="18" charset="0"/>
                        <a:cs typeface="Times New Roman" pitchFamily="18" charset="0"/>
                      </a:endParaRPr>
                    </a:p>
                  </a:txBody>
                  <a:tcPr marL="6350" marR="6350" marT="6350" marB="0" anchor="b"/>
                </a:tc>
                <a:tc>
                  <a:txBody>
                    <a:bodyPr/>
                    <a:lstStyle/>
                    <a:p>
                      <a:pPr algn="l" fontAlgn="b"/>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tc>
                <a:tc>
                  <a:txBody>
                    <a:bodyPr/>
                    <a:lstStyle/>
                    <a:p>
                      <a:pPr algn="l" fontAlgn="b"/>
                      <a:endParaRPr lang="ru-RU" sz="1100" b="0" i="0" u="none" strike="noStrike">
                        <a:solidFill>
                          <a:srgbClr val="000000"/>
                        </a:solidFill>
                        <a:effectLst/>
                        <a:latin typeface="Times New Roman" pitchFamily="18" charset="0"/>
                        <a:cs typeface="Times New Roman" pitchFamily="18" charset="0"/>
                      </a:endParaRPr>
                    </a:p>
                  </a:txBody>
                  <a:tcPr marL="6350" marR="6350" marT="6350" marB="0" anchor="b"/>
                </a:tc>
              </a:tr>
              <a:tr h="578993">
                <a:tc gridSpan="2">
                  <a:txBody>
                    <a:bodyPr/>
                    <a:lstStyle/>
                    <a:p>
                      <a:pPr algn="ctr" fontAlgn="b"/>
                      <a:r>
                        <a:rPr lang="ru-RU" sz="900" u="none" strike="noStrike" dirty="0">
                          <a:effectLst/>
                          <a:latin typeface="Times New Roman" pitchFamily="18" charset="0"/>
                          <a:cs typeface="Times New Roman" pitchFamily="18" charset="0"/>
                        </a:rPr>
                        <a:t>Наименование показателя</a:t>
                      </a:r>
                      <a:endParaRPr lang="ru-RU" sz="900" b="0" i="0" u="none" strike="noStrike" dirty="0">
                        <a:solidFill>
                          <a:srgbClr val="000000"/>
                        </a:solidFill>
                        <a:effectLst/>
                        <a:latin typeface="Times New Roman" pitchFamily="18" charset="0"/>
                        <a:cs typeface="Times New Roman" pitchFamily="18" charset="0"/>
                      </a:endParaRPr>
                    </a:p>
                  </a:txBody>
                  <a:tcPr marL="6350" marR="6350" marT="6350" marB="0"/>
                </a:tc>
                <a:tc hMerge="1">
                  <a:txBody>
                    <a:bodyPr/>
                    <a:lstStyle/>
                    <a:p>
                      <a:endParaRPr lang="ru-RU"/>
                    </a:p>
                  </a:txBody>
                  <a:tcPr/>
                </a:tc>
                <a:tc>
                  <a:txBody>
                    <a:bodyPr/>
                    <a:lstStyle/>
                    <a:p>
                      <a:pPr algn="ctr" fontAlgn="b"/>
                      <a:r>
                        <a:rPr lang="ru-RU" sz="900" u="none" strike="noStrike" dirty="0" smtClean="0">
                          <a:effectLst/>
                          <a:latin typeface="Times New Roman" pitchFamily="18" charset="0"/>
                          <a:cs typeface="Times New Roman" pitchFamily="18" charset="0"/>
                        </a:rPr>
                        <a:t>2021 </a:t>
                      </a:r>
                      <a:r>
                        <a:rPr lang="ru-RU" sz="900" u="none" strike="noStrike" dirty="0">
                          <a:effectLst/>
                          <a:latin typeface="Times New Roman" pitchFamily="18" charset="0"/>
                          <a:cs typeface="Times New Roman" pitchFamily="18" charset="0"/>
                        </a:rPr>
                        <a:t>год (факт)</a:t>
                      </a:r>
                      <a:endParaRPr lang="ru-RU" sz="900" b="0" i="0" u="none" strike="noStrike" dirty="0">
                        <a:solidFill>
                          <a:srgbClr val="000000"/>
                        </a:solidFill>
                        <a:effectLst/>
                        <a:latin typeface="Times New Roman" pitchFamily="18" charset="0"/>
                        <a:cs typeface="Times New Roman" pitchFamily="18" charset="0"/>
                      </a:endParaRPr>
                    </a:p>
                  </a:txBody>
                  <a:tcPr marL="6350" marR="6350" marT="6350" marB="0"/>
                </a:tc>
                <a:tc>
                  <a:txBody>
                    <a:bodyPr/>
                    <a:lstStyle/>
                    <a:p>
                      <a:pPr algn="ctr" fontAlgn="b"/>
                      <a:r>
                        <a:rPr lang="ru-RU" sz="900" u="none" strike="noStrike" dirty="0" smtClean="0">
                          <a:effectLst/>
                          <a:latin typeface="Times New Roman" pitchFamily="18" charset="0"/>
                          <a:cs typeface="Times New Roman" pitchFamily="18" charset="0"/>
                        </a:rPr>
                        <a:t>2022 </a:t>
                      </a:r>
                      <a:r>
                        <a:rPr lang="ru-RU" sz="900" u="none" strike="noStrike" dirty="0">
                          <a:effectLst/>
                          <a:latin typeface="Times New Roman" pitchFamily="18" charset="0"/>
                          <a:cs typeface="Times New Roman" pitchFamily="18" charset="0"/>
                        </a:rPr>
                        <a:t>год(факт)</a:t>
                      </a:r>
                      <a:endParaRPr lang="ru-RU" sz="900" b="0" i="0" u="none" strike="noStrike" dirty="0">
                        <a:solidFill>
                          <a:srgbClr val="000000"/>
                        </a:solidFill>
                        <a:effectLst/>
                        <a:latin typeface="Times New Roman" pitchFamily="18" charset="0"/>
                        <a:cs typeface="Times New Roman" pitchFamily="18" charset="0"/>
                      </a:endParaRPr>
                    </a:p>
                  </a:txBody>
                  <a:tcPr marL="6350" marR="6350" marT="6350" marB="0"/>
                </a:tc>
                <a:tc>
                  <a:txBody>
                    <a:bodyPr/>
                    <a:lstStyle/>
                    <a:p>
                      <a:pPr algn="ctr" fontAlgn="b"/>
                      <a:r>
                        <a:rPr lang="ru-RU" sz="900" u="none" strike="noStrike" dirty="0" smtClean="0">
                          <a:effectLst/>
                          <a:latin typeface="Times New Roman" pitchFamily="18" charset="0"/>
                          <a:cs typeface="Times New Roman" pitchFamily="18" charset="0"/>
                        </a:rPr>
                        <a:t>2023 </a:t>
                      </a:r>
                      <a:r>
                        <a:rPr lang="ru-RU" sz="900" u="none" strike="noStrike" dirty="0">
                          <a:effectLst/>
                          <a:latin typeface="Times New Roman" pitchFamily="18" charset="0"/>
                          <a:cs typeface="Times New Roman" pitchFamily="18" charset="0"/>
                        </a:rPr>
                        <a:t>год (первоначально утвержденный)</a:t>
                      </a:r>
                      <a:endParaRPr lang="ru-RU" sz="900" b="0" i="0" u="none" strike="noStrike" dirty="0">
                        <a:solidFill>
                          <a:srgbClr val="000000"/>
                        </a:solidFill>
                        <a:effectLst/>
                        <a:latin typeface="Times New Roman" pitchFamily="18" charset="0"/>
                        <a:cs typeface="Times New Roman" pitchFamily="18" charset="0"/>
                      </a:endParaRPr>
                    </a:p>
                  </a:txBody>
                  <a:tcPr marL="6350" marR="6350" marT="6350" marB="0"/>
                </a:tc>
                <a:tc>
                  <a:txBody>
                    <a:bodyPr/>
                    <a:lstStyle/>
                    <a:p>
                      <a:pPr algn="ctr" fontAlgn="b"/>
                      <a:r>
                        <a:rPr lang="ru-RU" sz="900" u="none" strike="noStrike" dirty="0" smtClean="0">
                          <a:effectLst/>
                          <a:latin typeface="Times New Roman" pitchFamily="18" charset="0"/>
                          <a:cs typeface="Times New Roman" pitchFamily="18" charset="0"/>
                        </a:rPr>
                        <a:t>2023 </a:t>
                      </a:r>
                      <a:r>
                        <a:rPr lang="ru-RU" sz="900" u="none" strike="noStrike" dirty="0">
                          <a:effectLst/>
                          <a:latin typeface="Times New Roman" pitchFamily="18" charset="0"/>
                          <a:cs typeface="Times New Roman" pitchFamily="18" charset="0"/>
                        </a:rPr>
                        <a:t>(уточненный)</a:t>
                      </a:r>
                      <a:endParaRPr lang="ru-RU" sz="900" b="0" i="0" u="none" strike="noStrike" dirty="0">
                        <a:solidFill>
                          <a:srgbClr val="000000"/>
                        </a:solidFill>
                        <a:effectLst/>
                        <a:latin typeface="Times New Roman" pitchFamily="18" charset="0"/>
                        <a:cs typeface="Times New Roman" pitchFamily="18" charset="0"/>
                      </a:endParaRPr>
                    </a:p>
                  </a:txBody>
                  <a:tcPr marL="6350" marR="6350" marT="6350" marB="0"/>
                </a:tc>
                <a:tc>
                  <a:txBody>
                    <a:bodyPr/>
                    <a:lstStyle/>
                    <a:p>
                      <a:pPr algn="ctr" fontAlgn="b"/>
                      <a:r>
                        <a:rPr lang="ru-RU" sz="900" u="none" strike="noStrike" dirty="0" smtClean="0">
                          <a:effectLst/>
                          <a:latin typeface="Times New Roman" pitchFamily="18" charset="0"/>
                          <a:cs typeface="Times New Roman" pitchFamily="18" charset="0"/>
                        </a:rPr>
                        <a:t>2023 </a:t>
                      </a:r>
                      <a:r>
                        <a:rPr lang="ru-RU" sz="900" u="none" strike="noStrike" dirty="0">
                          <a:effectLst/>
                          <a:latin typeface="Times New Roman" pitchFamily="18" charset="0"/>
                          <a:cs typeface="Times New Roman" pitchFamily="18" charset="0"/>
                        </a:rPr>
                        <a:t>(факт)</a:t>
                      </a:r>
                      <a:endParaRPr lang="ru-RU" sz="900" b="0" i="0" u="none" strike="noStrike" dirty="0">
                        <a:solidFill>
                          <a:srgbClr val="000000"/>
                        </a:solidFill>
                        <a:effectLst/>
                        <a:latin typeface="Times New Roman" pitchFamily="18" charset="0"/>
                        <a:cs typeface="Times New Roman" pitchFamily="18" charset="0"/>
                      </a:endParaRPr>
                    </a:p>
                  </a:txBody>
                  <a:tcPr marL="6350" marR="6350" marT="6350" marB="0"/>
                </a:tc>
                <a:tc>
                  <a:txBody>
                    <a:bodyPr/>
                    <a:lstStyle/>
                    <a:p>
                      <a:pPr algn="ctr" fontAlgn="b"/>
                      <a:r>
                        <a:rPr lang="ru-RU" sz="900" u="none" strike="noStrike" dirty="0" smtClean="0">
                          <a:effectLst/>
                          <a:latin typeface="Times New Roman" pitchFamily="18" charset="0"/>
                          <a:cs typeface="Times New Roman" pitchFamily="18" charset="0"/>
                        </a:rPr>
                        <a:t>2023 </a:t>
                      </a:r>
                      <a:r>
                        <a:rPr lang="ru-RU" sz="900" u="none" strike="noStrike" dirty="0">
                          <a:effectLst/>
                          <a:latin typeface="Times New Roman" pitchFamily="18" charset="0"/>
                          <a:cs typeface="Times New Roman" pitchFamily="18" charset="0"/>
                        </a:rPr>
                        <a:t>год % </a:t>
                      </a:r>
                      <a:r>
                        <a:rPr lang="ru-RU" sz="900" u="none" strike="noStrike" dirty="0" smtClean="0">
                          <a:effectLst/>
                          <a:latin typeface="Times New Roman" pitchFamily="18" charset="0"/>
                          <a:cs typeface="Times New Roman" pitchFamily="18" charset="0"/>
                        </a:rPr>
                        <a:t>исполнения</a:t>
                      </a:r>
                      <a:endParaRPr lang="ru-RU" sz="900" b="0" i="0" u="none" strike="noStrike" dirty="0">
                        <a:solidFill>
                          <a:srgbClr val="000000"/>
                        </a:solidFill>
                        <a:effectLst/>
                        <a:latin typeface="Times New Roman" pitchFamily="18" charset="0"/>
                        <a:cs typeface="Times New Roman" pitchFamily="18" charset="0"/>
                      </a:endParaRPr>
                    </a:p>
                  </a:txBody>
                  <a:tcPr marL="6350" marR="6350" marT="6350" marB="0"/>
                </a:tc>
              </a:tr>
              <a:tr h="352546">
                <a:tc>
                  <a:txBody>
                    <a:bodyPr/>
                    <a:lstStyle/>
                    <a:p>
                      <a:pPr algn="l" fontAlgn="t"/>
                      <a:r>
                        <a:rPr lang="ru-RU" sz="1100" u="none" strike="noStrike" dirty="0" smtClean="0">
                          <a:effectLst/>
                          <a:latin typeface="Times New Roman" pitchFamily="18" charset="0"/>
                          <a:cs typeface="Times New Roman" pitchFamily="18" charset="0"/>
                        </a:rPr>
                        <a:t>08 </a:t>
                      </a:r>
                      <a:r>
                        <a:rPr lang="ru-RU" sz="1100" u="none" strike="noStrike" dirty="0">
                          <a:effectLst/>
                          <a:latin typeface="Times New Roman" pitchFamily="18" charset="0"/>
                          <a:cs typeface="Times New Roman" pitchFamily="18" charset="0"/>
                        </a:rPr>
                        <a:t>00</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tc>
                <a:tc>
                  <a:txBody>
                    <a:bodyPr/>
                    <a:lstStyle/>
                    <a:p>
                      <a:pPr algn="l" fontAlgn="t"/>
                      <a:r>
                        <a:rPr lang="ru-RU" sz="1100" u="none" strike="noStrike" dirty="0" smtClean="0">
                          <a:effectLst/>
                          <a:latin typeface="Times New Roman" pitchFamily="18" charset="0"/>
                          <a:cs typeface="Times New Roman" pitchFamily="18" charset="0"/>
                        </a:rPr>
                        <a:t>КУЛЬТУРА, КИНЕМАТОГРАФИЯ</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tc>
                <a:tc>
                  <a:txBody>
                    <a:bodyPr/>
                    <a:lstStyle/>
                    <a:p>
                      <a:pPr algn="r" fontAlgn="b"/>
                      <a:r>
                        <a:rPr lang="ru-RU" sz="1100" u="none" strike="noStrike" dirty="0" smtClean="0">
                          <a:effectLst/>
                          <a:latin typeface="Times New Roman" pitchFamily="18" charset="0"/>
                          <a:cs typeface="Times New Roman" pitchFamily="18" charset="0"/>
                        </a:rPr>
                        <a:t>78,99</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tc>
                <a:tc>
                  <a:txBody>
                    <a:bodyPr/>
                    <a:lstStyle/>
                    <a:p>
                      <a:pPr algn="r" fontAlgn="b"/>
                      <a:r>
                        <a:rPr lang="ru-RU" sz="1100" b="0" i="0" u="none" strike="noStrike" dirty="0" smtClean="0">
                          <a:solidFill>
                            <a:srgbClr val="000000"/>
                          </a:solidFill>
                          <a:effectLst/>
                          <a:latin typeface="Times New Roman" pitchFamily="18" charset="0"/>
                          <a:cs typeface="Times New Roman" pitchFamily="18" charset="0"/>
                        </a:rPr>
                        <a:t>81,62</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tc>
                <a:tc>
                  <a:txBody>
                    <a:bodyPr/>
                    <a:lstStyle/>
                    <a:p>
                      <a:pPr algn="r" fontAlgn="b"/>
                      <a:r>
                        <a:rPr lang="ru-RU" sz="1100" b="0" i="0" u="none" strike="noStrike" dirty="0" smtClean="0">
                          <a:solidFill>
                            <a:srgbClr val="000000"/>
                          </a:solidFill>
                          <a:effectLst/>
                          <a:latin typeface="Times New Roman" pitchFamily="18" charset="0"/>
                          <a:cs typeface="Times New Roman" pitchFamily="18" charset="0"/>
                        </a:rPr>
                        <a:t>111,6</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tc>
                <a:tc>
                  <a:txBody>
                    <a:bodyPr/>
                    <a:lstStyle/>
                    <a:p>
                      <a:pPr algn="r" fontAlgn="b"/>
                      <a:r>
                        <a:rPr lang="ru-RU" sz="1100" b="0" i="0" u="none" strike="noStrike" dirty="0" smtClean="0">
                          <a:solidFill>
                            <a:srgbClr val="000000"/>
                          </a:solidFill>
                          <a:effectLst/>
                          <a:latin typeface="Times New Roman" pitchFamily="18" charset="0"/>
                          <a:cs typeface="Times New Roman" pitchFamily="18" charset="0"/>
                        </a:rPr>
                        <a:t>94,6</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tc>
                <a:tc>
                  <a:txBody>
                    <a:bodyPr/>
                    <a:lstStyle/>
                    <a:p>
                      <a:pPr algn="r" fontAlgn="b"/>
                      <a:r>
                        <a:rPr lang="ru-RU" sz="1100" b="0" i="0" u="none" strike="noStrike" dirty="0" smtClean="0">
                          <a:solidFill>
                            <a:srgbClr val="000000"/>
                          </a:solidFill>
                          <a:effectLst/>
                          <a:latin typeface="Times New Roman" pitchFamily="18" charset="0"/>
                          <a:cs typeface="Times New Roman" pitchFamily="18" charset="0"/>
                        </a:rPr>
                        <a:t>93,9</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tc>
                <a:tc>
                  <a:txBody>
                    <a:bodyPr/>
                    <a:lstStyle/>
                    <a:p>
                      <a:pPr algn="r" fontAlgn="b"/>
                      <a:r>
                        <a:rPr lang="ru-RU" sz="1100" b="0" i="0" u="none" strike="noStrike" dirty="0" smtClean="0">
                          <a:solidFill>
                            <a:srgbClr val="000000"/>
                          </a:solidFill>
                          <a:effectLst/>
                          <a:latin typeface="Times New Roman" pitchFamily="18" charset="0"/>
                          <a:cs typeface="Times New Roman" pitchFamily="18" charset="0"/>
                        </a:rPr>
                        <a:t>99,29</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tc>
              </a:tr>
              <a:tr h="705093">
                <a:tc>
                  <a:txBody>
                    <a:bodyPr/>
                    <a:lstStyle/>
                    <a:p>
                      <a:pPr algn="l" fontAlgn="t"/>
                      <a:r>
                        <a:rPr lang="ru-RU" sz="1100" u="none" strike="noStrike" dirty="0" smtClean="0">
                          <a:effectLst/>
                          <a:latin typeface="Times New Roman" pitchFamily="18" charset="0"/>
                          <a:cs typeface="Times New Roman" pitchFamily="18" charset="0"/>
                        </a:rPr>
                        <a:t>08 </a:t>
                      </a:r>
                      <a:r>
                        <a:rPr lang="ru-RU" sz="1100" u="none" strike="noStrike" dirty="0">
                          <a:effectLst/>
                          <a:latin typeface="Times New Roman" pitchFamily="18" charset="0"/>
                          <a:cs typeface="Times New Roman" pitchFamily="18" charset="0"/>
                        </a:rPr>
                        <a:t>01</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solidFill>
                      <a:srgbClr val="00B050"/>
                    </a:solidFill>
                  </a:tcPr>
                </a:tc>
                <a:tc>
                  <a:txBody>
                    <a:bodyPr/>
                    <a:lstStyle/>
                    <a:p>
                      <a:pPr algn="l" fontAlgn="t"/>
                      <a:r>
                        <a:rPr lang="ru-RU" sz="1100" u="none" strike="noStrike" dirty="0" smtClean="0">
                          <a:effectLst/>
                          <a:latin typeface="Times New Roman" pitchFamily="18" charset="0"/>
                          <a:cs typeface="Times New Roman" pitchFamily="18" charset="0"/>
                        </a:rPr>
                        <a:t>Культура</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solidFill>
                      <a:srgbClr val="00B050"/>
                    </a:solidFill>
                  </a:tcPr>
                </a:tc>
                <a:tc>
                  <a:txBody>
                    <a:bodyPr/>
                    <a:lstStyle/>
                    <a:p>
                      <a:pPr algn="r" fontAlgn="b"/>
                      <a:r>
                        <a:rPr lang="ru-RU" sz="1100" b="0" i="0" u="none" strike="noStrike" dirty="0" smtClean="0">
                          <a:solidFill>
                            <a:schemeClr val="dk1"/>
                          </a:solidFill>
                          <a:effectLst/>
                          <a:latin typeface="Times New Roman" pitchFamily="18" charset="0"/>
                          <a:cs typeface="Times New Roman" pitchFamily="18" charset="0"/>
                        </a:rPr>
                        <a:t>63,48</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solidFill>
                      <a:srgbClr val="00B050"/>
                    </a:solidFill>
                  </a:tcPr>
                </a:tc>
                <a:tc>
                  <a:txBody>
                    <a:bodyPr/>
                    <a:lstStyle/>
                    <a:p>
                      <a:pPr algn="r" fontAlgn="b"/>
                      <a:r>
                        <a:rPr lang="ru-RU" sz="1100" b="0" i="0" u="none" strike="noStrike" dirty="0" smtClean="0">
                          <a:solidFill>
                            <a:srgbClr val="000000"/>
                          </a:solidFill>
                          <a:effectLst/>
                          <a:latin typeface="Times New Roman" pitchFamily="18" charset="0"/>
                          <a:cs typeface="Times New Roman" pitchFamily="18" charset="0"/>
                        </a:rPr>
                        <a:t>66,11</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solidFill>
                      <a:srgbClr val="00B050"/>
                    </a:solidFill>
                  </a:tcPr>
                </a:tc>
                <a:tc>
                  <a:txBody>
                    <a:bodyPr/>
                    <a:lstStyle/>
                    <a:p>
                      <a:pPr algn="r" fontAlgn="b"/>
                      <a:r>
                        <a:rPr lang="ru-RU" sz="1100" b="0" i="0" u="none" strike="noStrike" dirty="0" smtClean="0">
                          <a:solidFill>
                            <a:srgbClr val="000000"/>
                          </a:solidFill>
                          <a:effectLst/>
                          <a:latin typeface="Times New Roman" pitchFamily="18" charset="0"/>
                          <a:cs typeface="Times New Roman" pitchFamily="18" charset="0"/>
                        </a:rPr>
                        <a:t>95,2</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solidFill>
                      <a:srgbClr val="00B050"/>
                    </a:solidFill>
                  </a:tcPr>
                </a:tc>
                <a:tc>
                  <a:txBody>
                    <a:bodyPr/>
                    <a:lstStyle/>
                    <a:p>
                      <a:pPr algn="r" fontAlgn="b"/>
                      <a:r>
                        <a:rPr lang="ru-RU" sz="1100" b="0" i="0" u="none" strike="noStrike" dirty="0" smtClean="0">
                          <a:solidFill>
                            <a:srgbClr val="000000"/>
                          </a:solidFill>
                          <a:effectLst/>
                          <a:latin typeface="Times New Roman" pitchFamily="18" charset="0"/>
                          <a:cs typeface="Times New Roman" pitchFamily="18" charset="0"/>
                        </a:rPr>
                        <a:t>77,6</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solidFill>
                      <a:srgbClr val="00B050"/>
                    </a:solidFill>
                  </a:tcPr>
                </a:tc>
                <a:tc>
                  <a:txBody>
                    <a:bodyPr/>
                    <a:lstStyle/>
                    <a:p>
                      <a:pPr algn="r" fontAlgn="b"/>
                      <a:r>
                        <a:rPr lang="ru-RU" sz="1100" b="0" i="0" u="none" strike="noStrike" dirty="0" smtClean="0">
                          <a:solidFill>
                            <a:srgbClr val="000000"/>
                          </a:solidFill>
                          <a:effectLst/>
                          <a:latin typeface="Times New Roman" pitchFamily="18" charset="0"/>
                          <a:cs typeface="Times New Roman" pitchFamily="18" charset="0"/>
                        </a:rPr>
                        <a:t>76,9</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solidFill>
                      <a:srgbClr val="00B050"/>
                    </a:solidFill>
                  </a:tcPr>
                </a:tc>
                <a:tc>
                  <a:txBody>
                    <a:bodyPr/>
                    <a:lstStyle/>
                    <a:p>
                      <a:pPr algn="r" fontAlgn="b"/>
                      <a:r>
                        <a:rPr lang="ru-RU" sz="1100" b="0" i="0" u="none" strike="noStrike" dirty="0" smtClean="0">
                          <a:solidFill>
                            <a:srgbClr val="000000"/>
                          </a:solidFill>
                          <a:effectLst/>
                          <a:latin typeface="Times New Roman" pitchFamily="18" charset="0"/>
                          <a:cs typeface="Times New Roman" pitchFamily="18" charset="0"/>
                        </a:rPr>
                        <a:t>99,15</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solidFill>
                      <a:srgbClr val="00B050"/>
                    </a:solidFill>
                  </a:tcPr>
                </a:tc>
              </a:tr>
              <a:tr h="705093">
                <a:tc>
                  <a:txBody>
                    <a:bodyPr/>
                    <a:lstStyle/>
                    <a:p>
                      <a:pPr algn="l" fontAlgn="t"/>
                      <a:r>
                        <a:rPr lang="ru-RU" sz="1100" u="none" strike="noStrike" dirty="0" smtClean="0">
                          <a:effectLst/>
                          <a:latin typeface="Times New Roman" pitchFamily="18" charset="0"/>
                          <a:cs typeface="Times New Roman" pitchFamily="18" charset="0"/>
                        </a:rPr>
                        <a:t>08 04</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bg2"/>
                    </a:solidFill>
                  </a:tcPr>
                </a:tc>
                <a:tc>
                  <a:txBody>
                    <a:bodyPr/>
                    <a:lstStyle/>
                    <a:p>
                      <a:pPr algn="l" fontAlgn="t"/>
                      <a:r>
                        <a:rPr lang="ru-RU" sz="1100" u="none" strike="noStrike" dirty="0" smtClean="0">
                          <a:effectLst/>
                          <a:latin typeface="Times New Roman" pitchFamily="18" charset="0"/>
                          <a:cs typeface="Times New Roman" pitchFamily="18" charset="0"/>
                        </a:rPr>
                        <a:t>Другие вопросы в области культуры, кинематографии</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bg2"/>
                    </a:solidFill>
                  </a:tcPr>
                </a:tc>
                <a:tc>
                  <a:txBody>
                    <a:bodyPr/>
                    <a:lstStyle/>
                    <a:p>
                      <a:pPr algn="r" fontAlgn="b"/>
                      <a:r>
                        <a:rPr lang="ru-RU" sz="1100" b="0" i="0" u="none" strike="noStrike" dirty="0" smtClean="0">
                          <a:solidFill>
                            <a:srgbClr val="000000"/>
                          </a:solidFill>
                          <a:effectLst/>
                          <a:latin typeface="Times New Roman" pitchFamily="18" charset="0"/>
                          <a:cs typeface="Times New Roman" pitchFamily="18" charset="0"/>
                        </a:rPr>
                        <a:t>12,29</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bg2"/>
                    </a:solidFill>
                  </a:tcPr>
                </a:tc>
                <a:tc>
                  <a:txBody>
                    <a:bodyPr/>
                    <a:lstStyle/>
                    <a:p>
                      <a:pPr algn="r" fontAlgn="b"/>
                      <a:r>
                        <a:rPr lang="ru-RU" sz="1100" u="none" strike="noStrike" dirty="0" smtClean="0">
                          <a:effectLst/>
                          <a:latin typeface="Times New Roman" pitchFamily="18" charset="0"/>
                          <a:cs typeface="Times New Roman" pitchFamily="18" charset="0"/>
                        </a:rPr>
                        <a:t>15,51</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bg2"/>
                    </a:solidFill>
                  </a:tcPr>
                </a:tc>
                <a:tc>
                  <a:txBody>
                    <a:bodyPr/>
                    <a:lstStyle/>
                    <a:p>
                      <a:pPr algn="r" fontAlgn="b"/>
                      <a:r>
                        <a:rPr lang="ru-RU" sz="1100" b="0" i="0" u="none" strike="noStrike" dirty="0" smtClean="0">
                          <a:solidFill>
                            <a:srgbClr val="000000"/>
                          </a:solidFill>
                          <a:effectLst/>
                          <a:latin typeface="Times New Roman" pitchFamily="18" charset="0"/>
                          <a:cs typeface="Times New Roman" pitchFamily="18" charset="0"/>
                        </a:rPr>
                        <a:t>16,4</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bg2"/>
                    </a:solidFill>
                  </a:tcPr>
                </a:tc>
                <a:tc>
                  <a:txBody>
                    <a:bodyPr/>
                    <a:lstStyle/>
                    <a:p>
                      <a:pPr algn="r" fontAlgn="b"/>
                      <a:r>
                        <a:rPr lang="ru-RU" sz="1100" b="0" i="0" u="none" strike="noStrike" dirty="0" smtClean="0">
                          <a:solidFill>
                            <a:srgbClr val="000000"/>
                          </a:solidFill>
                          <a:effectLst/>
                          <a:latin typeface="Times New Roman" pitchFamily="18" charset="0"/>
                          <a:cs typeface="Times New Roman" pitchFamily="18" charset="0"/>
                        </a:rPr>
                        <a:t>17,0</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bg2"/>
                    </a:solidFill>
                  </a:tcPr>
                </a:tc>
                <a:tc>
                  <a:txBody>
                    <a:bodyPr/>
                    <a:lstStyle/>
                    <a:p>
                      <a:pPr algn="r" fontAlgn="b"/>
                      <a:r>
                        <a:rPr lang="ru-RU" sz="1100" b="0" i="0" u="none" strike="noStrike" dirty="0" smtClean="0">
                          <a:solidFill>
                            <a:srgbClr val="000000"/>
                          </a:solidFill>
                          <a:effectLst/>
                          <a:latin typeface="Times New Roman" pitchFamily="18" charset="0"/>
                          <a:cs typeface="Times New Roman" pitchFamily="18" charset="0"/>
                        </a:rPr>
                        <a:t>17,0</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bg2"/>
                    </a:solidFill>
                  </a:tcPr>
                </a:tc>
                <a:tc>
                  <a:txBody>
                    <a:bodyPr/>
                    <a:lstStyle/>
                    <a:p>
                      <a:pPr algn="r" fontAlgn="b"/>
                      <a:r>
                        <a:rPr lang="ru-RU" sz="1100" b="0" i="0" u="none" strike="noStrike" dirty="0" smtClean="0">
                          <a:solidFill>
                            <a:srgbClr val="000000"/>
                          </a:solidFill>
                          <a:effectLst/>
                          <a:latin typeface="Times New Roman" pitchFamily="18" charset="0"/>
                          <a:cs typeface="Times New Roman" pitchFamily="18" charset="0"/>
                        </a:rPr>
                        <a:t>100</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bg2"/>
                    </a:solidFill>
                  </a:tcPr>
                </a:tc>
              </a:tr>
            </a:tbl>
          </a:graphicData>
        </a:graphic>
      </p:graphicFrame>
      <p:sp>
        <p:nvSpPr>
          <p:cNvPr id="5" name="TextBox 4"/>
          <p:cNvSpPr txBox="1"/>
          <p:nvPr/>
        </p:nvSpPr>
        <p:spPr>
          <a:xfrm>
            <a:off x="7884368" y="1171372"/>
            <a:ext cx="716863" cy="253916"/>
          </a:xfrm>
          <a:prstGeom prst="rect">
            <a:avLst/>
          </a:prstGeom>
          <a:noFill/>
        </p:spPr>
        <p:txBody>
          <a:bodyPr wrap="none" rtlCol="0">
            <a:spAutoFit/>
          </a:bodyPr>
          <a:lstStyle/>
          <a:p>
            <a:r>
              <a:rPr lang="ru-RU" sz="1050" b="1" dirty="0"/>
              <a:t>м</a:t>
            </a:r>
            <a:r>
              <a:rPr lang="ru-RU" sz="1050" b="1" dirty="0" smtClean="0"/>
              <a:t>лн.руб</a:t>
            </a:r>
            <a:endParaRPr lang="ru-RU" sz="1050" b="1" dirty="0"/>
          </a:p>
        </p:txBody>
      </p:sp>
      <p:sp>
        <p:nvSpPr>
          <p:cNvPr id="6" name="Прямоугольник 5"/>
          <p:cNvSpPr/>
          <p:nvPr/>
        </p:nvSpPr>
        <p:spPr>
          <a:xfrm>
            <a:off x="631986" y="4402581"/>
            <a:ext cx="7879190" cy="34265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b="1" dirty="0" smtClean="0">
                <a:solidFill>
                  <a:srgbClr val="002060"/>
                </a:solidFill>
                <a:latin typeface="Times New Roman" pitchFamily="18" charset="0"/>
                <a:cs typeface="Times New Roman" pitchFamily="18" charset="0"/>
              </a:rPr>
              <a:t>Расходы на культуру в расчете на 1 жителя за 2021-2023 годы </a:t>
            </a:r>
            <a:endParaRPr lang="ru-RU" b="1" dirty="0">
              <a:solidFill>
                <a:srgbClr val="002060"/>
              </a:solidFill>
              <a:latin typeface="Times New Roman" pitchFamily="18" charset="0"/>
              <a:cs typeface="Times New Roman"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747220050"/>
              </p:ext>
            </p:extLst>
          </p:nvPr>
        </p:nvGraphicFramePr>
        <p:xfrm>
          <a:off x="683568" y="5013176"/>
          <a:ext cx="7970975" cy="1152128"/>
        </p:xfrm>
        <a:graphic>
          <a:graphicData uri="http://schemas.openxmlformats.org/drawingml/2006/table">
            <a:tbl>
              <a:tblPr>
                <a:tableStyleId>{5C22544A-7EE6-4342-B048-85BDC9FD1C3A}</a:tableStyleId>
              </a:tblPr>
              <a:tblGrid>
                <a:gridCol w="3007916"/>
                <a:gridCol w="2406331"/>
                <a:gridCol w="2556728"/>
              </a:tblGrid>
              <a:tr h="576064">
                <a:tc>
                  <a:txBody>
                    <a:bodyPr/>
                    <a:lstStyle/>
                    <a:p>
                      <a:pPr algn="ctr" fontAlgn="b"/>
                      <a:r>
                        <a:rPr lang="ru-RU" sz="1400" u="none" strike="noStrike" dirty="0" smtClean="0">
                          <a:effectLst/>
                          <a:latin typeface="Times New Roman" pitchFamily="18" charset="0"/>
                          <a:cs typeface="Times New Roman" pitchFamily="18" charset="0"/>
                        </a:rPr>
                        <a:t>2021 год</a:t>
                      </a:r>
                      <a:endParaRPr lang="ru-RU" sz="14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1">
                        <a:lumMod val="20000"/>
                        <a:lumOff val="80000"/>
                      </a:schemeClr>
                    </a:solidFill>
                  </a:tcPr>
                </a:tc>
                <a:tc>
                  <a:txBody>
                    <a:bodyPr/>
                    <a:lstStyle/>
                    <a:p>
                      <a:pPr algn="ctr" fontAlgn="b"/>
                      <a:r>
                        <a:rPr lang="ru-RU" sz="1400" u="none" strike="noStrike" dirty="0" smtClean="0">
                          <a:effectLst/>
                          <a:latin typeface="Times New Roman" pitchFamily="18" charset="0"/>
                          <a:cs typeface="Times New Roman" pitchFamily="18" charset="0"/>
                        </a:rPr>
                        <a:t>2022 год</a:t>
                      </a:r>
                      <a:endParaRPr lang="ru-RU" sz="14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1">
                        <a:lumMod val="20000"/>
                        <a:lumOff val="80000"/>
                      </a:schemeClr>
                    </a:solidFill>
                  </a:tcPr>
                </a:tc>
                <a:tc>
                  <a:txBody>
                    <a:bodyPr/>
                    <a:lstStyle/>
                    <a:p>
                      <a:pPr algn="ctr" fontAlgn="b"/>
                      <a:r>
                        <a:rPr lang="ru-RU" sz="1400" u="none" strike="noStrike" dirty="0" smtClean="0">
                          <a:effectLst/>
                          <a:latin typeface="Times New Roman" pitchFamily="18" charset="0"/>
                          <a:cs typeface="Times New Roman" pitchFamily="18" charset="0"/>
                        </a:rPr>
                        <a:t>2023 год</a:t>
                      </a:r>
                      <a:endParaRPr lang="ru-RU" sz="14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1">
                        <a:lumMod val="20000"/>
                        <a:lumOff val="80000"/>
                      </a:schemeClr>
                    </a:solidFill>
                  </a:tcPr>
                </a:tc>
              </a:tr>
              <a:tr h="576064">
                <a:tc>
                  <a:txBody>
                    <a:bodyPr/>
                    <a:lstStyle/>
                    <a:p>
                      <a:pPr algn="ctr" fontAlgn="b"/>
                      <a:r>
                        <a:rPr lang="ru-RU" sz="1400" u="none" strike="noStrike" dirty="0" smtClean="0">
                          <a:effectLst/>
                          <a:latin typeface="Times New Roman" pitchFamily="18" charset="0"/>
                          <a:cs typeface="Times New Roman" pitchFamily="18" charset="0"/>
                        </a:rPr>
                        <a:t>2,6</a:t>
                      </a:r>
                      <a:endParaRPr lang="ru-RU" sz="1400" b="0" i="0" u="none" strike="noStrike" dirty="0">
                        <a:solidFill>
                          <a:srgbClr val="000000"/>
                        </a:solidFill>
                        <a:effectLst/>
                        <a:latin typeface="Times New Roman" pitchFamily="18" charset="0"/>
                        <a:cs typeface="Times New Roman" pitchFamily="18" charset="0"/>
                      </a:endParaRPr>
                    </a:p>
                  </a:txBody>
                  <a:tcPr marL="6350" marR="6350" marT="6350" marB="0" anchor="b"/>
                </a:tc>
                <a:tc>
                  <a:txBody>
                    <a:bodyPr/>
                    <a:lstStyle/>
                    <a:p>
                      <a:pPr algn="ctr" fontAlgn="b"/>
                      <a:r>
                        <a:rPr lang="ru-RU" sz="1400" b="0" i="0" u="none" strike="noStrike" dirty="0" smtClean="0">
                          <a:solidFill>
                            <a:srgbClr val="000000"/>
                          </a:solidFill>
                          <a:effectLst/>
                          <a:latin typeface="Times New Roman" pitchFamily="18" charset="0"/>
                          <a:cs typeface="Times New Roman" pitchFamily="18" charset="0"/>
                        </a:rPr>
                        <a:t>2,5</a:t>
                      </a:r>
                      <a:endParaRPr lang="ru-RU" sz="1400" b="0" i="0" u="none" strike="noStrike" dirty="0">
                        <a:solidFill>
                          <a:srgbClr val="000000"/>
                        </a:solidFill>
                        <a:effectLst/>
                        <a:latin typeface="Times New Roman" pitchFamily="18" charset="0"/>
                        <a:cs typeface="Times New Roman" pitchFamily="18" charset="0"/>
                      </a:endParaRPr>
                    </a:p>
                  </a:txBody>
                  <a:tcPr marL="6350" marR="6350" marT="6350" marB="0" anchor="b"/>
                </a:tc>
                <a:tc>
                  <a:txBody>
                    <a:bodyPr/>
                    <a:lstStyle/>
                    <a:p>
                      <a:pPr algn="ctr" fontAlgn="b"/>
                      <a:endParaRPr lang="ru-RU" sz="1400" b="0" i="0" u="none" strike="noStrike" dirty="0">
                        <a:solidFill>
                          <a:srgbClr val="000000"/>
                        </a:solidFill>
                        <a:effectLst/>
                        <a:latin typeface="Times New Roman" pitchFamily="18" charset="0"/>
                        <a:cs typeface="Times New Roman" pitchFamily="18" charset="0"/>
                      </a:endParaRPr>
                    </a:p>
                  </a:txBody>
                  <a:tcPr marL="6350" marR="6350" marT="6350" marB="0" anchor="b"/>
                </a:tc>
              </a:tr>
            </a:tbl>
          </a:graphicData>
        </a:graphic>
      </p:graphicFrame>
      <p:sp>
        <p:nvSpPr>
          <p:cNvPr id="8" name="Прямоугольник 7"/>
          <p:cNvSpPr/>
          <p:nvPr/>
        </p:nvSpPr>
        <p:spPr>
          <a:xfrm>
            <a:off x="7308304" y="4726410"/>
            <a:ext cx="156247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rgbClr val="002060"/>
                </a:solidFill>
              </a:rPr>
              <a:t>тыс.руб.</a:t>
            </a:r>
            <a:endParaRPr lang="ru-RU" sz="1200" dirty="0">
              <a:solidFill>
                <a:srgbClr val="002060"/>
              </a:solidFill>
            </a:endParaRPr>
          </a:p>
        </p:txBody>
      </p:sp>
      <p:sp>
        <p:nvSpPr>
          <p:cNvPr id="3" name="Номер слайда 2"/>
          <p:cNvSpPr>
            <a:spLocks noGrp="1"/>
          </p:cNvSpPr>
          <p:nvPr>
            <p:ph type="sldNum" sz="quarter" idx="12"/>
          </p:nvPr>
        </p:nvSpPr>
        <p:spPr/>
        <p:txBody>
          <a:bodyPr/>
          <a:lstStyle/>
          <a:p>
            <a:fld id="{B19B0651-EE4F-4900-A07F-96A6BFA9D0F0}" type="slidenum">
              <a:rPr lang="ru-RU" smtClean="0"/>
              <a:pPr/>
              <a:t>18</a:t>
            </a:fld>
            <a:endParaRPr lang="ru-RU"/>
          </a:p>
        </p:txBody>
      </p:sp>
    </p:spTree>
    <p:extLst>
      <p:ext uri="{BB962C8B-B14F-4D97-AF65-F5344CB8AC3E}">
        <p14:creationId xmlns:p14="http://schemas.microsoft.com/office/powerpoint/2010/main" val="363350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t">
            <a:normAutofit/>
          </a:bodyPr>
          <a:lstStyle/>
          <a:p>
            <a:pPr algn="ctr"/>
            <a:r>
              <a:rPr lang="ru-RU" sz="2400" b="1" dirty="0" smtClean="0">
                <a:solidFill>
                  <a:schemeClr val="accent1">
                    <a:lumMod val="50000"/>
                  </a:schemeClr>
                </a:solidFill>
              </a:rPr>
              <a:t>Исполнение ассигнований Дорожного фонда </a:t>
            </a:r>
            <a:br>
              <a:rPr lang="ru-RU" sz="2400" b="1" dirty="0" smtClean="0">
                <a:solidFill>
                  <a:schemeClr val="accent1">
                    <a:lumMod val="50000"/>
                  </a:schemeClr>
                </a:solidFill>
              </a:rPr>
            </a:br>
            <a:r>
              <a:rPr lang="ru-RU" sz="2400" b="1" dirty="0" smtClean="0">
                <a:solidFill>
                  <a:schemeClr val="accent1">
                    <a:lumMod val="50000"/>
                  </a:schemeClr>
                </a:solidFill>
              </a:rPr>
              <a:t>Труновского муниципального округа за 2022-2023 годы</a:t>
            </a:r>
            <a:endParaRPr lang="ru-RU" sz="2400" b="1" dirty="0">
              <a:solidFill>
                <a:schemeClr val="accent1">
                  <a:lumMod val="50000"/>
                </a:schemeClr>
              </a:solidFill>
            </a:endParaRPr>
          </a:p>
        </p:txBody>
      </p:sp>
      <p:graphicFrame>
        <p:nvGraphicFramePr>
          <p:cNvPr id="6" name="Диаграмма 5"/>
          <p:cNvGraphicFramePr/>
          <p:nvPr>
            <p:extLst>
              <p:ext uri="{D42A27DB-BD31-4B8C-83A1-F6EECF244321}">
                <p14:modId xmlns:p14="http://schemas.microsoft.com/office/powerpoint/2010/main" val="965220234"/>
              </p:ext>
            </p:extLst>
          </p:nvPr>
        </p:nvGraphicFramePr>
        <p:xfrm>
          <a:off x="683568" y="1711947"/>
          <a:ext cx="4608512" cy="36161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p:cNvGraphicFramePr/>
          <p:nvPr>
            <p:extLst>
              <p:ext uri="{D42A27DB-BD31-4B8C-83A1-F6EECF244321}">
                <p14:modId xmlns:p14="http://schemas.microsoft.com/office/powerpoint/2010/main" val="2527052012"/>
              </p:ext>
            </p:extLst>
          </p:nvPr>
        </p:nvGraphicFramePr>
        <p:xfrm>
          <a:off x="4932040" y="1916832"/>
          <a:ext cx="3888432" cy="295232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761196" y="1744926"/>
            <a:ext cx="750526" cy="253916"/>
          </a:xfrm>
          <a:prstGeom prst="rect">
            <a:avLst/>
          </a:prstGeom>
          <a:noFill/>
        </p:spPr>
        <p:txBody>
          <a:bodyPr wrap="none" rtlCol="0">
            <a:spAutoFit/>
          </a:bodyPr>
          <a:lstStyle/>
          <a:p>
            <a:r>
              <a:rPr lang="ru-RU" sz="1050" b="1" dirty="0" smtClean="0"/>
              <a:t>млн.руб</a:t>
            </a:r>
            <a:r>
              <a:rPr lang="ru-RU" sz="1050" dirty="0" smtClean="0"/>
              <a:t>.</a:t>
            </a:r>
            <a:endParaRPr lang="ru-RU" sz="1050"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19</a:t>
            </a:fld>
            <a:endParaRPr lang="ru-RU"/>
          </a:p>
        </p:txBody>
      </p:sp>
      <p:sp>
        <p:nvSpPr>
          <p:cNvPr id="4" name="Прямоугольник 3"/>
          <p:cNvSpPr/>
          <p:nvPr/>
        </p:nvSpPr>
        <p:spPr>
          <a:xfrm>
            <a:off x="323528" y="5085184"/>
            <a:ext cx="8424936" cy="1200329"/>
          </a:xfrm>
          <a:prstGeom prst="rect">
            <a:avLst/>
          </a:prstGeom>
        </p:spPr>
        <p:txBody>
          <a:bodyPr wrap="square">
            <a:spAutoFit/>
          </a:bodyPr>
          <a:lstStyle/>
          <a:p>
            <a:pPr indent="449580" algn="just">
              <a:spcAft>
                <a:spcPts val="0"/>
              </a:spcAft>
            </a:pPr>
            <a:r>
              <a:rPr lang="ru-RU" dirty="0">
                <a:latin typeface="Times New Roman"/>
                <a:ea typeface="Times New Roman"/>
              </a:rPr>
              <a:t>Расходы по разделу дорожное хозяйство (дорожные фонды) составили </a:t>
            </a:r>
            <a:r>
              <a:rPr lang="ru-RU" dirty="0" smtClean="0">
                <a:latin typeface="Times New Roman"/>
                <a:ea typeface="Times New Roman"/>
              </a:rPr>
              <a:t>290,6 </a:t>
            </a:r>
            <a:r>
              <a:rPr lang="ru-RU" dirty="0">
                <a:latin typeface="Times New Roman"/>
                <a:ea typeface="Times New Roman"/>
              </a:rPr>
              <a:t>млн. рублей или </a:t>
            </a:r>
            <a:r>
              <a:rPr lang="ru-RU" dirty="0" smtClean="0">
                <a:latin typeface="Times New Roman"/>
                <a:ea typeface="Times New Roman"/>
              </a:rPr>
              <a:t>98,8 </a:t>
            </a:r>
            <a:r>
              <a:rPr lang="ru-RU" dirty="0">
                <a:latin typeface="Times New Roman"/>
                <a:ea typeface="Times New Roman"/>
              </a:rPr>
              <a:t>% к плану, исполнение по ассигнованиям дорожного фонда составили </a:t>
            </a:r>
            <a:r>
              <a:rPr lang="ru-RU" dirty="0" smtClean="0">
                <a:latin typeface="Times New Roman"/>
                <a:ea typeface="Times New Roman"/>
              </a:rPr>
              <a:t>262,5 </a:t>
            </a:r>
            <a:r>
              <a:rPr lang="ru-RU" dirty="0">
                <a:latin typeface="Times New Roman"/>
                <a:ea typeface="Times New Roman"/>
              </a:rPr>
              <a:t>млн. рублей или </a:t>
            </a:r>
            <a:r>
              <a:rPr lang="ru-RU" dirty="0" smtClean="0">
                <a:latin typeface="Times New Roman"/>
                <a:ea typeface="Times New Roman"/>
              </a:rPr>
              <a:t>99,0% </a:t>
            </a:r>
            <a:r>
              <a:rPr lang="ru-RU" dirty="0">
                <a:latin typeface="Times New Roman"/>
                <a:ea typeface="Times New Roman"/>
              </a:rPr>
              <a:t>от плана, относительно  исполнения за </a:t>
            </a:r>
            <a:r>
              <a:rPr lang="ru-RU" dirty="0" smtClean="0">
                <a:latin typeface="Times New Roman"/>
                <a:ea typeface="Times New Roman"/>
              </a:rPr>
              <a:t>2022 </a:t>
            </a:r>
            <a:r>
              <a:rPr lang="ru-RU" dirty="0">
                <a:latin typeface="Times New Roman"/>
                <a:ea typeface="Times New Roman"/>
              </a:rPr>
              <a:t>год  рост составил </a:t>
            </a:r>
            <a:r>
              <a:rPr lang="ru-RU" dirty="0" smtClean="0">
                <a:latin typeface="Times New Roman"/>
                <a:ea typeface="Times New Roman"/>
              </a:rPr>
              <a:t>129,1 </a:t>
            </a:r>
            <a:r>
              <a:rPr lang="ru-RU" dirty="0">
                <a:latin typeface="Times New Roman"/>
                <a:ea typeface="Times New Roman"/>
              </a:rPr>
              <a:t>%.</a:t>
            </a:r>
            <a:endParaRPr lang="ru-RU" sz="1600" dirty="0">
              <a:effectLst/>
              <a:latin typeface="Times New Roman"/>
              <a:ea typeface="Times New Roman"/>
            </a:endParaRPr>
          </a:p>
        </p:txBody>
      </p:sp>
    </p:spTree>
    <p:extLst>
      <p:ext uri="{BB962C8B-B14F-4D97-AF65-F5344CB8AC3E}">
        <p14:creationId xmlns:p14="http://schemas.microsoft.com/office/powerpoint/2010/main" val="341986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pPr/>
              <a:t>2</a:t>
            </a:fld>
            <a:endParaRPr lang="ru-RU"/>
          </a:p>
        </p:txBody>
      </p:sp>
      <p:sp>
        <p:nvSpPr>
          <p:cNvPr id="3" name="Прямоугольник 2"/>
          <p:cNvSpPr/>
          <p:nvPr/>
        </p:nvSpPr>
        <p:spPr>
          <a:xfrm>
            <a:off x="107504" y="116632"/>
            <a:ext cx="8856984" cy="5616922"/>
          </a:xfrm>
          <a:prstGeom prst="rect">
            <a:avLst/>
          </a:prstGeom>
        </p:spPr>
        <p:txBody>
          <a:bodyPr wrap="square">
            <a:spAutoFit/>
          </a:bodyPr>
          <a:lstStyle/>
          <a:p>
            <a:r>
              <a:rPr lang="ru-RU" sz="2000" b="1" dirty="0">
                <a:solidFill>
                  <a:srgbClr val="002060"/>
                </a:solidFill>
              </a:rPr>
              <a:t>СОДЕРЖАНИЕ</a:t>
            </a:r>
          </a:p>
          <a:p>
            <a:r>
              <a:rPr lang="ru-RU" sz="900" dirty="0"/>
              <a:t> </a:t>
            </a:r>
          </a:p>
          <a:p>
            <a:r>
              <a:rPr lang="ru-RU" sz="1100" dirty="0"/>
              <a:t>Представление</a:t>
            </a:r>
            <a:r>
              <a:rPr lang="ru-RU" sz="1100" dirty="0" smtClean="0"/>
              <a:t>………………………………………………………………………………………….……………………………………………………………………………………………………………..</a:t>
            </a:r>
            <a:r>
              <a:rPr lang="ru-RU" sz="1100" dirty="0"/>
              <a:t>3</a:t>
            </a:r>
          </a:p>
          <a:p>
            <a:r>
              <a:rPr lang="ru-RU" sz="1100" dirty="0" smtClean="0"/>
              <a:t>Прогноз </a:t>
            </a:r>
            <a:r>
              <a:rPr lang="ru-RU" sz="1100" dirty="0"/>
              <a:t>социально-экономического развития Труновского </a:t>
            </a:r>
            <a:r>
              <a:rPr lang="ru-RU" sz="1100" dirty="0" smtClean="0"/>
              <a:t>муниципального </a:t>
            </a:r>
            <a:r>
              <a:rPr lang="ru-RU" sz="1100" dirty="0"/>
              <a:t>округа Ставропольского края</a:t>
            </a:r>
            <a:r>
              <a:rPr lang="ru-RU" sz="1100" dirty="0" smtClean="0"/>
              <a:t>…………………………………….…4-6</a:t>
            </a:r>
            <a:endParaRPr lang="ru-RU" sz="1100" dirty="0"/>
          </a:p>
          <a:p>
            <a:r>
              <a:rPr lang="ru-RU" sz="1100" dirty="0" smtClean="0"/>
              <a:t>Доходы…………………………………………………………………………………………………………………………………………………………………………………………………………..……..7-8</a:t>
            </a:r>
            <a:endParaRPr lang="ru-RU" sz="1100" dirty="0"/>
          </a:p>
          <a:p>
            <a:r>
              <a:rPr lang="ru-RU" sz="1100" dirty="0">
                <a:latin typeface="Constantia" pitchFamily="18" charset="0"/>
                <a:ea typeface="+mj-ea"/>
                <a:cs typeface="Times New Roman" pitchFamily="18" charset="0"/>
              </a:rPr>
              <a:t>Объем и структура налоговых и неналоговых доходов, а также межбюджетных трансфертов, поступающих в бюджет Труновского муниципального округа Ставропольского края, сведения о планируемых и фактических значениях за </a:t>
            </a:r>
            <a:r>
              <a:rPr lang="ru-RU" sz="1100" dirty="0" smtClean="0">
                <a:latin typeface="Constantia" pitchFamily="18" charset="0"/>
                <a:ea typeface="+mj-ea"/>
                <a:cs typeface="Times New Roman" pitchFamily="18" charset="0"/>
              </a:rPr>
              <a:t>2023 </a:t>
            </a:r>
            <a:r>
              <a:rPr lang="ru-RU" sz="1100" dirty="0">
                <a:latin typeface="Constantia" pitchFamily="18" charset="0"/>
                <a:ea typeface="+mj-ea"/>
                <a:cs typeface="Times New Roman" pitchFamily="18" charset="0"/>
              </a:rPr>
              <a:t>год</a:t>
            </a:r>
            <a:r>
              <a:rPr lang="ru-RU" sz="1100" dirty="0" smtClean="0"/>
              <a:t>………………………………..…...9</a:t>
            </a:r>
            <a:endParaRPr lang="ru-RU" sz="1100" dirty="0"/>
          </a:p>
          <a:p>
            <a:r>
              <a:rPr lang="ru-RU" sz="1100" dirty="0">
                <a:latin typeface="Constantia" pitchFamily="18" charset="0"/>
                <a:ea typeface="+mj-ea"/>
                <a:cs typeface="+mj-cs"/>
              </a:rPr>
              <a:t>Структура безвозмездных поступлений в бюджет Труновского муниципального округа в </a:t>
            </a:r>
            <a:r>
              <a:rPr lang="ru-RU" sz="1100" dirty="0" smtClean="0">
                <a:latin typeface="Constantia" pitchFamily="18" charset="0"/>
                <a:ea typeface="+mj-ea"/>
                <a:cs typeface="+mj-cs"/>
              </a:rPr>
              <a:t>2023 </a:t>
            </a:r>
            <a:r>
              <a:rPr lang="ru-RU" sz="1100" dirty="0" smtClean="0">
                <a:latin typeface="Constantia" pitchFamily="18" charset="0"/>
                <a:ea typeface="+mj-ea"/>
                <a:cs typeface="+mj-cs"/>
              </a:rPr>
              <a:t>году</a:t>
            </a:r>
            <a:r>
              <a:rPr lang="ru-RU" sz="1100" dirty="0" smtClean="0"/>
              <a:t>……………………………………………….….…….10</a:t>
            </a:r>
            <a:endParaRPr lang="ru-RU" sz="1100" dirty="0"/>
          </a:p>
          <a:p>
            <a:r>
              <a:rPr lang="ru-RU" sz="1100" dirty="0">
                <a:latin typeface="Constantia" pitchFamily="18" charset="0"/>
                <a:ea typeface="+mj-ea"/>
                <a:cs typeface="+mj-cs"/>
              </a:rPr>
              <a:t>Межбюджетные поступления в бюджет Труновского муниципального округа за </a:t>
            </a:r>
            <a:r>
              <a:rPr lang="ru-RU" sz="1100" dirty="0" smtClean="0">
                <a:latin typeface="Constantia" pitchFamily="18" charset="0"/>
                <a:ea typeface="+mj-ea"/>
                <a:cs typeface="+mj-cs"/>
              </a:rPr>
              <a:t>2023 </a:t>
            </a:r>
            <a:r>
              <a:rPr lang="ru-RU" sz="1100" dirty="0">
                <a:latin typeface="Constantia" pitchFamily="18" charset="0"/>
                <a:ea typeface="+mj-ea"/>
                <a:cs typeface="+mj-cs"/>
              </a:rPr>
              <a:t>год в сравнении с </a:t>
            </a:r>
            <a:r>
              <a:rPr lang="ru-RU" sz="1100" dirty="0" smtClean="0">
                <a:latin typeface="Constantia" pitchFamily="18" charset="0"/>
                <a:ea typeface="+mj-ea"/>
                <a:cs typeface="+mj-cs"/>
              </a:rPr>
              <a:t>2022 </a:t>
            </a:r>
            <a:r>
              <a:rPr lang="ru-RU" sz="1100" dirty="0">
                <a:latin typeface="Constantia" pitchFamily="18" charset="0"/>
                <a:ea typeface="+mj-ea"/>
                <a:cs typeface="+mj-cs"/>
              </a:rPr>
              <a:t>годом</a:t>
            </a:r>
            <a:r>
              <a:rPr lang="ru-RU" sz="1100" dirty="0" smtClean="0"/>
              <a:t>..................................11                                                                    </a:t>
            </a:r>
            <a:endParaRPr lang="ru-RU" sz="1100" dirty="0"/>
          </a:p>
          <a:p>
            <a:r>
              <a:rPr lang="ru-RU" sz="1100" dirty="0">
                <a:ea typeface="+mj-ea"/>
                <a:cs typeface="+mj-cs"/>
              </a:rPr>
              <a:t>Исполнение налоговых и неналоговых доходов Труновского муниципального округа</a:t>
            </a:r>
            <a:r>
              <a:rPr lang="en-US" sz="1100" dirty="0">
                <a:ea typeface="+mj-ea"/>
                <a:cs typeface="+mj-cs"/>
              </a:rPr>
              <a:t> </a:t>
            </a:r>
            <a:r>
              <a:rPr lang="en-US" sz="1100" dirty="0" smtClean="0">
                <a:ea typeface="+mj-ea"/>
                <a:cs typeface="+mj-cs"/>
              </a:rPr>
              <a:t>202</a:t>
            </a:r>
            <a:r>
              <a:rPr lang="ru-RU" sz="1100" dirty="0" smtClean="0">
                <a:ea typeface="+mj-ea"/>
                <a:cs typeface="+mj-cs"/>
              </a:rPr>
              <a:t>2</a:t>
            </a:r>
            <a:r>
              <a:rPr lang="en-US" sz="1100" dirty="0" smtClean="0">
                <a:ea typeface="+mj-ea"/>
                <a:cs typeface="+mj-cs"/>
              </a:rPr>
              <a:t>-202</a:t>
            </a:r>
            <a:r>
              <a:rPr lang="ru-RU" sz="1100" dirty="0" smtClean="0">
                <a:ea typeface="+mj-ea"/>
                <a:cs typeface="+mj-cs"/>
              </a:rPr>
              <a:t>3</a:t>
            </a:r>
            <a:r>
              <a:rPr lang="en-US" sz="1100" dirty="0" smtClean="0">
                <a:ea typeface="+mj-ea"/>
                <a:cs typeface="+mj-cs"/>
              </a:rPr>
              <a:t> </a:t>
            </a:r>
            <a:r>
              <a:rPr lang="ru-RU" sz="1100" dirty="0" smtClean="0">
                <a:ea typeface="+mj-ea"/>
                <a:cs typeface="+mj-cs"/>
              </a:rPr>
              <a:t>годы</a:t>
            </a:r>
            <a:r>
              <a:rPr lang="ru-RU" sz="1100" dirty="0" smtClean="0"/>
              <a:t>…………………....................................</a:t>
            </a:r>
            <a:r>
              <a:rPr lang="ru-RU" sz="1100" dirty="0" smtClean="0"/>
              <a:t>12</a:t>
            </a:r>
            <a:endParaRPr lang="ru-RU" sz="1100" dirty="0"/>
          </a:p>
          <a:p>
            <a:r>
              <a:rPr lang="ru-RU" sz="1100" dirty="0" smtClean="0"/>
              <a:t>Расходы…………………………………………………………………………………………………………………………………………………………………………………………………….………..……13</a:t>
            </a:r>
            <a:endParaRPr lang="ru-RU" sz="1100" dirty="0"/>
          </a:p>
          <a:p>
            <a:r>
              <a:rPr lang="ru-RU" sz="1100" dirty="0" smtClean="0"/>
              <a:t>Особенности исполнения бюджета Труновского муниципального округа в </a:t>
            </a:r>
            <a:r>
              <a:rPr lang="ru-RU" sz="1100" dirty="0" smtClean="0"/>
              <a:t>2023 </a:t>
            </a:r>
            <a:r>
              <a:rPr lang="ru-RU" sz="1100" dirty="0" smtClean="0"/>
              <a:t>году……………………………………………………………………………..….14</a:t>
            </a:r>
          </a:p>
          <a:p>
            <a:r>
              <a:rPr lang="ru-RU" sz="1100" dirty="0" smtClean="0"/>
              <a:t>Национальные </a:t>
            </a:r>
            <a:r>
              <a:rPr lang="ru-RU" sz="1100" dirty="0"/>
              <a:t>проекты в </a:t>
            </a:r>
            <a:r>
              <a:rPr lang="ru-RU" sz="1100" dirty="0" smtClean="0"/>
              <a:t>2023 </a:t>
            </a:r>
            <a:r>
              <a:rPr lang="ru-RU" sz="1100" dirty="0"/>
              <a:t>г</a:t>
            </a:r>
            <a:r>
              <a:rPr lang="ru-RU" sz="1100" dirty="0" smtClean="0"/>
              <a:t>………………………………………………………………………………………………………………………………………………………………….……….15</a:t>
            </a:r>
            <a:endParaRPr lang="ru-RU" sz="1100" dirty="0"/>
          </a:p>
          <a:p>
            <a:pPr lvl="0"/>
            <a:r>
              <a:rPr lang="ru-RU" sz="1100" dirty="0" smtClean="0">
                <a:solidFill>
                  <a:prstClr val="black"/>
                </a:solidFill>
              </a:rPr>
              <a:t>Информация </a:t>
            </a:r>
            <a:r>
              <a:rPr lang="ru-RU" sz="1100" dirty="0">
                <a:solidFill>
                  <a:prstClr val="black"/>
                </a:solidFill>
              </a:rPr>
              <a:t>о расходах бюджета округа с учетом интересов </a:t>
            </a:r>
            <a:r>
              <a:rPr lang="ru-RU" sz="1100" dirty="0" smtClean="0">
                <a:solidFill>
                  <a:prstClr val="black"/>
                </a:solidFill>
              </a:rPr>
              <a:t>целевых групп…………………………………………………………………………………………...…..16</a:t>
            </a:r>
          </a:p>
          <a:p>
            <a:pPr lvl="0"/>
            <a:r>
              <a:rPr lang="ru-RU" sz="1100" dirty="0" smtClean="0">
                <a:solidFill>
                  <a:prstClr val="black"/>
                </a:solidFill>
              </a:rPr>
              <a:t>Об</a:t>
            </a:r>
            <a:r>
              <a:rPr lang="ru-RU" sz="1100" dirty="0" smtClean="0"/>
              <a:t>разование…………………………………………………………………………………………………………………………………………………………………………………………………………...17</a:t>
            </a:r>
          </a:p>
          <a:p>
            <a:r>
              <a:rPr lang="ru-RU" sz="1100" dirty="0" smtClean="0"/>
              <a:t>Культура………………………………………………………………………………………………………………………………………………………………………………………………………............18</a:t>
            </a:r>
          </a:p>
          <a:p>
            <a:r>
              <a:rPr lang="ru-RU" sz="1100" dirty="0" smtClean="0"/>
              <a:t>Дорожный фонд……………………………………………………………………………………………………………………………………………………………………………………………….……19</a:t>
            </a:r>
          </a:p>
          <a:p>
            <a:r>
              <a:rPr lang="ru-RU" sz="1100" dirty="0" smtClean="0"/>
              <a:t>Благоустройство……………………………………………………………………………………………………………………………………………………………………………………………….…..20</a:t>
            </a:r>
          </a:p>
          <a:p>
            <a:r>
              <a:rPr lang="ru-RU" sz="1100" dirty="0" smtClean="0"/>
              <a:t>Сведения </a:t>
            </a:r>
            <a:r>
              <a:rPr lang="ru-RU" sz="1100" dirty="0"/>
              <a:t>о </a:t>
            </a:r>
            <a:r>
              <a:rPr lang="ru-RU" sz="1100" dirty="0" smtClean="0"/>
              <a:t>расходах </a:t>
            </a:r>
            <a:r>
              <a:rPr lang="ru-RU" sz="1100" dirty="0"/>
              <a:t>бюджета по разделам и подразделам классификации расходов </a:t>
            </a:r>
            <a:r>
              <a:rPr lang="ru-RU" sz="1100" dirty="0" smtClean="0"/>
              <a:t>за </a:t>
            </a:r>
            <a:r>
              <a:rPr lang="ru-RU" sz="1100" dirty="0" smtClean="0"/>
              <a:t>2023 </a:t>
            </a:r>
            <a:r>
              <a:rPr lang="ru-RU" sz="1100" dirty="0" smtClean="0"/>
              <a:t>год………………………………………………………….……21 </a:t>
            </a:r>
            <a:endParaRPr lang="ru-RU" sz="1100" dirty="0"/>
          </a:p>
          <a:p>
            <a:r>
              <a:rPr lang="ru-RU" sz="1100" dirty="0" smtClean="0"/>
              <a:t>Оплата труда отдельных категорий работников бюджетной сферы в </a:t>
            </a:r>
            <a:r>
              <a:rPr lang="ru-RU" sz="1100" dirty="0" smtClean="0"/>
              <a:t>2023 </a:t>
            </a:r>
            <a:r>
              <a:rPr lang="ru-RU" sz="1100" dirty="0" smtClean="0"/>
              <a:t>году…………………………………………………………...........................…22-23</a:t>
            </a:r>
            <a:endParaRPr lang="ru-RU" sz="1100" dirty="0"/>
          </a:p>
          <a:p>
            <a:r>
              <a:rPr lang="ru-RU" sz="1100" dirty="0">
                <a:latin typeface="Constantia" pitchFamily="18" charset="0"/>
                <a:cs typeface="Times New Roman" pitchFamily="18" charset="0"/>
              </a:rPr>
              <a:t>Сведения об объемах бюджетных ассигнований, направляемых на исполнение публичных нормативных обязательств (по каждому) виду указанных </a:t>
            </a:r>
            <a:r>
              <a:rPr lang="ru-RU" sz="1100" dirty="0" smtClean="0">
                <a:latin typeface="Constantia" pitchFamily="18" charset="0"/>
                <a:cs typeface="Times New Roman" pitchFamily="18" charset="0"/>
              </a:rPr>
              <a:t>обязательств……………………………………………………………………………………………………………………………………………………………………….…….24 </a:t>
            </a:r>
          </a:p>
          <a:p>
            <a:r>
              <a:rPr lang="ru-RU" sz="1100" dirty="0" smtClean="0"/>
              <a:t>Реализация </a:t>
            </a:r>
            <a:r>
              <a:rPr lang="ru-RU" sz="1100" dirty="0"/>
              <a:t>общественно значимых проектов округа</a:t>
            </a:r>
            <a:r>
              <a:rPr lang="ru-RU" sz="1100" dirty="0" smtClean="0"/>
              <a:t>………………………………………………………………………………………………………………………………..……25</a:t>
            </a:r>
            <a:endParaRPr lang="ru-RU" sz="1100" dirty="0"/>
          </a:p>
          <a:p>
            <a:r>
              <a:rPr lang="ru-RU" sz="1100" dirty="0"/>
              <a:t>Информация о реализации проектов по поддержки </a:t>
            </a:r>
            <a:r>
              <a:rPr lang="ru-RU" sz="1100" dirty="0" smtClean="0"/>
              <a:t>местных </a:t>
            </a:r>
            <a:r>
              <a:rPr lang="ru-RU" sz="1100" dirty="0"/>
              <a:t>инициатив</a:t>
            </a:r>
            <a:r>
              <a:rPr lang="ru-RU" sz="1100" dirty="0" smtClean="0"/>
              <a:t>……………………………………………………………………………………….……...26-28 </a:t>
            </a:r>
            <a:r>
              <a:rPr lang="ru-RU" sz="1100" dirty="0" smtClean="0">
                <a:solidFill>
                  <a:prstClr val="black"/>
                </a:solidFill>
              </a:rPr>
              <a:t>Основные </a:t>
            </a:r>
            <a:r>
              <a:rPr lang="ru-RU" sz="1100" dirty="0">
                <a:solidFill>
                  <a:prstClr val="black"/>
                </a:solidFill>
              </a:rPr>
              <a:t>сведения поступлений межбюджетных трансфертов в бюджет муниципального округа </a:t>
            </a:r>
            <a:r>
              <a:rPr lang="ru-RU" sz="1100" dirty="0" smtClean="0">
                <a:solidFill>
                  <a:prstClr val="black"/>
                </a:solidFill>
              </a:rPr>
              <a:t>за </a:t>
            </a:r>
            <a:r>
              <a:rPr lang="ru-RU" sz="1100" dirty="0" smtClean="0">
                <a:solidFill>
                  <a:prstClr val="black"/>
                </a:solidFill>
                <a:latin typeface="Times New Roman" pitchFamily="18" charset="0"/>
                <a:cs typeface="Times New Roman" pitchFamily="18" charset="0"/>
              </a:rPr>
              <a:t>2023 </a:t>
            </a:r>
            <a:r>
              <a:rPr lang="ru-RU" sz="1100" dirty="0" smtClean="0">
                <a:solidFill>
                  <a:prstClr val="black"/>
                </a:solidFill>
              </a:rPr>
              <a:t>год</a:t>
            </a:r>
            <a:r>
              <a:rPr lang="ru-RU" sz="1100" dirty="0" smtClean="0">
                <a:latin typeface="Times New Roman" pitchFamily="18" charset="0"/>
                <a:ea typeface="+mj-ea"/>
                <a:cs typeface="Times New Roman" pitchFamily="18" charset="0"/>
              </a:rPr>
              <a:t>…………………………..29</a:t>
            </a:r>
            <a:endParaRPr lang="ru-RU" sz="1100" dirty="0" smtClean="0">
              <a:latin typeface="Times New Roman" pitchFamily="18" charset="0"/>
              <a:cs typeface="Times New Roman" pitchFamily="18" charset="0"/>
            </a:endParaRPr>
          </a:p>
          <a:p>
            <a:r>
              <a:rPr lang="ru-RU" sz="1100" dirty="0" smtClean="0"/>
              <a:t>Уровень долговой нагрузки на бюджет………………………………………………………………………………………………………………………………………….……………..……30                                         </a:t>
            </a:r>
          </a:p>
          <a:p>
            <a:r>
              <a:rPr lang="ru-RU" sz="1100" dirty="0" smtClean="0"/>
              <a:t>Результаты оценки эффективности реализации муниципальных программ в </a:t>
            </a:r>
            <a:r>
              <a:rPr lang="ru-RU" sz="1100" dirty="0" smtClean="0">
                <a:latin typeface="Times New Roman" pitchFamily="18" charset="0"/>
                <a:cs typeface="Times New Roman" pitchFamily="18" charset="0"/>
              </a:rPr>
              <a:t>2021-2023</a:t>
            </a:r>
            <a:r>
              <a:rPr lang="ru-RU" sz="1100" dirty="0" smtClean="0"/>
              <a:t> </a:t>
            </a:r>
            <a:r>
              <a:rPr lang="ru-RU" sz="1100" dirty="0" smtClean="0"/>
              <a:t>годах……………………………………………………………………31</a:t>
            </a:r>
          </a:p>
          <a:p>
            <a:r>
              <a:rPr lang="ru-RU" sz="1100" dirty="0" smtClean="0"/>
              <a:t>Сведения </a:t>
            </a:r>
            <a:r>
              <a:rPr lang="ru-RU" sz="1100" dirty="0"/>
              <a:t>о </a:t>
            </a:r>
            <a:r>
              <a:rPr lang="ru-RU" sz="1100" dirty="0" smtClean="0"/>
              <a:t>расходах </a:t>
            </a:r>
            <a:r>
              <a:rPr lang="ru-RU" sz="1100" dirty="0"/>
              <a:t>бюджета в разрезе муниципальных программ </a:t>
            </a:r>
            <a:r>
              <a:rPr lang="ru-RU" sz="1100" dirty="0" smtClean="0"/>
              <a:t>за </a:t>
            </a:r>
            <a:r>
              <a:rPr lang="ru-RU" sz="1100" dirty="0" smtClean="0">
                <a:latin typeface="Times New Roman" pitchFamily="18" charset="0"/>
                <a:cs typeface="Times New Roman" pitchFamily="18" charset="0"/>
              </a:rPr>
              <a:t>2023</a:t>
            </a:r>
            <a:r>
              <a:rPr lang="ru-RU" sz="1100" dirty="0" smtClean="0"/>
              <a:t> </a:t>
            </a:r>
            <a:r>
              <a:rPr lang="ru-RU" sz="1100" dirty="0" smtClean="0"/>
              <a:t>год……………………..……………………………………………………………...…...32</a:t>
            </a:r>
            <a:endParaRPr lang="ru-RU" sz="1100" dirty="0"/>
          </a:p>
          <a:p>
            <a:pPr lvl="0"/>
            <a:r>
              <a:rPr lang="ru-RU" sz="1100" dirty="0">
                <a:solidFill>
                  <a:prstClr val="black"/>
                </a:solidFill>
              </a:rPr>
              <a:t>Административно - территориальное деление</a:t>
            </a:r>
            <a:r>
              <a:rPr lang="ru-RU" sz="1100" dirty="0" smtClean="0">
                <a:solidFill>
                  <a:prstClr val="black"/>
                </a:solidFill>
              </a:rPr>
              <a:t>………………………………………………………..............................................................................................33</a:t>
            </a:r>
            <a:endParaRPr lang="ru-RU" sz="1100" dirty="0"/>
          </a:p>
          <a:p>
            <a:r>
              <a:rPr lang="ru-RU" sz="1100" dirty="0"/>
              <a:t>Глоссарий</a:t>
            </a:r>
            <a:r>
              <a:rPr lang="ru-RU" sz="1100" dirty="0" smtClean="0"/>
              <a:t>………………………………………………………………………………………………………………………………………………………………………………………………………….34-35</a:t>
            </a:r>
            <a:endParaRPr lang="ru-RU" sz="1100" dirty="0"/>
          </a:p>
          <a:p>
            <a:r>
              <a:rPr lang="ru-RU" sz="1100" dirty="0"/>
              <a:t>Контактная информация</a:t>
            </a:r>
            <a:r>
              <a:rPr lang="ru-RU" sz="1100" dirty="0" smtClean="0"/>
              <a:t>………………………………………………………………………………………………………………………………………………………………………………….….36</a:t>
            </a:r>
            <a:endParaRPr lang="ru-RU" sz="1100" dirty="0"/>
          </a:p>
        </p:txBody>
      </p:sp>
    </p:spTree>
    <p:extLst>
      <p:ext uri="{BB962C8B-B14F-4D97-AF65-F5344CB8AC3E}">
        <p14:creationId xmlns:p14="http://schemas.microsoft.com/office/powerpoint/2010/main" val="3286086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Шестиугольник 4"/>
          <p:cNvSpPr/>
          <p:nvPr/>
        </p:nvSpPr>
        <p:spPr>
          <a:xfrm>
            <a:off x="2771800" y="2996952"/>
            <a:ext cx="679073" cy="585111"/>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 name="Заголовок 1"/>
          <p:cNvSpPr>
            <a:spLocks noGrp="1"/>
          </p:cNvSpPr>
          <p:nvPr>
            <p:ph type="title"/>
          </p:nvPr>
        </p:nvSpPr>
        <p:spPr>
          <a:xfrm>
            <a:off x="323528" y="-38501"/>
            <a:ext cx="8229600" cy="1143000"/>
          </a:xfrm>
        </p:spPr>
        <p:txBody>
          <a:bodyPr>
            <a:normAutofit/>
          </a:bodyPr>
          <a:lstStyle/>
          <a:p>
            <a:pPr algn="ctr"/>
            <a:r>
              <a:rPr lang="ru-RU" sz="2400" b="1" dirty="0" smtClean="0">
                <a:solidFill>
                  <a:srgbClr val="002060"/>
                </a:solidFill>
              </a:rPr>
              <a:t>Расходы бюджета Труновского муниципального округа на  «Благоустройство» за 2022- 2023 годы</a:t>
            </a:r>
            <a:endParaRPr lang="ru-RU" sz="2400" b="1" dirty="0">
              <a:solidFill>
                <a:srgbClr val="00206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305046419"/>
              </p:ext>
            </p:extLst>
          </p:nvPr>
        </p:nvGraphicFramePr>
        <p:xfrm>
          <a:off x="457200" y="1484785"/>
          <a:ext cx="3610744" cy="4680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Овал 5"/>
          <p:cNvSpPr/>
          <p:nvPr/>
        </p:nvSpPr>
        <p:spPr>
          <a:xfrm flipV="1">
            <a:off x="1611363" y="1099353"/>
            <a:ext cx="1203632"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713651" y="1180190"/>
            <a:ext cx="1029321" cy="369332"/>
          </a:xfrm>
          <a:prstGeom prst="rect">
            <a:avLst/>
          </a:prstGeom>
        </p:spPr>
        <p:txBody>
          <a:bodyPr wrap="none">
            <a:spAutoFit/>
          </a:bodyPr>
          <a:lstStyle/>
          <a:p>
            <a:pPr lvl="0"/>
            <a:r>
              <a:rPr lang="ru-RU" dirty="0" smtClean="0">
                <a:solidFill>
                  <a:prstClr val="black"/>
                </a:solidFill>
              </a:rPr>
              <a:t>2023 </a:t>
            </a:r>
            <a:r>
              <a:rPr lang="ru-RU" dirty="0">
                <a:solidFill>
                  <a:prstClr val="black"/>
                </a:solidFill>
              </a:rPr>
              <a:t>год</a:t>
            </a:r>
          </a:p>
        </p:txBody>
      </p:sp>
      <p:graphicFrame>
        <p:nvGraphicFramePr>
          <p:cNvPr id="9" name="Объект 3"/>
          <p:cNvGraphicFramePr>
            <a:graphicFrameLocks/>
          </p:cNvGraphicFramePr>
          <p:nvPr>
            <p:extLst>
              <p:ext uri="{D42A27DB-BD31-4B8C-83A1-F6EECF244321}">
                <p14:modId xmlns:p14="http://schemas.microsoft.com/office/powerpoint/2010/main" val="246701945"/>
              </p:ext>
            </p:extLst>
          </p:nvPr>
        </p:nvGraphicFramePr>
        <p:xfrm>
          <a:off x="5148064" y="1572818"/>
          <a:ext cx="3610744" cy="46805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Овал 9"/>
          <p:cNvSpPr/>
          <p:nvPr/>
        </p:nvSpPr>
        <p:spPr>
          <a:xfrm flipV="1">
            <a:off x="6372200" y="1180190"/>
            <a:ext cx="1203632"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6474488" y="1283556"/>
            <a:ext cx="1039131" cy="369332"/>
          </a:xfrm>
          <a:prstGeom prst="rect">
            <a:avLst/>
          </a:prstGeom>
        </p:spPr>
        <p:txBody>
          <a:bodyPr wrap="none">
            <a:spAutoFit/>
          </a:bodyPr>
          <a:lstStyle/>
          <a:p>
            <a:pPr lvl="0"/>
            <a:r>
              <a:rPr lang="ru-RU" dirty="0" smtClean="0">
                <a:solidFill>
                  <a:prstClr val="black"/>
                </a:solidFill>
              </a:rPr>
              <a:t>2022 </a:t>
            </a:r>
            <a:r>
              <a:rPr lang="ru-RU" dirty="0">
                <a:solidFill>
                  <a:prstClr val="black"/>
                </a:solidFill>
              </a:rPr>
              <a:t>год</a:t>
            </a:r>
          </a:p>
        </p:txBody>
      </p:sp>
      <p:sp>
        <p:nvSpPr>
          <p:cNvPr id="12" name="TextBox 11"/>
          <p:cNvSpPr txBox="1"/>
          <p:nvPr/>
        </p:nvSpPr>
        <p:spPr>
          <a:xfrm>
            <a:off x="7956376" y="1085495"/>
            <a:ext cx="716863" cy="253916"/>
          </a:xfrm>
          <a:prstGeom prst="rect">
            <a:avLst/>
          </a:prstGeom>
          <a:noFill/>
        </p:spPr>
        <p:txBody>
          <a:bodyPr wrap="none" rtlCol="0">
            <a:spAutoFit/>
          </a:bodyPr>
          <a:lstStyle/>
          <a:p>
            <a:r>
              <a:rPr lang="ru-RU" sz="1050" b="1" dirty="0"/>
              <a:t>м</a:t>
            </a:r>
            <a:r>
              <a:rPr lang="ru-RU" sz="1050" b="1" dirty="0" smtClean="0"/>
              <a:t>лн.руб</a:t>
            </a:r>
            <a:endParaRPr lang="ru-RU" sz="1050" b="1"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20</a:t>
            </a:fld>
            <a:endParaRPr lang="ru-RU"/>
          </a:p>
        </p:txBody>
      </p:sp>
      <p:sp>
        <p:nvSpPr>
          <p:cNvPr id="7" name="Прямоугольник 6"/>
          <p:cNvSpPr/>
          <p:nvPr/>
        </p:nvSpPr>
        <p:spPr>
          <a:xfrm>
            <a:off x="179512" y="5589240"/>
            <a:ext cx="8640960" cy="646331"/>
          </a:xfrm>
          <a:prstGeom prst="rect">
            <a:avLst/>
          </a:prstGeom>
        </p:spPr>
        <p:txBody>
          <a:bodyPr wrap="square">
            <a:spAutoFit/>
          </a:bodyPr>
          <a:lstStyle/>
          <a:p>
            <a:r>
              <a:rPr lang="ru-RU" dirty="0"/>
              <a:t>Расходы на благоустройство </a:t>
            </a:r>
            <a:r>
              <a:rPr lang="ru-RU" dirty="0" smtClean="0"/>
              <a:t>исполнены </a:t>
            </a:r>
            <a:r>
              <a:rPr lang="ru-RU" dirty="0"/>
              <a:t>в объеме </a:t>
            </a:r>
            <a:r>
              <a:rPr lang="ru-RU" dirty="0" smtClean="0"/>
              <a:t>37,7 </a:t>
            </a:r>
            <a:r>
              <a:rPr lang="ru-RU" dirty="0"/>
              <a:t>млн. рублей или на </a:t>
            </a:r>
            <a:r>
              <a:rPr lang="ru-RU" dirty="0" smtClean="0"/>
              <a:t>88,7 </a:t>
            </a:r>
            <a:r>
              <a:rPr lang="ru-RU" dirty="0"/>
              <a:t>% от плана, что на </a:t>
            </a:r>
            <a:r>
              <a:rPr lang="ru-RU" dirty="0" smtClean="0"/>
              <a:t>110,6 </a:t>
            </a:r>
            <a:r>
              <a:rPr lang="ru-RU" dirty="0"/>
              <a:t>% выше уровня </a:t>
            </a:r>
            <a:r>
              <a:rPr lang="ru-RU" dirty="0" smtClean="0"/>
              <a:t>2022 года</a:t>
            </a:r>
            <a:r>
              <a:rPr lang="ru-RU" dirty="0"/>
              <a:t>.</a:t>
            </a:r>
          </a:p>
        </p:txBody>
      </p:sp>
    </p:spTree>
    <p:extLst>
      <p:ext uri="{BB962C8B-B14F-4D97-AF65-F5344CB8AC3E}">
        <p14:creationId xmlns:p14="http://schemas.microsoft.com/office/powerpoint/2010/main" val="3566988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852704"/>
          </a:xfrm>
        </p:spPr>
        <p:txBody>
          <a:bodyPr anchor="t">
            <a:normAutofit/>
          </a:bodyPr>
          <a:lstStyle/>
          <a:p>
            <a:pPr algn="ctr"/>
            <a:r>
              <a:rPr lang="ru-RU" sz="2400" b="1" dirty="0" smtClean="0">
                <a:solidFill>
                  <a:schemeClr val="accent1">
                    <a:lumMod val="50000"/>
                  </a:schemeClr>
                </a:solidFill>
              </a:rPr>
              <a:t>Сравнение структуры расходов по функциональному содержанию за 2022-2023 годы </a:t>
            </a:r>
            <a:endParaRPr lang="ru-RU" sz="2400" b="1" dirty="0">
              <a:solidFill>
                <a:schemeClr val="accent1">
                  <a:lumMod val="50000"/>
                </a:schemeClr>
              </a:solidFill>
            </a:endParaRPr>
          </a:p>
        </p:txBody>
      </p:sp>
      <p:graphicFrame>
        <p:nvGraphicFramePr>
          <p:cNvPr id="4" name="Диаграмма 3"/>
          <p:cNvGraphicFramePr/>
          <p:nvPr>
            <p:extLst>
              <p:ext uri="{D42A27DB-BD31-4B8C-83A1-F6EECF244321}">
                <p14:modId xmlns:p14="http://schemas.microsoft.com/office/powerpoint/2010/main" val="1015986311"/>
              </p:ext>
            </p:extLst>
          </p:nvPr>
        </p:nvGraphicFramePr>
        <p:xfrm>
          <a:off x="0" y="1412776"/>
          <a:ext cx="8208912"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p:cNvGraphicFramePr/>
          <p:nvPr>
            <p:extLst>
              <p:ext uri="{D42A27DB-BD31-4B8C-83A1-F6EECF244321}">
                <p14:modId xmlns:p14="http://schemas.microsoft.com/office/powerpoint/2010/main" val="651744477"/>
              </p:ext>
            </p:extLst>
          </p:nvPr>
        </p:nvGraphicFramePr>
        <p:xfrm>
          <a:off x="1835696" y="3501008"/>
          <a:ext cx="8208912"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7749270" y="1412776"/>
            <a:ext cx="750526" cy="253916"/>
          </a:xfrm>
          <a:prstGeom prst="rect">
            <a:avLst/>
          </a:prstGeom>
          <a:noFill/>
        </p:spPr>
        <p:txBody>
          <a:bodyPr wrap="none" rtlCol="0">
            <a:spAutoFit/>
          </a:bodyPr>
          <a:lstStyle/>
          <a:p>
            <a:r>
              <a:rPr lang="ru-RU" sz="1050" b="1" dirty="0" smtClean="0"/>
              <a:t>млн.руб</a:t>
            </a:r>
            <a:r>
              <a:rPr lang="ru-RU" sz="1050" dirty="0" smtClean="0"/>
              <a:t>.</a:t>
            </a:r>
            <a:endParaRPr lang="ru-RU" sz="1050"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21</a:t>
            </a:fld>
            <a:endParaRPr lang="ru-RU"/>
          </a:p>
        </p:txBody>
      </p:sp>
    </p:spTree>
    <p:extLst>
      <p:ext uri="{BB962C8B-B14F-4D97-AF65-F5344CB8AC3E}">
        <p14:creationId xmlns:p14="http://schemas.microsoft.com/office/powerpoint/2010/main" val="2972635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852704"/>
          </a:xfrm>
        </p:spPr>
        <p:txBody>
          <a:bodyPr anchor="t">
            <a:normAutofit/>
          </a:bodyPr>
          <a:lstStyle/>
          <a:p>
            <a:pPr algn="ctr"/>
            <a:r>
              <a:rPr lang="ru-RU" sz="2400" b="1" dirty="0">
                <a:solidFill>
                  <a:srgbClr val="002060"/>
                </a:solidFill>
              </a:rPr>
              <a:t>Повышение оплаты труда отдельных категорий работников бюджетной сферы в </a:t>
            </a:r>
            <a:r>
              <a:rPr lang="ru-RU" sz="2400" b="1" dirty="0" smtClean="0">
                <a:solidFill>
                  <a:srgbClr val="002060"/>
                </a:solidFill>
              </a:rPr>
              <a:t>2023 </a:t>
            </a:r>
            <a:r>
              <a:rPr lang="ru-RU" sz="2400" b="1" dirty="0">
                <a:solidFill>
                  <a:srgbClr val="002060"/>
                </a:solidFill>
              </a:rPr>
              <a:t>году</a:t>
            </a:r>
          </a:p>
        </p:txBody>
      </p:sp>
      <p:sp>
        <p:nvSpPr>
          <p:cNvPr id="3" name="Скругленный прямоугольник 2"/>
          <p:cNvSpPr/>
          <p:nvPr/>
        </p:nvSpPr>
        <p:spPr>
          <a:xfrm>
            <a:off x="7416316" y="4869160"/>
            <a:ext cx="612068" cy="1158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Скругленный прямоугольник 5"/>
          <p:cNvSpPr/>
          <p:nvPr/>
        </p:nvSpPr>
        <p:spPr>
          <a:xfrm>
            <a:off x="8326383" y="4731230"/>
            <a:ext cx="579338"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Блок-схема: знак завершения 3"/>
          <p:cNvSpPr/>
          <p:nvPr/>
        </p:nvSpPr>
        <p:spPr>
          <a:xfrm rot="10800000" flipV="1">
            <a:off x="7378980" y="4158795"/>
            <a:ext cx="657787" cy="451478"/>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800" b="1" dirty="0">
              <a:solidFill>
                <a:schemeClr val="tx1"/>
              </a:solidFill>
              <a:latin typeface="Times New Roman" pitchFamily="18" charset="0"/>
              <a:cs typeface="Times New Roman" pitchFamily="18" charset="0"/>
            </a:endParaRPr>
          </a:p>
        </p:txBody>
      </p:sp>
      <p:sp>
        <p:nvSpPr>
          <p:cNvPr id="7" name="Блок-схема: знак завершения 6"/>
          <p:cNvSpPr/>
          <p:nvPr/>
        </p:nvSpPr>
        <p:spPr>
          <a:xfrm rot="10800000" flipV="1">
            <a:off x="8264973" y="4149132"/>
            <a:ext cx="657787" cy="451478"/>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b="1" dirty="0">
              <a:solidFill>
                <a:schemeClr val="tx1"/>
              </a:solidFill>
              <a:latin typeface="Times New Roman" pitchFamily="18" charset="0"/>
              <a:cs typeface="Times New Roman" pitchFamily="18" charset="0"/>
            </a:endParaRPr>
          </a:p>
        </p:txBody>
      </p:sp>
      <p:sp>
        <p:nvSpPr>
          <p:cNvPr id="9" name="Прямоугольник 8"/>
          <p:cNvSpPr/>
          <p:nvPr/>
        </p:nvSpPr>
        <p:spPr>
          <a:xfrm>
            <a:off x="7366589" y="6237312"/>
            <a:ext cx="661795" cy="36004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2022</a:t>
            </a:r>
            <a:endParaRPr lang="ru-RU" b="1" dirty="0">
              <a:solidFill>
                <a:schemeClr val="tx1"/>
              </a:solidFill>
            </a:endParaRPr>
          </a:p>
        </p:txBody>
      </p:sp>
      <p:sp>
        <p:nvSpPr>
          <p:cNvPr id="10" name="Прямоугольник 9"/>
          <p:cNvSpPr/>
          <p:nvPr/>
        </p:nvSpPr>
        <p:spPr>
          <a:xfrm>
            <a:off x="8293652" y="6237312"/>
            <a:ext cx="670835"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2023</a:t>
            </a:r>
            <a:endParaRPr lang="ru-RU" b="1" dirty="0">
              <a:solidFill>
                <a:schemeClr val="tx1"/>
              </a:solidFill>
            </a:endParaRPr>
          </a:p>
        </p:txBody>
      </p:sp>
      <p:sp>
        <p:nvSpPr>
          <p:cNvPr id="12" name="Shape 11"/>
          <p:cNvSpPr/>
          <p:nvPr/>
        </p:nvSpPr>
        <p:spPr>
          <a:xfrm rot="20171494">
            <a:off x="7675323" y="5361941"/>
            <a:ext cx="1074899" cy="582994"/>
          </a:xfrm>
          <a:prstGeom prst="swooshArrow">
            <a:avLst>
              <a:gd name="adj1" fmla="val 16310"/>
              <a:gd name="adj2" fmla="val 31370"/>
            </a:avLst>
          </a:pr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Овал 12"/>
          <p:cNvSpPr/>
          <p:nvPr/>
        </p:nvSpPr>
        <p:spPr>
          <a:xfrm>
            <a:off x="8036767" y="4780067"/>
            <a:ext cx="1080119" cy="402902"/>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1"/>
                </a:solidFill>
                <a:latin typeface="Times New Roman" pitchFamily="18" charset="0"/>
                <a:cs typeface="Times New Roman" pitchFamily="18" charset="0"/>
              </a:rPr>
              <a:t>109,7%</a:t>
            </a:r>
            <a:endParaRPr lang="ru-RU" sz="1100" b="1" dirty="0">
              <a:solidFill>
                <a:schemeClr val="tx1"/>
              </a:solidFill>
              <a:latin typeface="Times New Roman" pitchFamily="18" charset="0"/>
              <a:cs typeface="Times New Roman" pitchFamily="18" charset="0"/>
            </a:endParaRPr>
          </a:p>
        </p:txBody>
      </p:sp>
      <p:sp>
        <p:nvSpPr>
          <p:cNvPr id="14" name="Блок-схема: знак завершения 13"/>
          <p:cNvSpPr/>
          <p:nvPr/>
        </p:nvSpPr>
        <p:spPr>
          <a:xfrm rot="10800000" flipV="1">
            <a:off x="7164288" y="2276871"/>
            <a:ext cx="1882175" cy="1584176"/>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Среднемесячный доход от трудовой деятельности </a:t>
            </a:r>
            <a:endParaRPr lang="ru-RU" sz="1200" b="1" dirty="0">
              <a:solidFill>
                <a:schemeClr val="tx1"/>
              </a:solidFill>
            </a:endParaRPr>
          </a:p>
        </p:txBody>
      </p:sp>
      <p:sp>
        <p:nvSpPr>
          <p:cNvPr id="8" name="Номер слайда 7"/>
          <p:cNvSpPr>
            <a:spLocks noGrp="1"/>
          </p:cNvSpPr>
          <p:nvPr>
            <p:ph type="sldNum" sz="quarter" idx="12"/>
          </p:nvPr>
        </p:nvSpPr>
        <p:spPr/>
        <p:txBody>
          <a:bodyPr/>
          <a:lstStyle/>
          <a:p>
            <a:fld id="{B19B0651-EE4F-4900-A07F-96A6BFA9D0F0}" type="slidenum">
              <a:rPr lang="ru-RU" smtClean="0"/>
              <a:pPr/>
              <a:t>22</a:t>
            </a:fld>
            <a:endParaRPr lang="ru-RU"/>
          </a:p>
        </p:txBody>
      </p:sp>
      <p:graphicFrame>
        <p:nvGraphicFramePr>
          <p:cNvPr id="15" name="Таблица 14"/>
          <p:cNvGraphicFramePr>
            <a:graphicFrameLocks noGrp="1"/>
          </p:cNvGraphicFramePr>
          <p:nvPr>
            <p:extLst>
              <p:ext uri="{D42A27DB-BD31-4B8C-83A1-F6EECF244321}">
                <p14:modId xmlns:p14="http://schemas.microsoft.com/office/powerpoint/2010/main" val="3944801830"/>
              </p:ext>
            </p:extLst>
          </p:nvPr>
        </p:nvGraphicFramePr>
        <p:xfrm>
          <a:off x="539552" y="1842769"/>
          <a:ext cx="6264695" cy="4204049"/>
        </p:xfrm>
        <a:graphic>
          <a:graphicData uri="http://schemas.openxmlformats.org/drawingml/2006/table">
            <a:tbl>
              <a:tblPr>
                <a:tableStyleId>{5C22544A-7EE6-4342-B048-85BDC9FD1C3A}</a:tableStyleId>
              </a:tblPr>
              <a:tblGrid>
                <a:gridCol w="1666142"/>
                <a:gridCol w="988577"/>
                <a:gridCol w="1166300"/>
                <a:gridCol w="1221838"/>
                <a:gridCol w="1221838"/>
              </a:tblGrid>
              <a:tr h="1226191">
                <a:tc rowSpan="2">
                  <a:txBody>
                    <a:bodyPr/>
                    <a:lstStyle/>
                    <a:p>
                      <a:pPr algn="ctr" fontAlgn="t"/>
                      <a:r>
                        <a:rPr lang="ru-RU" sz="1000" u="none" strike="noStrike" dirty="0">
                          <a:effectLst/>
                          <a:latin typeface="Times New Roman" pitchFamily="18" charset="0"/>
                          <a:cs typeface="Times New Roman" pitchFamily="18" charset="0"/>
                        </a:rPr>
                        <a:t>К</a:t>
                      </a:r>
                      <a:r>
                        <a:rPr lang="ru-RU" sz="1000" u="none" strike="noStrike" dirty="0" smtClean="0">
                          <a:effectLst/>
                          <a:latin typeface="Times New Roman" pitchFamily="18" charset="0"/>
                          <a:cs typeface="Times New Roman" pitchFamily="18" charset="0"/>
                        </a:rPr>
                        <a:t>атегория </a:t>
                      </a:r>
                      <a:r>
                        <a:rPr lang="ru-RU" sz="1000" u="none" strike="noStrike" dirty="0">
                          <a:effectLst/>
                          <a:latin typeface="Times New Roman" pitchFamily="18" charset="0"/>
                          <a:cs typeface="Times New Roman" pitchFamily="18" charset="0"/>
                        </a:rPr>
                        <a:t>работников</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ctr"/>
                </a:tc>
                <a:tc gridSpan="2">
                  <a:txBody>
                    <a:bodyPr/>
                    <a:lstStyle/>
                    <a:p>
                      <a:pPr algn="ctr" fontAlgn="t"/>
                      <a:r>
                        <a:rPr lang="ru-RU" sz="1000" u="none" strike="noStrike" dirty="0">
                          <a:effectLst/>
                          <a:latin typeface="Times New Roman" pitchFamily="18" charset="0"/>
                          <a:cs typeface="Times New Roman" pitchFamily="18" charset="0"/>
                        </a:rPr>
                        <a:t>Средняя заработная плата, </a:t>
                      </a:r>
                      <a:r>
                        <a:rPr lang="ru-RU" sz="1000" u="none" strike="noStrike" dirty="0" smtClean="0">
                          <a:effectLst/>
                          <a:latin typeface="Times New Roman" pitchFamily="18" charset="0"/>
                          <a:cs typeface="Times New Roman" pitchFamily="18" charset="0"/>
                        </a:rPr>
                        <a:t>руб.</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ctr"/>
                </a:tc>
                <a:tc hMerge="1">
                  <a:txBody>
                    <a:bodyPr/>
                    <a:lstStyle/>
                    <a:p>
                      <a:endParaRPr lang="ru-RU"/>
                    </a:p>
                  </a:txBody>
                  <a:tcPr/>
                </a:tc>
                <a:tc>
                  <a:txBody>
                    <a:bodyPr/>
                    <a:lstStyle/>
                    <a:p>
                      <a:pPr algn="ctr" fontAlgn="t"/>
                      <a:r>
                        <a:rPr lang="ru-RU" sz="1000" u="none" strike="noStrike" dirty="0">
                          <a:effectLst/>
                          <a:latin typeface="Times New Roman" pitchFamily="18" charset="0"/>
                          <a:cs typeface="Times New Roman" pitchFamily="18" charset="0"/>
                        </a:rPr>
                        <a:t>Выполнение показателя </a:t>
                      </a:r>
                      <a:r>
                        <a:rPr lang="ru-RU" sz="1000" u="none" strike="noStrike" dirty="0" smtClean="0">
                          <a:effectLst/>
                          <a:latin typeface="Times New Roman" pitchFamily="18" charset="0"/>
                          <a:cs typeface="Times New Roman" pitchFamily="18" charset="0"/>
                        </a:rPr>
                        <a:t>за 2023 </a:t>
                      </a:r>
                      <a:r>
                        <a:rPr lang="ru-RU" sz="1000" u="none" strike="noStrike" dirty="0">
                          <a:effectLst/>
                          <a:latin typeface="Times New Roman" pitchFamily="18" charset="0"/>
                          <a:cs typeface="Times New Roman" pitchFamily="18" charset="0"/>
                        </a:rPr>
                        <a:t>год</a:t>
                      </a:r>
                      <a:r>
                        <a:rPr lang="ru-RU" sz="1000" u="none" strike="noStrike" dirty="0" smtClean="0">
                          <a:effectLst/>
                          <a:latin typeface="Times New Roman" pitchFamily="18" charset="0"/>
                          <a:cs typeface="Times New Roman" pitchFamily="18" charset="0"/>
                        </a:rPr>
                        <a:t>,   </a:t>
                      </a:r>
                    </a:p>
                    <a:p>
                      <a:pPr algn="ctr" fontAlgn="t"/>
                      <a:r>
                        <a:rPr lang="ru-RU" sz="1000" u="none" strike="noStrike" dirty="0" smtClean="0">
                          <a:effectLst/>
                          <a:latin typeface="Times New Roman" pitchFamily="18" charset="0"/>
                          <a:cs typeface="Times New Roman" pitchFamily="18" charset="0"/>
                        </a:rPr>
                        <a:t>   % к плану</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ctr"/>
                </a:tc>
                <a:tc>
                  <a:txBody>
                    <a:bodyPr/>
                    <a:lstStyle/>
                    <a:p>
                      <a:pPr algn="ctr" fontAlgn="t"/>
                      <a:r>
                        <a:rPr lang="ru-RU" sz="1000" u="none" strike="noStrike" dirty="0">
                          <a:effectLst/>
                          <a:latin typeface="Times New Roman" pitchFamily="18" charset="0"/>
                          <a:cs typeface="Times New Roman" pitchFamily="18" charset="0"/>
                        </a:rPr>
                        <a:t>Рост средней заработной платы </a:t>
                      </a:r>
                      <a:r>
                        <a:rPr lang="ru-RU" sz="1000" u="none" strike="noStrike" dirty="0" smtClean="0">
                          <a:effectLst/>
                          <a:latin typeface="Times New Roman" pitchFamily="18" charset="0"/>
                          <a:cs typeface="Times New Roman" pitchFamily="18" charset="0"/>
                        </a:rPr>
                        <a:t>2023</a:t>
                      </a:r>
                    </a:p>
                    <a:p>
                      <a:pPr algn="ctr" fontAlgn="t"/>
                      <a:r>
                        <a:rPr lang="ru-RU" sz="1000" u="none" strike="noStrike" dirty="0" smtClean="0">
                          <a:effectLst/>
                          <a:latin typeface="Times New Roman" pitchFamily="18" charset="0"/>
                          <a:cs typeface="Times New Roman" pitchFamily="18" charset="0"/>
                        </a:rPr>
                        <a:t> </a:t>
                      </a:r>
                      <a:r>
                        <a:rPr lang="ru-RU" sz="1000" u="none" strike="noStrike" dirty="0">
                          <a:effectLst/>
                          <a:latin typeface="Times New Roman" pitchFamily="18" charset="0"/>
                          <a:cs typeface="Times New Roman" pitchFamily="18" charset="0"/>
                        </a:rPr>
                        <a:t>к </a:t>
                      </a:r>
                      <a:r>
                        <a:rPr lang="ru-RU" sz="1000" u="none" strike="noStrike" dirty="0" smtClean="0">
                          <a:effectLst/>
                          <a:latin typeface="Times New Roman" pitchFamily="18" charset="0"/>
                          <a:cs typeface="Times New Roman" pitchFamily="18" charset="0"/>
                        </a:rPr>
                        <a:t>2022 </a:t>
                      </a:r>
                      <a:r>
                        <a:rPr lang="ru-RU" sz="1000" u="none" strike="noStrike" dirty="0">
                          <a:effectLst/>
                          <a:latin typeface="Times New Roman" pitchFamily="18" charset="0"/>
                          <a:cs typeface="Times New Roman" pitchFamily="18" charset="0"/>
                        </a:rPr>
                        <a:t>году, </a:t>
                      </a:r>
                      <a:r>
                        <a:rPr lang="ru-RU" sz="1000" u="none" strike="noStrike" dirty="0" smtClean="0">
                          <a:effectLst/>
                          <a:latin typeface="Times New Roman" pitchFamily="18" charset="0"/>
                          <a:cs typeface="Times New Roman" pitchFamily="18" charset="0"/>
                        </a:rPr>
                        <a:t>      %</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ctr"/>
                </a:tc>
              </a:tr>
              <a:tr h="271377">
                <a:tc vMerge="1">
                  <a:txBody>
                    <a:bodyPr/>
                    <a:lstStyle/>
                    <a:p>
                      <a:endParaRPr lang="ru-RU"/>
                    </a:p>
                  </a:txBody>
                  <a:tcPr/>
                </a:tc>
                <a:tc>
                  <a:txBody>
                    <a:bodyPr/>
                    <a:lstStyle/>
                    <a:p>
                      <a:pPr algn="l" fontAlgn="t"/>
                      <a:r>
                        <a:rPr lang="ru-RU" sz="1000" u="none" strike="noStrike" dirty="0">
                          <a:effectLst/>
                          <a:latin typeface="Times New Roman" pitchFamily="18" charset="0"/>
                          <a:cs typeface="Times New Roman" pitchFamily="18" charset="0"/>
                        </a:rPr>
                        <a:t>факт </a:t>
                      </a:r>
                      <a:r>
                        <a:rPr lang="ru-RU" sz="1000" u="none" strike="noStrike" dirty="0" smtClean="0">
                          <a:effectLst/>
                          <a:latin typeface="Times New Roman" pitchFamily="18" charset="0"/>
                          <a:cs typeface="Times New Roman" pitchFamily="18" charset="0"/>
                        </a:rPr>
                        <a:t>                2022 </a:t>
                      </a:r>
                      <a:r>
                        <a:rPr lang="ru-RU" sz="1000" u="none" strike="noStrike" dirty="0">
                          <a:effectLst/>
                          <a:latin typeface="Times New Roman" pitchFamily="18" charset="0"/>
                          <a:cs typeface="Times New Roman" pitchFamily="18" charset="0"/>
                        </a:rPr>
                        <a:t>года</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tc>
                <a:tc>
                  <a:txBody>
                    <a:bodyPr/>
                    <a:lstStyle/>
                    <a:p>
                      <a:pPr algn="l" fontAlgn="t"/>
                      <a:r>
                        <a:rPr lang="ru-RU" sz="1000" u="none" strike="noStrike" dirty="0">
                          <a:effectLst/>
                          <a:latin typeface="Times New Roman" pitchFamily="18" charset="0"/>
                          <a:cs typeface="Times New Roman" pitchFamily="18" charset="0"/>
                        </a:rPr>
                        <a:t>факт </a:t>
                      </a:r>
                      <a:r>
                        <a:rPr lang="ru-RU" sz="1000" u="none" strike="noStrike" dirty="0" smtClean="0">
                          <a:effectLst/>
                          <a:latin typeface="Times New Roman" pitchFamily="18" charset="0"/>
                          <a:cs typeface="Times New Roman" pitchFamily="18" charset="0"/>
                        </a:rPr>
                        <a:t>         2023 </a:t>
                      </a:r>
                      <a:r>
                        <a:rPr lang="ru-RU" sz="1000" u="none" strike="noStrike" dirty="0">
                          <a:effectLst/>
                          <a:latin typeface="Times New Roman" pitchFamily="18" charset="0"/>
                          <a:cs typeface="Times New Roman" pitchFamily="18" charset="0"/>
                        </a:rPr>
                        <a:t>года</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tc>
                <a:tc>
                  <a:txBody>
                    <a:bodyPr/>
                    <a:lstStyle/>
                    <a:p>
                      <a:pPr algn="l" fontAlgn="t"/>
                      <a:r>
                        <a:rPr lang="ru-RU" sz="1000" u="none" strike="noStrike">
                          <a:effectLst/>
                          <a:latin typeface="Times New Roman" pitchFamily="18" charset="0"/>
                          <a:cs typeface="Times New Roman" pitchFamily="18" charset="0"/>
                        </a:rPr>
                        <a:t> </a:t>
                      </a:r>
                      <a:endParaRPr lang="ru-RU" sz="1000" b="0" i="0" u="none" strike="noStrike">
                        <a:solidFill>
                          <a:srgbClr val="000000"/>
                        </a:solidFill>
                        <a:effectLst/>
                        <a:latin typeface="Times New Roman" pitchFamily="18" charset="0"/>
                        <a:cs typeface="Times New Roman" pitchFamily="18" charset="0"/>
                      </a:endParaRPr>
                    </a:p>
                  </a:txBody>
                  <a:tcPr marL="6350" marR="6350" marT="6350" marB="0"/>
                </a:tc>
                <a:tc>
                  <a:txBody>
                    <a:bodyPr/>
                    <a:lstStyle/>
                    <a:p>
                      <a:pPr algn="l" fontAlgn="t"/>
                      <a:r>
                        <a:rPr lang="ru-RU" sz="1000" u="none" strike="noStrike">
                          <a:effectLst/>
                          <a:latin typeface="Times New Roman" pitchFamily="18" charset="0"/>
                          <a:cs typeface="Times New Roman" pitchFamily="18" charset="0"/>
                        </a:rPr>
                        <a:t> </a:t>
                      </a:r>
                      <a:endParaRPr lang="ru-RU" sz="1000" b="0" i="0" u="none" strike="noStrike">
                        <a:solidFill>
                          <a:srgbClr val="000000"/>
                        </a:solidFill>
                        <a:effectLst/>
                        <a:latin typeface="Times New Roman" pitchFamily="18" charset="0"/>
                        <a:cs typeface="Times New Roman" pitchFamily="18" charset="0"/>
                      </a:endParaRPr>
                    </a:p>
                  </a:txBody>
                  <a:tcPr marL="6350" marR="6350" marT="6350" marB="0"/>
                </a:tc>
              </a:tr>
              <a:tr h="534910">
                <a:tc>
                  <a:txBody>
                    <a:bodyPr/>
                    <a:lstStyle/>
                    <a:p>
                      <a:pPr algn="ctr" fontAlgn="b"/>
                      <a:r>
                        <a:rPr lang="ru-RU" sz="1000" u="none" strike="noStrike" dirty="0">
                          <a:effectLst/>
                          <a:latin typeface="Times New Roman" pitchFamily="18" charset="0"/>
                          <a:cs typeface="Times New Roman" pitchFamily="18" charset="0"/>
                        </a:rPr>
                        <a:t>Педагогические работники детских садов</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solidFill>
                      <a:srgbClr val="00B0F0"/>
                    </a:solidFill>
                  </a:tcPr>
                </a:tc>
                <a:tc>
                  <a:txBody>
                    <a:bodyPr/>
                    <a:lstStyle/>
                    <a:p>
                      <a:pPr algn="ctr" fontAlgn="b"/>
                      <a:r>
                        <a:rPr lang="ru-RU" sz="1000" u="none" strike="noStrike" dirty="0" smtClean="0">
                          <a:effectLst/>
                          <a:latin typeface="Times New Roman" pitchFamily="18" charset="0"/>
                          <a:cs typeface="Times New Roman" pitchFamily="18" charset="0"/>
                        </a:rPr>
                        <a:t>24 816,58</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solidFill>
                      <a:srgbClr val="00B0F0"/>
                    </a:solidFill>
                  </a:tcPr>
                </a:tc>
                <a:tc>
                  <a:txBody>
                    <a:bodyPr/>
                    <a:lstStyle/>
                    <a:p>
                      <a:pPr algn="ctr"/>
                      <a:r>
                        <a:rPr lang="ru-RU" sz="1000" dirty="0" smtClean="0">
                          <a:latin typeface="Times New Roman" pitchFamily="18" charset="0"/>
                          <a:cs typeface="Times New Roman" pitchFamily="18" charset="0"/>
                        </a:rPr>
                        <a:t>29 121,13</a:t>
                      </a:r>
                      <a:endParaRPr lang="ru-RU" sz="1000" dirty="0">
                        <a:latin typeface="Times New Roman" pitchFamily="18" charset="0"/>
                        <a:cs typeface="Times New Roman" pitchFamily="18" charset="0"/>
                      </a:endParaRPr>
                    </a:p>
                  </a:txBody>
                  <a:tcPr marL="6350" marR="6350" marT="6350" marB="0">
                    <a:solidFill>
                      <a:srgbClr val="00B0F0"/>
                    </a:solidFill>
                  </a:tcPr>
                </a:tc>
                <a:tc>
                  <a:txBody>
                    <a:bodyPr/>
                    <a:lstStyle/>
                    <a:p>
                      <a:pPr algn="ctr" fontAlgn="b"/>
                      <a:r>
                        <a:rPr lang="ru-RU" sz="1000" b="0" i="0" u="none" strike="noStrike" dirty="0" smtClean="0">
                          <a:solidFill>
                            <a:srgbClr val="000000"/>
                          </a:solidFill>
                          <a:effectLst/>
                          <a:latin typeface="Times New Roman" pitchFamily="18" charset="0"/>
                          <a:cs typeface="Times New Roman" pitchFamily="18" charset="0"/>
                        </a:rPr>
                        <a:t>104,5</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solidFill>
                      <a:srgbClr val="00B0F0"/>
                    </a:solidFill>
                  </a:tcPr>
                </a:tc>
                <a:tc>
                  <a:txBody>
                    <a:bodyPr/>
                    <a:lstStyle/>
                    <a:p>
                      <a:pPr algn="ctr" fontAlgn="b"/>
                      <a:r>
                        <a:rPr lang="ru-RU" sz="1000" b="0" i="0" u="none" strike="noStrike" dirty="0" smtClean="0">
                          <a:solidFill>
                            <a:srgbClr val="000000"/>
                          </a:solidFill>
                          <a:effectLst/>
                          <a:latin typeface="Times New Roman" pitchFamily="18" charset="0"/>
                          <a:cs typeface="Times New Roman" pitchFamily="18" charset="0"/>
                        </a:rPr>
                        <a:t>117,3</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solidFill>
                      <a:srgbClr val="00B0F0"/>
                    </a:solidFill>
                  </a:tcPr>
                </a:tc>
              </a:tr>
              <a:tr h="1061978">
                <a:tc>
                  <a:txBody>
                    <a:bodyPr/>
                    <a:lstStyle/>
                    <a:p>
                      <a:pPr algn="ctr" fontAlgn="b"/>
                      <a:r>
                        <a:rPr lang="ru-RU" sz="1000" u="none" strike="noStrike" dirty="0">
                          <a:effectLst/>
                          <a:latin typeface="Times New Roman" pitchFamily="18" charset="0"/>
                          <a:cs typeface="Times New Roman" pitchFamily="18" charset="0"/>
                        </a:rPr>
                        <a:t>Педагогические работники учреждений дополнительного образования детей</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tc>
                <a:tc>
                  <a:txBody>
                    <a:bodyPr/>
                    <a:lstStyle/>
                    <a:p>
                      <a:pPr algn="ctr" fontAlgn="b"/>
                      <a:r>
                        <a:rPr lang="ru-RU" sz="1000" u="none" strike="noStrike" dirty="0" smtClean="0">
                          <a:effectLst/>
                          <a:latin typeface="Times New Roman" pitchFamily="18" charset="0"/>
                          <a:cs typeface="Times New Roman" pitchFamily="18" charset="0"/>
                        </a:rPr>
                        <a:t>38 741,47</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tc>
                <a:tc>
                  <a:txBody>
                    <a:bodyPr/>
                    <a:lstStyle/>
                    <a:p>
                      <a:pPr algn="ctr"/>
                      <a:r>
                        <a:rPr lang="ru-RU" sz="1000" dirty="0" smtClean="0">
                          <a:latin typeface="Times New Roman" pitchFamily="18" charset="0"/>
                          <a:cs typeface="Times New Roman" pitchFamily="18" charset="0"/>
                        </a:rPr>
                        <a:t>42 662,60</a:t>
                      </a:r>
                      <a:endParaRPr lang="ru-RU" sz="1000" dirty="0">
                        <a:latin typeface="Times New Roman" pitchFamily="18" charset="0"/>
                        <a:cs typeface="Times New Roman" pitchFamily="18" charset="0"/>
                      </a:endParaRPr>
                    </a:p>
                  </a:txBody>
                  <a:tcPr marL="6350" marR="6350" marT="6350" marB="0"/>
                </a:tc>
                <a:tc>
                  <a:txBody>
                    <a:bodyPr/>
                    <a:lstStyle/>
                    <a:p>
                      <a:pPr algn="ctr" fontAlgn="b"/>
                      <a:r>
                        <a:rPr lang="ru-RU" sz="1000" b="0" i="0" u="none" strike="noStrike" smtClean="0">
                          <a:solidFill>
                            <a:srgbClr val="000000"/>
                          </a:solidFill>
                          <a:effectLst/>
                          <a:latin typeface="Times New Roman" pitchFamily="18" charset="0"/>
                          <a:cs typeface="Times New Roman" pitchFamily="18" charset="0"/>
                        </a:rPr>
                        <a:t>131,8</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tc>
                <a:tc>
                  <a:txBody>
                    <a:bodyPr/>
                    <a:lstStyle/>
                    <a:p>
                      <a:pPr algn="ctr" fontAlgn="b"/>
                      <a:r>
                        <a:rPr lang="ru-RU" sz="1000" b="0" i="0" u="none" strike="noStrike" dirty="0" smtClean="0">
                          <a:solidFill>
                            <a:srgbClr val="000000"/>
                          </a:solidFill>
                          <a:effectLst/>
                          <a:latin typeface="Times New Roman" pitchFamily="18" charset="0"/>
                          <a:cs typeface="Times New Roman" pitchFamily="18" charset="0"/>
                        </a:rPr>
                        <a:t>110,1</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tc>
              </a:tr>
              <a:tr h="534910">
                <a:tc>
                  <a:txBody>
                    <a:bodyPr/>
                    <a:lstStyle/>
                    <a:p>
                      <a:pPr algn="ctr" fontAlgn="b"/>
                      <a:r>
                        <a:rPr lang="ru-RU" sz="1000" u="none" strike="noStrike" dirty="0">
                          <a:effectLst/>
                          <a:latin typeface="Times New Roman" pitchFamily="18" charset="0"/>
                          <a:cs typeface="Times New Roman" pitchFamily="18" charset="0"/>
                        </a:rPr>
                        <a:t>Педагогические работники школ</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solidFill>
                      <a:schemeClr val="tx2">
                        <a:lumMod val="40000"/>
                        <a:lumOff val="60000"/>
                      </a:schemeClr>
                    </a:solidFill>
                  </a:tcPr>
                </a:tc>
                <a:tc>
                  <a:txBody>
                    <a:bodyPr/>
                    <a:lstStyle/>
                    <a:p>
                      <a:pPr algn="ctr" fontAlgn="b"/>
                      <a:r>
                        <a:rPr lang="ru-RU" sz="1000" u="none" strike="noStrike" dirty="0" smtClean="0">
                          <a:effectLst/>
                          <a:latin typeface="Times New Roman" pitchFamily="18" charset="0"/>
                          <a:cs typeface="Times New Roman" pitchFamily="18" charset="0"/>
                        </a:rPr>
                        <a:t>36 447,4</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solidFill>
                      <a:schemeClr val="tx2">
                        <a:lumMod val="40000"/>
                        <a:lumOff val="60000"/>
                      </a:schemeClr>
                    </a:solidFill>
                  </a:tcPr>
                </a:tc>
                <a:tc>
                  <a:txBody>
                    <a:bodyPr/>
                    <a:lstStyle/>
                    <a:p>
                      <a:pPr algn="ctr"/>
                      <a:r>
                        <a:rPr lang="ru-RU" sz="1000" dirty="0" smtClean="0">
                          <a:latin typeface="Times New Roman" pitchFamily="18" charset="0"/>
                          <a:cs typeface="Times New Roman" pitchFamily="18" charset="0"/>
                        </a:rPr>
                        <a:t>32 304,02</a:t>
                      </a:r>
                      <a:endParaRPr lang="ru-RU" sz="1000" dirty="0">
                        <a:latin typeface="Times New Roman" pitchFamily="18" charset="0"/>
                        <a:cs typeface="Times New Roman" pitchFamily="18" charset="0"/>
                      </a:endParaRPr>
                    </a:p>
                  </a:txBody>
                  <a:tcPr marL="6350" marR="6350" marT="6350" marB="0">
                    <a:solidFill>
                      <a:schemeClr val="tx2">
                        <a:lumMod val="40000"/>
                        <a:lumOff val="60000"/>
                      </a:schemeClr>
                    </a:solidFill>
                  </a:tcPr>
                </a:tc>
                <a:tc>
                  <a:txBody>
                    <a:bodyPr/>
                    <a:lstStyle/>
                    <a:p>
                      <a:pPr algn="ctr" fontAlgn="b"/>
                      <a:r>
                        <a:rPr lang="ru-RU" sz="1000" b="0" i="0" u="none" strike="noStrike" dirty="0" smtClean="0">
                          <a:solidFill>
                            <a:srgbClr val="000000"/>
                          </a:solidFill>
                          <a:effectLst/>
                          <a:latin typeface="Times New Roman" pitchFamily="18" charset="0"/>
                          <a:cs typeface="Times New Roman" pitchFamily="18" charset="0"/>
                        </a:rPr>
                        <a:t>104,0</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solidFill>
                      <a:schemeClr val="tx2">
                        <a:lumMod val="40000"/>
                        <a:lumOff val="60000"/>
                      </a:schemeClr>
                    </a:solidFill>
                  </a:tcPr>
                </a:tc>
                <a:tc>
                  <a:txBody>
                    <a:bodyPr/>
                    <a:lstStyle/>
                    <a:p>
                      <a:pPr algn="ctr" fontAlgn="b"/>
                      <a:r>
                        <a:rPr lang="ru-RU" sz="1000" b="0" i="0" u="none" strike="noStrike" dirty="0" smtClean="0">
                          <a:solidFill>
                            <a:srgbClr val="000000"/>
                          </a:solidFill>
                          <a:effectLst/>
                          <a:latin typeface="Times New Roman" pitchFamily="18" charset="0"/>
                          <a:cs typeface="Times New Roman" pitchFamily="18" charset="0"/>
                        </a:rPr>
                        <a:t>88,6</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solidFill>
                      <a:schemeClr val="tx2">
                        <a:lumMod val="40000"/>
                        <a:lumOff val="60000"/>
                      </a:schemeClr>
                    </a:solidFill>
                  </a:tcPr>
                </a:tc>
              </a:tr>
              <a:tr h="534910">
                <a:tc>
                  <a:txBody>
                    <a:bodyPr/>
                    <a:lstStyle/>
                    <a:p>
                      <a:pPr algn="ctr" fontAlgn="b"/>
                      <a:r>
                        <a:rPr lang="ru-RU" sz="1000" u="none" strike="noStrike" dirty="0" smtClean="0">
                          <a:effectLst/>
                          <a:latin typeface="Times New Roman" pitchFamily="18" charset="0"/>
                          <a:cs typeface="Times New Roman" pitchFamily="18" charset="0"/>
                        </a:rPr>
                        <a:t>Работники учреждений </a:t>
                      </a:r>
                      <a:r>
                        <a:rPr lang="ru-RU" sz="1000" u="none" strike="noStrike" dirty="0">
                          <a:effectLst/>
                          <a:latin typeface="Times New Roman" pitchFamily="18" charset="0"/>
                          <a:cs typeface="Times New Roman" pitchFamily="18" charset="0"/>
                        </a:rPr>
                        <a:t>культуры</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tc>
                <a:tc>
                  <a:txBody>
                    <a:bodyPr/>
                    <a:lstStyle/>
                    <a:p>
                      <a:pPr algn="ctr" fontAlgn="b"/>
                      <a:r>
                        <a:rPr lang="ru-RU" sz="1000" u="none" strike="noStrike" dirty="0" smtClean="0">
                          <a:effectLst/>
                          <a:latin typeface="Times New Roman" pitchFamily="18" charset="0"/>
                          <a:cs typeface="Times New Roman" pitchFamily="18" charset="0"/>
                        </a:rPr>
                        <a:t>31 339,2</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tc>
                <a:tc>
                  <a:txBody>
                    <a:bodyPr/>
                    <a:lstStyle/>
                    <a:p>
                      <a:pPr algn="ctr"/>
                      <a:r>
                        <a:rPr lang="ru-RU" sz="1000" dirty="0" smtClean="0">
                          <a:latin typeface="Times New Roman" pitchFamily="18" charset="0"/>
                          <a:cs typeface="Times New Roman" pitchFamily="18" charset="0"/>
                        </a:rPr>
                        <a:t>33 393,50</a:t>
                      </a:r>
                      <a:endParaRPr lang="ru-RU" sz="1000" dirty="0">
                        <a:latin typeface="Times New Roman" pitchFamily="18" charset="0"/>
                        <a:cs typeface="Times New Roman" pitchFamily="18" charset="0"/>
                      </a:endParaRPr>
                    </a:p>
                  </a:txBody>
                  <a:tcPr marL="6350" marR="6350" marT="6350" marB="0" anchor="b"/>
                </a:tc>
                <a:tc>
                  <a:txBody>
                    <a:bodyPr/>
                    <a:lstStyle/>
                    <a:p>
                      <a:pPr algn="ctr" fontAlgn="b"/>
                      <a:r>
                        <a:rPr lang="ru-RU" sz="1000" b="0" i="0" u="none" strike="noStrike" dirty="0" smtClean="0">
                          <a:solidFill>
                            <a:srgbClr val="000000"/>
                          </a:solidFill>
                          <a:effectLst/>
                          <a:latin typeface="Times New Roman" pitchFamily="18" charset="0"/>
                          <a:cs typeface="Times New Roman" pitchFamily="18" charset="0"/>
                        </a:rPr>
                        <a:t>103,2</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tc>
                <a:tc>
                  <a:txBody>
                    <a:bodyPr/>
                    <a:lstStyle/>
                    <a:p>
                      <a:pPr algn="ctr" fontAlgn="b"/>
                      <a:r>
                        <a:rPr lang="ru-RU" sz="1000" b="0" i="0" u="none" strike="noStrike" dirty="0" smtClean="0">
                          <a:solidFill>
                            <a:srgbClr val="000000"/>
                          </a:solidFill>
                          <a:effectLst/>
                          <a:latin typeface="Times New Roman" pitchFamily="18" charset="0"/>
                          <a:cs typeface="Times New Roman" pitchFamily="18" charset="0"/>
                        </a:rPr>
                        <a:t>106,6</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tc>
              </a:tr>
            </a:tbl>
          </a:graphicData>
        </a:graphic>
      </p:graphicFrame>
      <p:sp>
        <p:nvSpPr>
          <p:cNvPr id="5" name="Прямоугольник 4"/>
          <p:cNvSpPr/>
          <p:nvPr/>
        </p:nvSpPr>
        <p:spPr>
          <a:xfrm>
            <a:off x="7312393" y="4199869"/>
            <a:ext cx="770186" cy="307777"/>
          </a:xfrm>
          <a:prstGeom prst="rect">
            <a:avLst/>
          </a:prstGeom>
        </p:spPr>
        <p:txBody>
          <a:bodyPr wrap="square">
            <a:spAutoFit/>
          </a:bodyPr>
          <a:lstStyle/>
          <a:p>
            <a:r>
              <a:rPr lang="ru-RU" sz="1400" b="1" dirty="0">
                <a:latin typeface="Times New Roman" pitchFamily="18" charset="0"/>
                <a:cs typeface="Times New Roman" pitchFamily="18" charset="0"/>
              </a:rPr>
              <a:t>41675,3</a:t>
            </a:r>
          </a:p>
        </p:txBody>
      </p:sp>
      <p:sp>
        <p:nvSpPr>
          <p:cNvPr id="18" name="Прямоугольник 17"/>
          <p:cNvSpPr/>
          <p:nvPr/>
        </p:nvSpPr>
        <p:spPr>
          <a:xfrm>
            <a:off x="8208773" y="4220982"/>
            <a:ext cx="770186" cy="307777"/>
          </a:xfrm>
          <a:prstGeom prst="rect">
            <a:avLst/>
          </a:prstGeom>
        </p:spPr>
        <p:txBody>
          <a:bodyPr wrap="square">
            <a:spAutoFit/>
          </a:bodyPr>
          <a:lstStyle/>
          <a:p>
            <a:r>
              <a:rPr lang="ru-RU" sz="1400" b="1" dirty="0" smtClean="0">
                <a:latin typeface="Times New Roman" pitchFamily="18" charset="0"/>
                <a:cs typeface="Times New Roman" pitchFamily="18" charset="0"/>
              </a:rPr>
              <a:t>45713,8</a:t>
            </a:r>
            <a:endParaRPr lang="ru-RU" sz="1400" b="1" dirty="0">
              <a:latin typeface="Times New Roman" pitchFamily="18" charset="0"/>
              <a:cs typeface="Times New Roman" pitchFamily="18" charset="0"/>
            </a:endParaRPr>
          </a:p>
        </p:txBody>
      </p:sp>
    </p:spTree>
    <p:extLst>
      <p:ext uri="{BB962C8B-B14F-4D97-AF65-F5344CB8AC3E}">
        <p14:creationId xmlns:p14="http://schemas.microsoft.com/office/powerpoint/2010/main" val="24821135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924712"/>
          </a:xfrm>
        </p:spPr>
        <p:txBody>
          <a:bodyPr anchor="t">
            <a:normAutofit/>
          </a:bodyPr>
          <a:lstStyle/>
          <a:p>
            <a:pPr algn="ctr"/>
            <a:r>
              <a:rPr lang="ru-RU" sz="2400" b="1" dirty="0" smtClean="0">
                <a:solidFill>
                  <a:srgbClr val="002060"/>
                </a:solidFill>
                <a:latin typeface="Times New Roman" pitchFamily="18" charset="0"/>
                <a:cs typeface="Times New Roman" pitchFamily="18" charset="0"/>
              </a:rPr>
              <a:t>Расходы на фонд оплаты труда работников бюджетной сферы  за 2021-2023 годы</a:t>
            </a:r>
            <a:endParaRPr lang="ru-RU" sz="2400" b="1" dirty="0">
              <a:solidFill>
                <a:srgbClr val="002060"/>
              </a:solidFill>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000244389"/>
              </p:ext>
            </p:extLst>
          </p:nvPr>
        </p:nvGraphicFramePr>
        <p:xfrm>
          <a:off x="683569" y="2996952"/>
          <a:ext cx="7848870" cy="1080120"/>
        </p:xfrm>
        <a:graphic>
          <a:graphicData uri="http://schemas.openxmlformats.org/drawingml/2006/table">
            <a:tbl>
              <a:tblPr firstRow="1" bandRow="1">
                <a:tableStyleId>{5C22544A-7EE6-4342-B048-85BDC9FD1C3A}</a:tableStyleId>
              </a:tblPr>
              <a:tblGrid>
                <a:gridCol w="2616290"/>
                <a:gridCol w="2616290"/>
                <a:gridCol w="2616290"/>
              </a:tblGrid>
              <a:tr h="540060">
                <a:tc>
                  <a:txBody>
                    <a:bodyPr/>
                    <a:lstStyle/>
                    <a:p>
                      <a:pPr algn="ctr"/>
                      <a:r>
                        <a:rPr lang="ru-RU" dirty="0" smtClean="0"/>
                        <a:t>2021</a:t>
                      </a:r>
                      <a:endParaRPr lang="ru-RU" dirty="0"/>
                    </a:p>
                  </a:txBody>
                  <a:tcPr/>
                </a:tc>
                <a:tc>
                  <a:txBody>
                    <a:bodyPr/>
                    <a:lstStyle/>
                    <a:p>
                      <a:pPr algn="ctr"/>
                      <a:r>
                        <a:rPr lang="ru-RU" dirty="0" smtClean="0"/>
                        <a:t>2022</a:t>
                      </a:r>
                      <a:endParaRPr lang="ru-RU" dirty="0"/>
                    </a:p>
                  </a:txBody>
                  <a:tcPr/>
                </a:tc>
                <a:tc>
                  <a:txBody>
                    <a:bodyPr/>
                    <a:lstStyle/>
                    <a:p>
                      <a:pPr algn="ctr"/>
                      <a:r>
                        <a:rPr lang="ru-RU" dirty="0" smtClean="0"/>
                        <a:t>2023</a:t>
                      </a:r>
                      <a:endParaRPr lang="ru-RU" dirty="0"/>
                    </a:p>
                  </a:txBody>
                  <a:tcPr/>
                </a:tc>
              </a:tr>
              <a:tr h="540060">
                <a:tc>
                  <a:txBody>
                    <a:bodyPr/>
                    <a:lstStyle/>
                    <a:p>
                      <a:pPr algn="ctr"/>
                      <a:r>
                        <a:rPr lang="ru-RU" sz="2400" b="1" dirty="0" smtClean="0">
                          <a:latin typeface="Times New Roman" pitchFamily="18" charset="0"/>
                          <a:cs typeface="Times New Roman" pitchFamily="18" charset="0"/>
                        </a:rPr>
                        <a:t>482,8</a:t>
                      </a:r>
                      <a:endParaRPr lang="ru-RU" sz="2400" b="1" dirty="0">
                        <a:latin typeface="Times New Roman" pitchFamily="18" charset="0"/>
                        <a:cs typeface="Times New Roman" pitchFamily="18" charset="0"/>
                      </a:endParaRPr>
                    </a:p>
                  </a:txBody>
                  <a:tcPr/>
                </a:tc>
                <a:tc>
                  <a:txBody>
                    <a:bodyPr/>
                    <a:lstStyle/>
                    <a:p>
                      <a:pPr algn="ctr"/>
                      <a:r>
                        <a:rPr lang="ru-RU" sz="2400" b="1" dirty="0" smtClean="0">
                          <a:latin typeface="Times New Roman" pitchFamily="18" charset="0"/>
                          <a:cs typeface="Times New Roman" pitchFamily="18" charset="0"/>
                        </a:rPr>
                        <a:t>543,4</a:t>
                      </a:r>
                      <a:endParaRPr lang="ru-RU" sz="2400" b="1" dirty="0">
                        <a:latin typeface="Times New Roman" pitchFamily="18" charset="0"/>
                        <a:cs typeface="Times New Roman" pitchFamily="18" charset="0"/>
                      </a:endParaRPr>
                    </a:p>
                  </a:txBody>
                  <a:tcPr/>
                </a:tc>
                <a:tc>
                  <a:txBody>
                    <a:bodyPr/>
                    <a:lstStyle/>
                    <a:p>
                      <a:pPr algn="ctr"/>
                      <a:r>
                        <a:rPr lang="ru-RU" sz="2400" b="1" dirty="0" smtClean="0">
                          <a:latin typeface="Times New Roman" pitchFamily="18" charset="0"/>
                          <a:cs typeface="Times New Roman" pitchFamily="18" charset="0"/>
                        </a:rPr>
                        <a:t>567,8</a:t>
                      </a:r>
                      <a:endParaRPr lang="ru-RU" sz="2400" b="1" dirty="0">
                        <a:latin typeface="Times New Roman" pitchFamily="18" charset="0"/>
                        <a:cs typeface="Times New Roman" pitchFamily="18" charset="0"/>
                      </a:endParaRPr>
                    </a:p>
                  </a:txBody>
                  <a:tcPr/>
                </a:tc>
              </a:tr>
            </a:tbl>
          </a:graphicData>
        </a:graphic>
      </p:graphicFrame>
      <p:sp>
        <p:nvSpPr>
          <p:cNvPr id="7" name="TextBox 6"/>
          <p:cNvSpPr txBox="1"/>
          <p:nvPr/>
        </p:nvSpPr>
        <p:spPr>
          <a:xfrm>
            <a:off x="7956376" y="1484784"/>
            <a:ext cx="750526" cy="253916"/>
          </a:xfrm>
          <a:prstGeom prst="rect">
            <a:avLst/>
          </a:prstGeom>
          <a:noFill/>
        </p:spPr>
        <p:txBody>
          <a:bodyPr wrap="none" rtlCol="0">
            <a:spAutoFit/>
          </a:bodyPr>
          <a:lstStyle/>
          <a:p>
            <a:r>
              <a:rPr lang="ru-RU" sz="1050" b="1" dirty="0" smtClean="0"/>
              <a:t>млн.руб</a:t>
            </a:r>
            <a:r>
              <a:rPr lang="ru-RU" sz="1050" dirty="0" smtClean="0"/>
              <a:t>.</a:t>
            </a:r>
            <a:endParaRPr lang="ru-RU" sz="1050" dirty="0"/>
          </a:p>
        </p:txBody>
      </p:sp>
      <p:cxnSp>
        <p:nvCxnSpPr>
          <p:cNvPr id="11" name="Прямая со стрелкой 10"/>
          <p:cNvCxnSpPr/>
          <p:nvPr/>
        </p:nvCxnSpPr>
        <p:spPr>
          <a:xfrm flipV="1">
            <a:off x="2555776" y="4630467"/>
            <a:ext cx="2412000" cy="737362"/>
          </a:xfrm>
          <a:prstGeom prst="straightConnector1">
            <a:avLst/>
          </a:prstGeom>
          <a:ln w="762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5472368" y="4337986"/>
            <a:ext cx="2484008" cy="584962"/>
          </a:xfrm>
          <a:prstGeom prst="straightConnector1">
            <a:avLst/>
          </a:prstGeom>
          <a:ln w="762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rot="20679376">
            <a:off x="2887454" y="4109746"/>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002060"/>
                </a:solidFill>
                <a:latin typeface="Times New Roman" pitchFamily="18" charset="0"/>
                <a:cs typeface="Times New Roman" pitchFamily="18" charset="0"/>
              </a:rPr>
              <a:t>+60,6</a:t>
            </a:r>
            <a:endParaRPr lang="ru-RU" sz="2400" b="1" dirty="0">
              <a:solidFill>
                <a:srgbClr val="002060"/>
              </a:solidFill>
              <a:latin typeface="Times New Roman" pitchFamily="18" charset="0"/>
              <a:cs typeface="Times New Roman" pitchFamily="18" charset="0"/>
            </a:endParaRPr>
          </a:p>
        </p:txBody>
      </p:sp>
      <p:sp>
        <p:nvSpPr>
          <p:cNvPr id="15" name="Прямоугольник 14"/>
          <p:cNvSpPr/>
          <p:nvPr/>
        </p:nvSpPr>
        <p:spPr>
          <a:xfrm rot="20853755">
            <a:off x="6027891" y="373276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002060"/>
                </a:solidFill>
                <a:latin typeface="Times New Roman" pitchFamily="18" charset="0"/>
                <a:cs typeface="Times New Roman" pitchFamily="18" charset="0"/>
              </a:rPr>
              <a:t>+24,4</a:t>
            </a:r>
            <a:endParaRPr lang="ru-RU" sz="2400" b="1" dirty="0">
              <a:solidFill>
                <a:srgbClr val="002060"/>
              </a:solidFill>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B19B0651-EE4F-4900-A07F-96A6BFA9D0F0}" type="slidenum">
              <a:rPr lang="ru-RU" smtClean="0"/>
              <a:pPr/>
              <a:t>23</a:t>
            </a:fld>
            <a:endParaRPr lang="ru-RU"/>
          </a:p>
        </p:txBody>
      </p:sp>
      <p:sp>
        <p:nvSpPr>
          <p:cNvPr id="4" name="Прямоугольник 3"/>
          <p:cNvSpPr/>
          <p:nvPr/>
        </p:nvSpPr>
        <p:spPr>
          <a:xfrm>
            <a:off x="309607" y="5367829"/>
            <a:ext cx="8424936" cy="923330"/>
          </a:xfrm>
          <a:prstGeom prst="rect">
            <a:avLst/>
          </a:prstGeom>
        </p:spPr>
        <p:txBody>
          <a:bodyPr wrap="square">
            <a:spAutoFit/>
          </a:bodyPr>
          <a:lstStyle/>
          <a:p>
            <a:r>
              <a:rPr lang="ru-RU" dirty="0">
                <a:latin typeface="Times New Roman" pitchFamily="18" charset="0"/>
                <a:cs typeface="Times New Roman" pitchFamily="18" charset="0"/>
              </a:rPr>
              <a:t>В целом рост расходов бюджета на фонд оплаты труда работников бюджетной сферы в </a:t>
            </a:r>
            <a:r>
              <a:rPr lang="ru-RU" dirty="0" smtClean="0">
                <a:latin typeface="Times New Roman" pitchFamily="18" charset="0"/>
                <a:cs typeface="Times New Roman" pitchFamily="18" charset="0"/>
              </a:rPr>
              <a:t>2023 </a:t>
            </a:r>
            <a:r>
              <a:rPr lang="ru-RU" dirty="0">
                <a:latin typeface="Times New Roman" pitchFamily="18" charset="0"/>
                <a:cs typeface="Times New Roman" pitchFamily="18" charset="0"/>
              </a:rPr>
              <a:t>году по отношению к </a:t>
            </a:r>
            <a:r>
              <a:rPr lang="ru-RU" dirty="0" smtClean="0">
                <a:latin typeface="Times New Roman" pitchFamily="18" charset="0"/>
                <a:cs typeface="Times New Roman" pitchFamily="18" charset="0"/>
              </a:rPr>
              <a:t>2022 </a:t>
            </a:r>
            <a:r>
              <a:rPr lang="ru-RU" dirty="0">
                <a:latin typeface="Times New Roman" pitchFamily="18" charset="0"/>
                <a:cs typeface="Times New Roman" pitchFamily="18" charset="0"/>
              </a:rPr>
              <a:t>году в абсолютном выражении составил в сумме  </a:t>
            </a:r>
            <a:r>
              <a:rPr lang="ru-RU" dirty="0" smtClean="0">
                <a:latin typeface="Times New Roman" pitchFamily="18" charset="0"/>
                <a:cs typeface="Times New Roman" pitchFamily="18" charset="0"/>
              </a:rPr>
              <a:t>24,4 </a:t>
            </a:r>
            <a:r>
              <a:rPr lang="ru-RU" dirty="0">
                <a:latin typeface="Times New Roman" pitchFamily="18" charset="0"/>
                <a:cs typeface="Times New Roman" pitchFamily="18" charset="0"/>
              </a:rPr>
              <a:t>млн. рублей.</a:t>
            </a:r>
          </a:p>
        </p:txBody>
      </p:sp>
      <p:sp>
        <p:nvSpPr>
          <p:cNvPr id="6" name="Прямоугольник 5"/>
          <p:cNvSpPr/>
          <p:nvPr/>
        </p:nvSpPr>
        <p:spPr>
          <a:xfrm>
            <a:off x="309607" y="1738700"/>
            <a:ext cx="8424935" cy="923330"/>
          </a:xfrm>
          <a:prstGeom prst="rect">
            <a:avLst/>
          </a:prstGeom>
        </p:spPr>
        <p:txBody>
          <a:bodyPr wrap="square">
            <a:spAutoFit/>
          </a:bodyPr>
          <a:lstStyle/>
          <a:p>
            <a:r>
              <a:rPr lang="ru-RU" dirty="0">
                <a:latin typeface="Times New Roman" pitchFamily="18" charset="0"/>
                <a:cs typeface="Times New Roman" pitchFamily="18" charset="0"/>
              </a:rPr>
              <a:t>Средняя заработная плата отдельных категорий работников бюджетной сферы по сравнению с </a:t>
            </a:r>
            <a:r>
              <a:rPr lang="ru-RU" dirty="0" smtClean="0">
                <a:latin typeface="Times New Roman" pitchFamily="18" charset="0"/>
                <a:cs typeface="Times New Roman" pitchFamily="18" charset="0"/>
              </a:rPr>
              <a:t>2022 </a:t>
            </a:r>
            <a:r>
              <a:rPr lang="ru-RU" dirty="0">
                <a:latin typeface="Times New Roman" pitchFamily="18" charset="0"/>
                <a:cs typeface="Times New Roman" pitchFamily="18" charset="0"/>
              </a:rPr>
              <a:t>годом выросла более чем на </a:t>
            </a:r>
            <a:r>
              <a:rPr lang="ru-RU" dirty="0" smtClean="0">
                <a:latin typeface="Times New Roman" pitchFamily="18" charset="0"/>
                <a:cs typeface="Times New Roman" pitchFamily="18" charset="0"/>
              </a:rPr>
              <a:t>4,5 </a:t>
            </a:r>
            <a:r>
              <a:rPr lang="ru-RU" dirty="0">
                <a:latin typeface="Times New Roman" pitchFamily="18" charset="0"/>
                <a:cs typeface="Times New Roman" pitchFamily="18" charset="0"/>
              </a:rPr>
              <a:t>%,  рост среднемесячного дохода от трудовой деятельности в округе</a:t>
            </a:r>
            <a:r>
              <a:rPr lang="ru-RU" dirty="0">
                <a:solidFill>
                  <a:srgbClr val="FF0000"/>
                </a:solidFill>
                <a:latin typeface="Times New Roman" pitchFamily="18" charset="0"/>
                <a:cs typeface="Times New Roman" pitchFamily="18" charset="0"/>
              </a:rPr>
              <a:t> </a:t>
            </a:r>
            <a:r>
              <a:rPr lang="ru-RU" dirty="0">
                <a:latin typeface="Times New Roman" pitchFamily="18" charset="0"/>
                <a:cs typeface="Times New Roman" pitchFamily="18" charset="0"/>
              </a:rPr>
              <a:t>составил </a:t>
            </a:r>
            <a:r>
              <a:rPr lang="ru-RU" dirty="0" smtClean="0">
                <a:latin typeface="Times New Roman" pitchFamily="18" charset="0"/>
                <a:cs typeface="Times New Roman" pitchFamily="18" charset="0"/>
              </a:rPr>
              <a:t>9,7 </a:t>
            </a:r>
            <a:r>
              <a:rPr lang="ru-RU" dirty="0">
                <a:latin typeface="Times New Roman" pitchFamily="18" charset="0"/>
                <a:cs typeface="Times New Roman" pitchFamily="18" charset="0"/>
              </a:rPr>
              <a:t>%.</a:t>
            </a:r>
          </a:p>
        </p:txBody>
      </p:sp>
    </p:spTree>
    <p:extLst>
      <p:ext uri="{BB962C8B-B14F-4D97-AF65-F5344CB8AC3E}">
        <p14:creationId xmlns:p14="http://schemas.microsoft.com/office/powerpoint/2010/main" val="3854779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352928" cy="1008112"/>
          </a:xfrm>
        </p:spPr>
        <p:txBody>
          <a:bodyPr>
            <a:normAutofit/>
          </a:bodyPr>
          <a:lstStyle/>
          <a:p>
            <a:pPr algn="ctr"/>
            <a:r>
              <a:rPr lang="ru-RU" sz="2000" b="1" dirty="0">
                <a:solidFill>
                  <a:srgbClr val="002060"/>
                </a:solidFill>
                <a:latin typeface="Times New Roman" pitchFamily="18" charset="0"/>
                <a:cs typeface="Times New Roman" pitchFamily="18" charset="0"/>
              </a:rPr>
              <a:t>Сведения об объемах бюджетных ассигнований, направляемых на исполнение публичных нормативных обязательств (по каждому) виду указанных обязательств</a:t>
            </a:r>
          </a:p>
        </p:txBody>
      </p:sp>
      <p:graphicFrame>
        <p:nvGraphicFramePr>
          <p:cNvPr id="9" name="Таблица 8"/>
          <p:cNvGraphicFramePr>
            <a:graphicFrameLocks noGrp="1"/>
          </p:cNvGraphicFramePr>
          <p:nvPr>
            <p:extLst>
              <p:ext uri="{D42A27DB-BD31-4B8C-83A1-F6EECF244321}">
                <p14:modId xmlns:p14="http://schemas.microsoft.com/office/powerpoint/2010/main" val="4132080024"/>
              </p:ext>
            </p:extLst>
          </p:nvPr>
        </p:nvGraphicFramePr>
        <p:xfrm>
          <a:off x="611560" y="1085296"/>
          <a:ext cx="8208911" cy="5461858"/>
        </p:xfrm>
        <a:graphic>
          <a:graphicData uri="http://schemas.openxmlformats.org/drawingml/2006/table">
            <a:tbl>
              <a:tblPr>
                <a:tableStyleId>{5C22544A-7EE6-4342-B048-85BDC9FD1C3A}</a:tableStyleId>
              </a:tblPr>
              <a:tblGrid>
                <a:gridCol w="6138716"/>
                <a:gridCol w="690065"/>
                <a:gridCol w="690065"/>
                <a:gridCol w="690065"/>
              </a:tblGrid>
              <a:tr h="153388">
                <a:tc>
                  <a:txBody>
                    <a:bodyPr/>
                    <a:lstStyle/>
                    <a:p>
                      <a:pPr algn="just" fontAlgn="b"/>
                      <a:r>
                        <a:rPr lang="ru-RU" sz="1000" u="none" strike="noStrike" dirty="0">
                          <a:effectLst/>
                          <a:latin typeface="Times New Roman" pitchFamily="18" charset="0"/>
                          <a:cs typeface="Times New Roman" pitchFamily="18" charset="0"/>
                        </a:rPr>
                        <a:t> </a:t>
                      </a:r>
                      <a:endParaRPr lang="ru-RU" sz="1000" b="0" i="0" u="none" strike="noStrike" dirty="0">
                        <a:effectLst/>
                        <a:latin typeface="Times New Roman" pitchFamily="18" charset="0"/>
                        <a:cs typeface="Times New Roman" pitchFamily="18" charset="0"/>
                      </a:endParaRPr>
                    </a:p>
                  </a:txBody>
                  <a:tcPr marL="2966" marR="2966" marT="2966" marB="0" anchor="b">
                    <a:solidFill>
                      <a:schemeClr val="accent4">
                        <a:lumMod val="60000"/>
                        <a:lumOff val="40000"/>
                      </a:schemeClr>
                    </a:solidFill>
                  </a:tcPr>
                </a:tc>
                <a:tc>
                  <a:txBody>
                    <a:bodyPr/>
                    <a:lstStyle/>
                    <a:p>
                      <a:pPr algn="ctr" fontAlgn="b"/>
                      <a:r>
                        <a:rPr lang="ru-RU" sz="1000" u="none" strike="noStrike" dirty="0">
                          <a:effectLst/>
                          <a:latin typeface="Times New Roman" pitchFamily="18" charset="0"/>
                          <a:cs typeface="Times New Roman" pitchFamily="18" charset="0"/>
                        </a:rPr>
                        <a:t>2022</a:t>
                      </a:r>
                      <a:endParaRPr lang="ru-RU" sz="1000" b="0" i="0" u="none" strike="noStrike" dirty="0">
                        <a:effectLst/>
                        <a:latin typeface="Times New Roman" pitchFamily="18" charset="0"/>
                        <a:cs typeface="Times New Roman" pitchFamily="18" charset="0"/>
                      </a:endParaRPr>
                    </a:p>
                  </a:txBody>
                  <a:tcPr marL="2966" marR="2966" marT="2966" marB="0" anchor="ctr">
                    <a:solidFill>
                      <a:schemeClr val="accent4">
                        <a:lumMod val="60000"/>
                        <a:lumOff val="40000"/>
                      </a:schemeClr>
                    </a:solidFill>
                  </a:tcPr>
                </a:tc>
                <a:tc>
                  <a:txBody>
                    <a:bodyPr/>
                    <a:lstStyle/>
                    <a:p>
                      <a:pPr algn="ctr" fontAlgn="b"/>
                      <a:r>
                        <a:rPr lang="ru-RU" sz="1000" u="none" strike="noStrike" dirty="0">
                          <a:effectLst/>
                          <a:latin typeface="Times New Roman" pitchFamily="18" charset="0"/>
                          <a:cs typeface="Times New Roman" pitchFamily="18" charset="0"/>
                        </a:rPr>
                        <a:t>2023</a:t>
                      </a:r>
                      <a:endParaRPr lang="ru-RU" sz="1000" b="0" i="0" u="none" strike="noStrike" dirty="0">
                        <a:effectLst/>
                        <a:latin typeface="Times New Roman" pitchFamily="18" charset="0"/>
                        <a:cs typeface="Times New Roman" pitchFamily="18" charset="0"/>
                      </a:endParaRPr>
                    </a:p>
                  </a:txBody>
                  <a:tcPr marL="2966" marR="2966" marT="2966" marB="0" anchor="ctr">
                    <a:solidFill>
                      <a:schemeClr val="accent4">
                        <a:lumMod val="60000"/>
                        <a:lumOff val="40000"/>
                      </a:schemeClr>
                    </a:solidFill>
                  </a:tcPr>
                </a:tc>
                <a:tc>
                  <a:txBody>
                    <a:bodyPr/>
                    <a:lstStyle/>
                    <a:p>
                      <a:pPr algn="ctr" fontAlgn="b"/>
                      <a:r>
                        <a:rPr lang="ru-RU" sz="1000" b="0" i="0" u="none" strike="noStrike" dirty="0" smtClean="0">
                          <a:effectLst/>
                          <a:latin typeface="Times New Roman" pitchFamily="18" charset="0"/>
                          <a:cs typeface="Times New Roman" pitchFamily="18" charset="0"/>
                        </a:rPr>
                        <a:t>2024</a:t>
                      </a:r>
                      <a:endParaRPr lang="ru-RU" sz="1000" b="0" i="0" u="none" strike="noStrike" dirty="0">
                        <a:effectLst/>
                        <a:latin typeface="Times New Roman" pitchFamily="18" charset="0"/>
                        <a:cs typeface="Times New Roman" pitchFamily="18" charset="0"/>
                      </a:endParaRPr>
                    </a:p>
                  </a:txBody>
                  <a:tcPr marL="2966" marR="2966" marT="2966" marB="0" anchor="ctr">
                    <a:solidFill>
                      <a:schemeClr val="accent4">
                        <a:lumMod val="60000"/>
                        <a:lumOff val="40000"/>
                      </a:schemeClr>
                    </a:solidFill>
                  </a:tcPr>
                </a:tc>
              </a:tr>
              <a:tr h="203263">
                <a:tc>
                  <a:txBody>
                    <a:bodyPr/>
                    <a:lstStyle/>
                    <a:p>
                      <a:pPr algn="just" fontAlgn="b"/>
                      <a:r>
                        <a:rPr lang="ru-RU" sz="1000" u="none" strike="noStrike" dirty="0">
                          <a:effectLst/>
                          <a:latin typeface="Times New Roman" pitchFamily="18" charset="0"/>
                          <a:cs typeface="Times New Roman" pitchFamily="18" charset="0"/>
                        </a:rPr>
                        <a:t>Расходы на материальное поощрение, удостоенным звания </a:t>
                      </a:r>
                      <a:r>
                        <a:rPr lang="ru-RU" sz="1000" u="none" strike="noStrike" dirty="0" smtClean="0">
                          <a:effectLst/>
                          <a:latin typeface="Times New Roman" pitchFamily="18" charset="0"/>
                          <a:cs typeface="Times New Roman" pitchFamily="18" charset="0"/>
                        </a:rPr>
                        <a:t>»Почетный гражданин», »Почетный житель»</a:t>
                      </a:r>
                      <a:endParaRPr lang="ru-RU" sz="1000" b="0" i="0" u="none" strike="noStrike" dirty="0">
                        <a:effectLst/>
                        <a:latin typeface="Times New Roman" pitchFamily="18" charset="0"/>
                        <a:cs typeface="Times New Roman" pitchFamily="18" charset="0"/>
                      </a:endParaRPr>
                    </a:p>
                  </a:txBody>
                  <a:tcPr marL="2966" marR="2966" marT="2966" marB="0" anchor="b">
                    <a:solidFill>
                      <a:schemeClr val="accent3">
                        <a:lumMod val="60000"/>
                        <a:lumOff val="40000"/>
                      </a:schemeClr>
                    </a:solidFill>
                  </a:tcPr>
                </a:tc>
                <a:tc>
                  <a:txBody>
                    <a:bodyPr/>
                    <a:lstStyle/>
                    <a:p>
                      <a:pPr algn="ctr" fontAlgn="b"/>
                      <a:r>
                        <a:rPr lang="ru-RU" sz="1000" u="none" strike="noStrike" dirty="0" smtClean="0">
                          <a:effectLst/>
                          <a:latin typeface="Times New Roman" pitchFamily="18" charset="0"/>
                          <a:cs typeface="Times New Roman" pitchFamily="18" charset="0"/>
                        </a:rPr>
                        <a:t>0,3</a:t>
                      </a:r>
                      <a:endParaRPr lang="ru-RU" sz="1000" b="0" i="0" u="none" strike="noStrike" dirty="0">
                        <a:effectLst/>
                        <a:latin typeface="Times New Roman" pitchFamily="18" charset="0"/>
                        <a:cs typeface="Times New Roman" pitchFamily="18" charset="0"/>
                      </a:endParaRPr>
                    </a:p>
                  </a:txBody>
                  <a:tcPr marL="2966" marR="2966" marT="2966" marB="0" anchor="ctr">
                    <a:solidFill>
                      <a:schemeClr val="accent3">
                        <a:lumMod val="60000"/>
                        <a:lumOff val="40000"/>
                      </a:schemeClr>
                    </a:solidFill>
                  </a:tcPr>
                </a:tc>
                <a:tc>
                  <a:txBody>
                    <a:bodyPr/>
                    <a:lstStyle/>
                    <a:p>
                      <a:pPr algn="ctr" fontAlgn="b"/>
                      <a:r>
                        <a:rPr lang="ru-RU" sz="1000" u="none" strike="noStrike" dirty="0" smtClean="0">
                          <a:effectLst/>
                          <a:latin typeface="Times New Roman" pitchFamily="18" charset="0"/>
                          <a:cs typeface="Times New Roman" pitchFamily="18" charset="0"/>
                        </a:rPr>
                        <a:t>0,3</a:t>
                      </a:r>
                      <a:endParaRPr lang="ru-RU" sz="1000" b="0" i="0" u="none" strike="noStrike" dirty="0">
                        <a:effectLst/>
                        <a:latin typeface="Times New Roman" pitchFamily="18" charset="0"/>
                        <a:cs typeface="Times New Roman" pitchFamily="18" charset="0"/>
                      </a:endParaRPr>
                    </a:p>
                  </a:txBody>
                  <a:tcPr marL="2966" marR="2966" marT="2966" marB="0" anchor="ctr">
                    <a:solidFill>
                      <a:schemeClr val="accent3">
                        <a:lumMod val="60000"/>
                        <a:lumOff val="40000"/>
                      </a:schemeClr>
                    </a:solidFill>
                  </a:tcPr>
                </a:tc>
                <a:tc>
                  <a:txBody>
                    <a:bodyPr/>
                    <a:lstStyle/>
                    <a:p>
                      <a:pPr algn="ctr" fontAlgn="b"/>
                      <a:r>
                        <a:rPr lang="ru-RU" sz="1000" b="0" i="0" u="none" strike="noStrike" dirty="0" smtClean="0">
                          <a:effectLst/>
                          <a:latin typeface="Times New Roman" pitchFamily="18" charset="0"/>
                          <a:cs typeface="Times New Roman" pitchFamily="18" charset="0"/>
                        </a:rPr>
                        <a:t>0,3</a:t>
                      </a:r>
                      <a:endParaRPr lang="ru-RU" sz="1000" b="0" i="0" u="none" strike="noStrike" dirty="0">
                        <a:effectLst/>
                        <a:latin typeface="Times New Roman" pitchFamily="18" charset="0"/>
                        <a:cs typeface="Times New Roman" pitchFamily="18" charset="0"/>
                      </a:endParaRPr>
                    </a:p>
                  </a:txBody>
                  <a:tcPr marL="2966" marR="2966" marT="2966" marB="0" anchor="ctr">
                    <a:solidFill>
                      <a:schemeClr val="accent3">
                        <a:lumMod val="60000"/>
                        <a:lumOff val="40000"/>
                      </a:schemeClr>
                    </a:solidFill>
                  </a:tcPr>
                </a:tc>
              </a:tr>
              <a:tr h="153388">
                <a:tc>
                  <a:txBody>
                    <a:bodyPr/>
                    <a:lstStyle/>
                    <a:p>
                      <a:pPr algn="just" fontAlgn="b"/>
                      <a:r>
                        <a:rPr lang="ru-RU" sz="1000" u="none" strike="noStrike">
                          <a:effectLst/>
                          <a:latin typeface="Times New Roman" pitchFamily="18" charset="0"/>
                          <a:cs typeface="Times New Roman" pitchFamily="18" charset="0"/>
                        </a:rPr>
                        <a:t>Выплата единовременного пособия усыновителям</a:t>
                      </a:r>
                      <a:endParaRPr lang="ru-RU" sz="1000" b="0" i="0" u="none" strike="noStrike">
                        <a:effectLst/>
                        <a:latin typeface="Times New Roman" pitchFamily="18" charset="0"/>
                        <a:cs typeface="Times New Roman" pitchFamily="18" charset="0"/>
                      </a:endParaRPr>
                    </a:p>
                  </a:txBody>
                  <a:tcPr marL="2966" marR="2966" marT="2966" marB="0" anchor="b">
                    <a:noFill/>
                  </a:tcPr>
                </a:tc>
                <a:tc>
                  <a:txBody>
                    <a:bodyPr/>
                    <a:lstStyle/>
                    <a:p>
                      <a:pPr algn="ctr" fontAlgn="b"/>
                      <a:r>
                        <a:rPr lang="ru-RU" sz="1000" u="none" strike="noStrike">
                          <a:effectLst/>
                          <a:latin typeface="Times New Roman" pitchFamily="18" charset="0"/>
                          <a:cs typeface="Times New Roman" pitchFamily="18" charset="0"/>
                        </a:rPr>
                        <a:t>0,30</a:t>
                      </a:r>
                      <a:endParaRPr lang="ru-RU" sz="1000" b="0" i="0" u="none" strike="noStrike">
                        <a:effectLst/>
                        <a:latin typeface="Times New Roman" pitchFamily="18" charset="0"/>
                        <a:cs typeface="Times New Roman" pitchFamily="18" charset="0"/>
                      </a:endParaRPr>
                    </a:p>
                  </a:txBody>
                  <a:tcPr marL="2966" marR="2966" marT="2966" marB="0" anchor="ctr">
                    <a:noFill/>
                  </a:tcPr>
                </a:tc>
                <a:tc>
                  <a:txBody>
                    <a:bodyPr/>
                    <a:lstStyle/>
                    <a:p>
                      <a:pPr algn="ctr" fontAlgn="b"/>
                      <a:r>
                        <a:rPr lang="ru-RU" sz="1000" u="none" strike="noStrike" dirty="0">
                          <a:effectLst/>
                          <a:latin typeface="Times New Roman" pitchFamily="18" charset="0"/>
                          <a:cs typeface="Times New Roman" pitchFamily="18" charset="0"/>
                        </a:rPr>
                        <a:t>0,15</a:t>
                      </a:r>
                      <a:endParaRPr lang="ru-RU" sz="1000" b="0" i="0" u="none" strike="noStrike" dirty="0">
                        <a:effectLst/>
                        <a:latin typeface="Times New Roman" pitchFamily="18" charset="0"/>
                        <a:cs typeface="Times New Roman" pitchFamily="18" charset="0"/>
                      </a:endParaRPr>
                    </a:p>
                  </a:txBody>
                  <a:tcPr marL="2966" marR="2966" marT="2966" marB="0" anchor="ctr">
                    <a:noFill/>
                  </a:tcPr>
                </a:tc>
                <a:tc>
                  <a:txBody>
                    <a:bodyPr/>
                    <a:lstStyle/>
                    <a:p>
                      <a:pPr algn="ctr" fontAlgn="b"/>
                      <a:r>
                        <a:rPr lang="ru-RU" sz="1000" b="0" i="0" u="none" strike="noStrike" dirty="0" smtClean="0">
                          <a:effectLst/>
                          <a:latin typeface="Times New Roman" pitchFamily="18" charset="0"/>
                          <a:cs typeface="Times New Roman" pitchFamily="18" charset="0"/>
                        </a:rPr>
                        <a:t>0,14</a:t>
                      </a:r>
                      <a:endParaRPr lang="ru-RU" sz="1000" b="0" i="0" u="none" strike="noStrike" dirty="0">
                        <a:effectLst/>
                        <a:latin typeface="Times New Roman" pitchFamily="18" charset="0"/>
                        <a:cs typeface="Times New Roman" pitchFamily="18" charset="0"/>
                      </a:endParaRPr>
                    </a:p>
                  </a:txBody>
                  <a:tcPr marL="2966" marR="2966" marT="2966" marB="0" anchor="ctr">
                    <a:noFill/>
                  </a:tcPr>
                </a:tc>
              </a:tr>
              <a:tr h="303848">
                <a:tc>
                  <a:txBody>
                    <a:bodyPr/>
                    <a:lstStyle/>
                    <a:p>
                      <a:pPr algn="just" fontAlgn="b"/>
                      <a:r>
                        <a:rPr lang="ru-RU" sz="1000" u="none" strike="noStrike" dirty="0">
                          <a:effectLst/>
                          <a:latin typeface="Times New Roman" pitchFamily="18" charset="0"/>
                          <a:cs typeface="Times New Roman" pitchFamily="18" charset="0"/>
                        </a:rPr>
                        <a:t>Осуществление ежегодной денежной выплаты лицам, награжденным нагрудным знаком </a:t>
                      </a:r>
                      <a:r>
                        <a:rPr lang="ru-RU" sz="1000" u="none" strike="noStrike" dirty="0" smtClean="0">
                          <a:effectLst/>
                          <a:latin typeface="Times New Roman" pitchFamily="18" charset="0"/>
                          <a:cs typeface="Times New Roman" pitchFamily="18" charset="0"/>
                        </a:rPr>
                        <a:t>»Почетный </a:t>
                      </a:r>
                      <a:r>
                        <a:rPr lang="ru-RU" sz="1000" u="none" strike="noStrike" dirty="0">
                          <a:effectLst/>
                          <a:latin typeface="Times New Roman" pitchFamily="18" charset="0"/>
                          <a:cs typeface="Times New Roman" pitchFamily="18" charset="0"/>
                        </a:rPr>
                        <a:t>донор </a:t>
                      </a:r>
                      <a:r>
                        <a:rPr lang="ru-RU" sz="1000" u="none" strike="noStrike" dirty="0" smtClean="0">
                          <a:effectLst/>
                          <a:latin typeface="Times New Roman" pitchFamily="18" charset="0"/>
                          <a:cs typeface="Times New Roman" pitchFamily="18" charset="0"/>
                        </a:rPr>
                        <a:t>России»</a:t>
                      </a:r>
                      <a:endParaRPr lang="ru-RU" sz="1000" b="0" i="0" u="none" strike="noStrike" dirty="0">
                        <a:effectLst/>
                        <a:latin typeface="Times New Roman" pitchFamily="18" charset="0"/>
                        <a:cs typeface="Times New Roman" pitchFamily="18" charset="0"/>
                      </a:endParaRPr>
                    </a:p>
                  </a:txBody>
                  <a:tcPr marL="2966" marR="2966" marT="2966" marB="0" anchor="b">
                    <a:solidFill>
                      <a:schemeClr val="accent3">
                        <a:lumMod val="60000"/>
                        <a:lumOff val="40000"/>
                      </a:schemeClr>
                    </a:solidFill>
                  </a:tcPr>
                </a:tc>
                <a:tc>
                  <a:txBody>
                    <a:bodyPr/>
                    <a:lstStyle/>
                    <a:p>
                      <a:pPr algn="ctr" fontAlgn="b"/>
                      <a:r>
                        <a:rPr lang="ru-RU" sz="1000" u="none" strike="noStrike">
                          <a:effectLst/>
                          <a:latin typeface="Times New Roman" pitchFamily="18" charset="0"/>
                          <a:cs typeface="Times New Roman" pitchFamily="18" charset="0"/>
                        </a:rPr>
                        <a:t>2,07</a:t>
                      </a:r>
                      <a:endParaRPr lang="ru-RU" sz="1000" b="0" i="0" u="none" strike="noStrike">
                        <a:effectLst/>
                        <a:latin typeface="Times New Roman" pitchFamily="18" charset="0"/>
                        <a:cs typeface="Times New Roman" pitchFamily="18" charset="0"/>
                      </a:endParaRPr>
                    </a:p>
                  </a:txBody>
                  <a:tcPr marL="2966" marR="2966" marT="2966" marB="0" anchor="ctr">
                    <a:solidFill>
                      <a:schemeClr val="accent3">
                        <a:lumMod val="60000"/>
                        <a:lumOff val="40000"/>
                      </a:schemeClr>
                    </a:solidFill>
                  </a:tcPr>
                </a:tc>
                <a:tc>
                  <a:txBody>
                    <a:bodyPr/>
                    <a:lstStyle/>
                    <a:p>
                      <a:pPr algn="ctr" fontAlgn="b"/>
                      <a:r>
                        <a:rPr lang="ru-RU" sz="1000" u="none" strike="noStrike" dirty="0">
                          <a:effectLst/>
                          <a:latin typeface="Times New Roman" pitchFamily="18" charset="0"/>
                          <a:cs typeface="Times New Roman" pitchFamily="18" charset="0"/>
                        </a:rPr>
                        <a:t>2,06</a:t>
                      </a:r>
                      <a:endParaRPr lang="ru-RU" sz="1000" b="0" i="0" u="none" strike="noStrike" dirty="0">
                        <a:effectLst/>
                        <a:latin typeface="Times New Roman" pitchFamily="18" charset="0"/>
                        <a:cs typeface="Times New Roman" pitchFamily="18" charset="0"/>
                      </a:endParaRPr>
                    </a:p>
                  </a:txBody>
                  <a:tcPr marL="2966" marR="2966" marT="2966" marB="0" anchor="ctr">
                    <a:solidFill>
                      <a:schemeClr val="accent3">
                        <a:lumMod val="60000"/>
                        <a:lumOff val="40000"/>
                      </a:schemeClr>
                    </a:solidFill>
                  </a:tcPr>
                </a:tc>
                <a:tc>
                  <a:txBody>
                    <a:bodyPr/>
                    <a:lstStyle/>
                    <a:p>
                      <a:pPr algn="ctr" fontAlgn="b"/>
                      <a:r>
                        <a:rPr lang="ru-RU" sz="1000" b="0" i="0" u="none" strike="noStrike" dirty="0" smtClean="0">
                          <a:effectLst/>
                          <a:latin typeface="Times New Roman" pitchFamily="18" charset="0"/>
                          <a:cs typeface="Times New Roman" pitchFamily="18" charset="0"/>
                        </a:rPr>
                        <a:t>2,1</a:t>
                      </a:r>
                      <a:endParaRPr lang="ru-RU" sz="1000" b="0" i="0" u="none" strike="noStrike" dirty="0">
                        <a:effectLst/>
                        <a:latin typeface="Times New Roman" pitchFamily="18" charset="0"/>
                        <a:cs typeface="Times New Roman" pitchFamily="18" charset="0"/>
                      </a:endParaRPr>
                    </a:p>
                  </a:txBody>
                  <a:tcPr marL="2966" marR="2966" marT="2966" marB="0" anchor="ctr">
                    <a:solidFill>
                      <a:schemeClr val="accent3">
                        <a:lumMod val="60000"/>
                        <a:lumOff val="40000"/>
                      </a:schemeClr>
                    </a:solidFill>
                  </a:tcPr>
                </a:tc>
              </a:tr>
              <a:tr h="153388">
                <a:tc>
                  <a:txBody>
                    <a:bodyPr/>
                    <a:lstStyle/>
                    <a:p>
                      <a:pPr algn="just" fontAlgn="b"/>
                      <a:r>
                        <a:rPr lang="ru-RU" sz="1000" u="none" strike="noStrike">
                          <a:effectLst/>
                          <a:latin typeface="Times New Roman" pitchFamily="18" charset="0"/>
                          <a:cs typeface="Times New Roman" pitchFamily="18" charset="0"/>
                        </a:rPr>
                        <a:t>Выплата социального пособия на погребение</a:t>
                      </a:r>
                      <a:endParaRPr lang="ru-RU" sz="1000" b="0" i="0" u="none" strike="noStrike">
                        <a:effectLst/>
                        <a:latin typeface="Times New Roman" pitchFamily="18" charset="0"/>
                        <a:cs typeface="Times New Roman" pitchFamily="18" charset="0"/>
                      </a:endParaRPr>
                    </a:p>
                  </a:txBody>
                  <a:tcPr marL="2966" marR="2966" marT="2966" marB="0" anchor="b">
                    <a:noFill/>
                  </a:tcPr>
                </a:tc>
                <a:tc>
                  <a:txBody>
                    <a:bodyPr/>
                    <a:lstStyle/>
                    <a:p>
                      <a:pPr algn="ctr" fontAlgn="b"/>
                      <a:r>
                        <a:rPr lang="ru-RU" sz="1000" u="none" strike="noStrike">
                          <a:effectLst/>
                          <a:latin typeface="Times New Roman" pitchFamily="18" charset="0"/>
                          <a:cs typeface="Times New Roman" pitchFamily="18" charset="0"/>
                        </a:rPr>
                        <a:t>0,33</a:t>
                      </a:r>
                      <a:endParaRPr lang="ru-RU" sz="1000" b="0" i="0" u="none" strike="noStrike">
                        <a:effectLst/>
                        <a:latin typeface="Times New Roman" pitchFamily="18" charset="0"/>
                        <a:cs typeface="Times New Roman" pitchFamily="18" charset="0"/>
                      </a:endParaRPr>
                    </a:p>
                  </a:txBody>
                  <a:tcPr marL="2966" marR="2966" marT="2966" marB="0" anchor="ctr">
                    <a:noFill/>
                  </a:tcPr>
                </a:tc>
                <a:tc>
                  <a:txBody>
                    <a:bodyPr/>
                    <a:lstStyle/>
                    <a:p>
                      <a:pPr algn="ctr" fontAlgn="b"/>
                      <a:r>
                        <a:rPr lang="ru-RU" sz="1000" u="none" strike="noStrike" dirty="0">
                          <a:effectLst/>
                          <a:latin typeface="Times New Roman" pitchFamily="18" charset="0"/>
                          <a:cs typeface="Times New Roman" pitchFamily="18" charset="0"/>
                        </a:rPr>
                        <a:t>0,40</a:t>
                      </a:r>
                      <a:endParaRPr lang="ru-RU" sz="1000" b="0" i="0" u="none" strike="noStrike" dirty="0">
                        <a:effectLst/>
                        <a:latin typeface="Times New Roman" pitchFamily="18" charset="0"/>
                        <a:cs typeface="Times New Roman" pitchFamily="18" charset="0"/>
                      </a:endParaRPr>
                    </a:p>
                  </a:txBody>
                  <a:tcPr marL="2966" marR="2966" marT="2966" marB="0" anchor="ctr">
                    <a:noFill/>
                  </a:tcPr>
                </a:tc>
                <a:tc>
                  <a:txBody>
                    <a:bodyPr/>
                    <a:lstStyle/>
                    <a:p>
                      <a:pPr algn="ctr" fontAlgn="b"/>
                      <a:r>
                        <a:rPr lang="ru-RU" sz="1000" b="0" i="0" u="none" strike="noStrike" dirty="0" smtClean="0">
                          <a:effectLst/>
                          <a:latin typeface="Times New Roman" pitchFamily="18" charset="0"/>
                          <a:cs typeface="Times New Roman" pitchFamily="18" charset="0"/>
                        </a:rPr>
                        <a:t>0,33</a:t>
                      </a:r>
                      <a:endParaRPr lang="ru-RU" sz="1000" b="0" i="0" u="none" strike="noStrike" dirty="0">
                        <a:effectLst/>
                        <a:latin typeface="Times New Roman" pitchFamily="18" charset="0"/>
                        <a:cs typeface="Times New Roman" pitchFamily="18" charset="0"/>
                      </a:endParaRPr>
                    </a:p>
                  </a:txBody>
                  <a:tcPr marL="2966" marR="2966" marT="2966" marB="0" anchor="ctr">
                    <a:noFill/>
                  </a:tcPr>
                </a:tc>
              </a:tr>
              <a:tr h="303848">
                <a:tc>
                  <a:txBody>
                    <a:bodyPr/>
                    <a:lstStyle/>
                    <a:p>
                      <a:pPr algn="just" fontAlgn="b"/>
                      <a:r>
                        <a:rPr lang="ru-RU" sz="1000" u="none" strike="noStrike" dirty="0">
                          <a:effectLst/>
                          <a:latin typeface="Times New Roman" pitchFamily="18" charset="0"/>
                          <a:cs typeface="Times New Roman" pitchFamily="18" charset="0"/>
                        </a:rPr>
                        <a:t>Ежегодная денежная выплата гражданам Российской Федерации,  не достигшим совершеннолетия на 3 сентября 1945 года и постоянно проживающим на территории Ставропольского края</a:t>
                      </a:r>
                      <a:endParaRPr lang="ru-RU" sz="1000" b="0" i="0" u="none" strike="noStrike" dirty="0">
                        <a:effectLst/>
                        <a:latin typeface="Times New Roman" pitchFamily="18" charset="0"/>
                        <a:cs typeface="Times New Roman" pitchFamily="18" charset="0"/>
                      </a:endParaRPr>
                    </a:p>
                  </a:txBody>
                  <a:tcPr marL="2966" marR="2966" marT="2966" marB="0" anchor="b">
                    <a:solidFill>
                      <a:schemeClr val="accent3">
                        <a:lumMod val="60000"/>
                        <a:lumOff val="40000"/>
                      </a:schemeClr>
                    </a:solidFill>
                  </a:tcPr>
                </a:tc>
                <a:tc>
                  <a:txBody>
                    <a:bodyPr/>
                    <a:lstStyle/>
                    <a:p>
                      <a:pPr algn="ctr" fontAlgn="b"/>
                      <a:r>
                        <a:rPr lang="ru-RU" sz="1000" u="none" strike="noStrike">
                          <a:effectLst/>
                          <a:latin typeface="Times New Roman" pitchFamily="18" charset="0"/>
                          <a:cs typeface="Times New Roman" pitchFamily="18" charset="0"/>
                        </a:rPr>
                        <a:t>10,80</a:t>
                      </a:r>
                      <a:endParaRPr lang="ru-RU" sz="1000" b="0" i="0" u="none" strike="noStrike">
                        <a:effectLst/>
                        <a:latin typeface="Times New Roman" pitchFamily="18" charset="0"/>
                        <a:cs typeface="Times New Roman" pitchFamily="18" charset="0"/>
                      </a:endParaRPr>
                    </a:p>
                  </a:txBody>
                  <a:tcPr marL="2966" marR="2966" marT="2966" marB="0" anchor="ctr">
                    <a:solidFill>
                      <a:schemeClr val="accent3">
                        <a:lumMod val="60000"/>
                        <a:lumOff val="40000"/>
                      </a:schemeClr>
                    </a:solidFill>
                  </a:tcPr>
                </a:tc>
                <a:tc>
                  <a:txBody>
                    <a:bodyPr/>
                    <a:lstStyle/>
                    <a:p>
                      <a:pPr algn="ctr" fontAlgn="b"/>
                      <a:r>
                        <a:rPr lang="ru-RU" sz="1000" u="none" strike="noStrike" dirty="0">
                          <a:effectLst/>
                          <a:latin typeface="Times New Roman" pitchFamily="18" charset="0"/>
                          <a:cs typeface="Times New Roman" pitchFamily="18" charset="0"/>
                        </a:rPr>
                        <a:t>9,93</a:t>
                      </a:r>
                      <a:endParaRPr lang="ru-RU" sz="1000" b="0" i="0" u="none" strike="noStrike" dirty="0">
                        <a:effectLst/>
                        <a:latin typeface="Times New Roman" pitchFamily="18" charset="0"/>
                        <a:cs typeface="Times New Roman" pitchFamily="18" charset="0"/>
                      </a:endParaRPr>
                    </a:p>
                  </a:txBody>
                  <a:tcPr marL="2966" marR="2966" marT="2966" marB="0" anchor="ctr">
                    <a:solidFill>
                      <a:schemeClr val="accent3">
                        <a:lumMod val="60000"/>
                        <a:lumOff val="40000"/>
                      </a:schemeClr>
                    </a:solidFill>
                  </a:tcPr>
                </a:tc>
                <a:tc>
                  <a:txBody>
                    <a:bodyPr/>
                    <a:lstStyle/>
                    <a:p>
                      <a:pPr algn="ctr" fontAlgn="b"/>
                      <a:r>
                        <a:rPr lang="ru-RU" sz="1000" b="0" i="0" u="none" strike="noStrike" dirty="0" smtClean="0">
                          <a:effectLst/>
                          <a:latin typeface="Times New Roman" pitchFamily="18" charset="0"/>
                          <a:cs typeface="Times New Roman" pitchFamily="18" charset="0"/>
                        </a:rPr>
                        <a:t>9,1</a:t>
                      </a:r>
                      <a:endParaRPr lang="ru-RU" sz="1000" b="0" i="0" u="none" strike="noStrike" dirty="0">
                        <a:effectLst/>
                        <a:latin typeface="Times New Roman" pitchFamily="18" charset="0"/>
                        <a:cs typeface="Times New Roman" pitchFamily="18" charset="0"/>
                      </a:endParaRPr>
                    </a:p>
                  </a:txBody>
                  <a:tcPr marL="2966" marR="2966" marT="2966" marB="0" anchor="ctr">
                    <a:solidFill>
                      <a:schemeClr val="accent3">
                        <a:lumMod val="60000"/>
                        <a:lumOff val="40000"/>
                      </a:schemeClr>
                    </a:solidFill>
                  </a:tcPr>
                </a:tc>
              </a:tr>
              <a:tr h="200645">
                <a:tc>
                  <a:txBody>
                    <a:bodyPr/>
                    <a:lstStyle/>
                    <a:p>
                      <a:pPr algn="just" fontAlgn="ctr"/>
                      <a:r>
                        <a:rPr lang="ru-RU" sz="1000" u="none" strike="noStrike">
                          <a:effectLst/>
                          <a:latin typeface="Times New Roman" pitchFamily="18" charset="0"/>
                          <a:cs typeface="Times New Roman" pitchFamily="18" charset="0"/>
                        </a:rPr>
                        <a:t>Обеспечение мер социальной поддержки ветеранов труда и тружеников тыла</a:t>
                      </a:r>
                      <a:endParaRPr lang="ru-RU" sz="1000" b="0" i="0" u="none" strike="noStrike">
                        <a:effectLst/>
                        <a:latin typeface="Times New Roman" pitchFamily="18" charset="0"/>
                        <a:cs typeface="Times New Roman" pitchFamily="18" charset="0"/>
                      </a:endParaRPr>
                    </a:p>
                  </a:txBody>
                  <a:tcPr marL="2966" marR="2966" marT="2966" marB="0" anchor="ctr">
                    <a:noFill/>
                  </a:tcPr>
                </a:tc>
                <a:tc>
                  <a:txBody>
                    <a:bodyPr/>
                    <a:lstStyle/>
                    <a:p>
                      <a:pPr algn="ctr" fontAlgn="b"/>
                      <a:r>
                        <a:rPr lang="ru-RU" sz="1000" u="none" strike="noStrike">
                          <a:effectLst/>
                          <a:latin typeface="Times New Roman" pitchFamily="18" charset="0"/>
                          <a:cs typeface="Times New Roman" pitchFamily="18" charset="0"/>
                        </a:rPr>
                        <a:t>24,88</a:t>
                      </a:r>
                      <a:endParaRPr lang="ru-RU" sz="1000" b="0" i="0" u="none" strike="noStrike">
                        <a:effectLst/>
                        <a:latin typeface="Times New Roman" pitchFamily="18" charset="0"/>
                        <a:cs typeface="Times New Roman" pitchFamily="18" charset="0"/>
                      </a:endParaRPr>
                    </a:p>
                  </a:txBody>
                  <a:tcPr marL="2966" marR="2966" marT="2966" marB="0" anchor="ctr">
                    <a:noFill/>
                  </a:tcPr>
                </a:tc>
                <a:tc>
                  <a:txBody>
                    <a:bodyPr/>
                    <a:lstStyle/>
                    <a:p>
                      <a:pPr algn="ctr" fontAlgn="b"/>
                      <a:r>
                        <a:rPr lang="ru-RU" sz="1000" u="none" strike="noStrike" dirty="0">
                          <a:effectLst/>
                          <a:latin typeface="Times New Roman" pitchFamily="18" charset="0"/>
                          <a:cs typeface="Times New Roman" pitchFamily="18" charset="0"/>
                        </a:rPr>
                        <a:t>22,53</a:t>
                      </a:r>
                      <a:endParaRPr lang="ru-RU" sz="1000" b="0" i="0" u="none" strike="noStrike" dirty="0">
                        <a:effectLst/>
                        <a:latin typeface="Times New Roman" pitchFamily="18" charset="0"/>
                        <a:cs typeface="Times New Roman" pitchFamily="18" charset="0"/>
                      </a:endParaRPr>
                    </a:p>
                  </a:txBody>
                  <a:tcPr marL="2966" marR="2966" marT="2966" marB="0" anchor="ctr">
                    <a:noFill/>
                  </a:tcPr>
                </a:tc>
                <a:tc>
                  <a:txBody>
                    <a:bodyPr/>
                    <a:lstStyle/>
                    <a:p>
                      <a:pPr algn="ctr" fontAlgn="b"/>
                      <a:r>
                        <a:rPr lang="ru-RU" sz="1000" b="0" i="0" u="none" strike="noStrike" dirty="0" smtClean="0">
                          <a:effectLst/>
                          <a:latin typeface="Times New Roman" pitchFamily="18" charset="0"/>
                          <a:cs typeface="Times New Roman" pitchFamily="18" charset="0"/>
                        </a:rPr>
                        <a:t>22,5</a:t>
                      </a:r>
                      <a:endParaRPr lang="ru-RU" sz="1000" b="0" i="0" u="none" strike="noStrike" dirty="0">
                        <a:effectLst/>
                        <a:latin typeface="Times New Roman" pitchFamily="18" charset="0"/>
                        <a:cs typeface="Times New Roman" pitchFamily="18" charset="0"/>
                      </a:endParaRPr>
                    </a:p>
                  </a:txBody>
                  <a:tcPr marL="2966" marR="2966" marT="2966" marB="0" anchor="ctr">
                    <a:noFill/>
                  </a:tcPr>
                </a:tc>
              </a:tr>
              <a:tr h="200645">
                <a:tc>
                  <a:txBody>
                    <a:bodyPr/>
                    <a:lstStyle/>
                    <a:p>
                      <a:pPr algn="just" fontAlgn="ctr"/>
                      <a:r>
                        <a:rPr lang="ru-RU" sz="1000" u="none" strike="noStrike" dirty="0">
                          <a:solidFill>
                            <a:schemeClr val="tx1"/>
                          </a:solidFill>
                          <a:effectLst/>
                          <a:latin typeface="Times New Roman" pitchFamily="18" charset="0"/>
                          <a:cs typeface="Times New Roman" pitchFamily="18" charset="0"/>
                        </a:rPr>
                        <a:t>Обеспечение мер социальной поддержки ветеранов труда Ставропольского края</a:t>
                      </a:r>
                      <a:endParaRPr lang="ru-RU" sz="1000" b="0" i="0" u="none" strike="noStrike" dirty="0">
                        <a:solidFill>
                          <a:schemeClr val="tx1"/>
                        </a:solidFill>
                        <a:effectLst/>
                        <a:latin typeface="Times New Roman" pitchFamily="18" charset="0"/>
                        <a:cs typeface="Times New Roman" pitchFamily="18" charset="0"/>
                      </a:endParaRPr>
                    </a:p>
                  </a:txBody>
                  <a:tcPr marL="2966" marR="2966" marT="2966" marB="0" anchor="ctr">
                    <a:solidFill>
                      <a:schemeClr val="accent3">
                        <a:lumMod val="60000"/>
                        <a:lumOff val="40000"/>
                      </a:schemeClr>
                    </a:solidFill>
                  </a:tcPr>
                </a:tc>
                <a:tc>
                  <a:txBody>
                    <a:bodyPr/>
                    <a:lstStyle/>
                    <a:p>
                      <a:pPr algn="ctr" fontAlgn="b"/>
                      <a:r>
                        <a:rPr lang="ru-RU" sz="1000" u="none" strike="noStrike" dirty="0">
                          <a:solidFill>
                            <a:schemeClr val="tx1"/>
                          </a:solidFill>
                          <a:effectLst/>
                          <a:latin typeface="Times New Roman" pitchFamily="18" charset="0"/>
                          <a:cs typeface="Times New Roman" pitchFamily="18" charset="0"/>
                        </a:rPr>
                        <a:t>24,88</a:t>
                      </a:r>
                      <a:endParaRPr lang="ru-RU" sz="1000" b="0" i="0" u="none" strike="noStrike" dirty="0">
                        <a:solidFill>
                          <a:schemeClr val="tx1"/>
                        </a:solidFill>
                        <a:effectLst/>
                        <a:latin typeface="Times New Roman" pitchFamily="18" charset="0"/>
                        <a:cs typeface="Times New Roman" pitchFamily="18" charset="0"/>
                      </a:endParaRPr>
                    </a:p>
                  </a:txBody>
                  <a:tcPr marL="2966" marR="2966" marT="2966" marB="0" anchor="ctr">
                    <a:solidFill>
                      <a:schemeClr val="accent3">
                        <a:lumMod val="60000"/>
                        <a:lumOff val="40000"/>
                      </a:schemeClr>
                    </a:solidFill>
                  </a:tcPr>
                </a:tc>
                <a:tc>
                  <a:txBody>
                    <a:bodyPr/>
                    <a:lstStyle/>
                    <a:p>
                      <a:pPr algn="ctr" fontAlgn="b"/>
                      <a:r>
                        <a:rPr lang="ru-RU" sz="1000" u="none" strike="noStrike" dirty="0">
                          <a:solidFill>
                            <a:schemeClr val="tx1"/>
                          </a:solidFill>
                          <a:effectLst/>
                          <a:latin typeface="Times New Roman" pitchFamily="18" charset="0"/>
                          <a:cs typeface="Times New Roman" pitchFamily="18" charset="0"/>
                        </a:rPr>
                        <a:t>23,79</a:t>
                      </a:r>
                      <a:endParaRPr lang="ru-RU" sz="1000" b="0" i="0" u="none" strike="noStrike" dirty="0">
                        <a:solidFill>
                          <a:schemeClr val="tx1"/>
                        </a:solidFill>
                        <a:effectLst/>
                        <a:latin typeface="Times New Roman" pitchFamily="18" charset="0"/>
                        <a:cs typeface="Times New Roman" pitchFamily="18" charset="0"/>
                      </a:endParaRPr>
                    </a:p>
                  </a:txBody>
                  <a:tcPr marL="2966" marR="2966" marT="2966" marB="0" anchor="ctr">
                    <a:solidFill>
                      <a:schemeClr val="accent3">
                        <a:lumMod val="60000"/>
                        <a:lumOff val="40000"/>
                      </a:schemeClr>
                    </a:solidFill>
                  </a:tcPr>
                </a:tc>
                <a:tc>
                  <a:txBody>
                    <a:bodyPr/>
                    <a:lstStyle/>
                    <a:p>
                      <a:pPr algn="ctr" fontAlgn="b"/>
                      <a:r>
                        <a:rPr lang="ru-RU" sz="1000" b="0" i="0" u="none" strike="noStrike" dirty="0" smtClean="0">
                          <a:solidFill>
                            <a:schemeClr val="tx1"/>
                          </a:solidFill>
                          <a:effectLst/>
                          <a:latin typeface="Times New Roman" pitchFamily="18" charset="0"/>
                          <a:cs typeface="Times New Roman" pitchFamily="18" charset="0"/>
                        </a:rPr>
                        <a:t>24,9</a:t>
                      </a:r>
                      <a:endParaRPr lang="ru-RU" sz="1000" b="0" i="0" u="none" strike="noStrike" dirty="0">
                        <a:solidFill>
                          <a:schemeClr val="tx1"/>
                        </a:solidFill>
                        <a:effectLst/>
                        <a:latin typeface="Times New Roman" pitchFamily="18" charset="0"/>
                        <a:cs typeface="Times New Roman" pitchFamily="18" charset="0"/>
                      </a:endParaRPr>
                    </a:p>
                  </a:txBody>
                  <a:tcPr marL="2966" marR="2966" marT="2966" marB="0" anchor="ctr">
                    <a:solidFill>
                      <a:schemeClr val="accent3">
                        <a:lumMod val="60000"/>
                        <a:lumOff val="40000"/>
                      </a:schemeClr>
                    </a:solidFill>
                  </a:tcPr>
                </a:tc>
              </a:tr>
              <a:tr h="303848">
                <a:tc>
                  <a:txBody>
                    <a:bodyPr/>
                    <a:lstStyle/>
                    <a:p>
                      <a:pPr algn="just" fontAlgn="ctr"/>
                      <a:r>
                        <a:rPr lang="ru-RU" sz="1000" u="none" strike="noStrike">
                          <a:effectLst/>
                          <a:latin typeface="Times New Roman" pitchFamily="18" charset="0"/>
                          <a:cs typeface="Times New Roman" pitchFamily="18" charset="0"/>
                        </a:rPr>
                        <a:t>Обеспечение мер социальной поддержки реабилитированных лиц и лиц, признанных пострадавшими от политических репрессий</a:t>
                      </a:r>
                      <a:endParaRPr lang="ru-RU" sz="1000" b="0" i="0" u="none" strike="noStrike">
                        <a:effectLst/>
                        <a:latin typeface="Times New Roman" pitchFamily="18" charset="0"/>
                        <a:cs typeface="Times New Roman" pitchFamily="18" charset="0"/>
                      </a:endParaRPr>
                    </a:p>
                  </a:txBody>
                  <a:tcPr marL="2966" marR="2966" marT="2966" marB="0" anchor="ctr">
                    <a:noFill/>
                  </a:tcPr>
                </a:tc>
                <a:tc>
                  <a:txBody>
                    <a:bodyPr/>
                    <a:lstStyle/>
                    <a:p>
                      <a:pPr algn="ctr" fontAlgn="b"/>
                      <a:r>
                        <a:rPr lang="ru-RU" sz="1000" u="none" strike="noStrike">
                          <a:effectLst/>
                          <a:latin typeface="Times New Roman" pitchFamily="18" charset="0"/>
                          <a:cs typeface="Times New Roman" pitchFamily="18" charset="0"/>
                        </a:rPr>
                        <a:t>0,73</a:t>
                      </a:r>
                      <a:endParaRPr lang="ru-RU" sz="1000" b="0" i="0" u="none" strike="noStrike">
                        <a:effectLst/>
                        <a:latin typeface="Times New Roman" pitchFamily="18" charset="0"/>
                        <a:cs typeface="Times New Roman" pitchFamily="18" charset="0"/>
                      </a:endParaRPr>
                    </a:p>
                  </a:txBody>
                  <a:tcPr marL="2966" marR="2966" marT="2966" marB="0" anchor="ctr">
                    <a:noFill/>
                  </a:tcPr>
                </a:tc>
                <a:tc>
                  <a:txBody>
                    <a:bodyPr/>
                    <a:lstStyle/>
                    <a:p>
                      <a:pPr algn="ctr" fontAlgn="b"/>
                      <a:r>
                        <a:rPr lang="ru-RU" sz="1000" u="none" strike="noStrike" dirty="0">
                          <a:effectLst/>
                          <a:latin typeface="Times New Roman" pitchFamily="18" charset="0"/>
                          <a:cs typeface="Times New Roman" pitchFamily="18" charset="0"/>
                        </a:rPr>
                        <a:t>0,71</a:t>
                      </a:r>
                      <a:endParaRPr lang="ru-RU" sz="1000" b="0" i="0" u="none" strike="noStrike" dirty="0">
                        <a:effectLst/>
                        <a:latin typeface="Times New Roman" pitchFamily="18" charset="0"/>
                        <a:cs typeface="Times New Roman" pitchFamily="18" charset="0"/>
                      </a:endParaRPr>
                    </a:p>
                  </a:txBody>
                  <a:tcPr marL="2966" marR="2966" marT="2966" marB="0" anchor="ctr">
                    <a:noFill/>
                  </a:tcPr>
                </a:tc>
                <a:tc>
                  <a:txBody>
                    <a:bodyPr/>
                    <a:lstStyle/>
                    <a:p>
                      <a:pPr algn="ctr" fontAlgn="b"/>
                      <a:r>
                        <a:rPr lang="ru-RU" sz="1000" b="0" i="0" u="none" strike="noStrike" dirty="0" smtClean="0">
                          <a:effectLst/>
                          <a:latin typeface="Times New Roman" pitchFamily="18" charset="0"/>
                          <a:cs typeface="Times New Roman" pitchFamily="18" charset="0"/>
                        </a:rPr>
                        <a:t>0,82</a:t>
                      </a:r>
                      <a:endParaRPr lang="ru-RU" sz="1000" b="0" i="0" u="none" strike="noStrike" dirty="0">
                        <a:effectLst/>
                        <a:latin typeface="Times New Roman" pitchFamily="18" charset="0"/>
                        <a:cs typeface="Times New Roman" pitchFamily="18" charset="0"/>
                      </a:endParaRPr>
                    </a:p>
                  </a:txBody>
                  <a:tcPr marL="2966" marR="2966" marT="2966" marB="0" anchor="ctr">
                    <a:noFill/>
                  </a:tcPr>
                </a:tc>
              </a:tr>
              <a:tr h="303848">
                <a:tc>
                  <a:txBody>
                    <a:bodyPr/>
                    <a:lstStyle/>
                    <a:p>
                      <a:pPr algn="just" fontAlgn="ctr"/>
                      <a:r>
                        <a:rPr lang="ru-RU" sz="1000" u="none" strike="noStrike" dirty="0">
                          <a:effectLst/>
                          <a:latin typeface="Times New Roman" pitchFamily="18" charset="0"/>
                          <a:cs typeface="Times New Roman" pitchFamily="18" charset="0"/>
                        </a:rPr>
                        <a:t>Ежемесячная доплата к пенсии гражданам, ставшим инвалидами при исполнении служебных обязанностей в районах боевых действий</a:t>
                      </a:r>
                      <a:endParaRPr lang="ru-RU" sz="1000" b="0" i="0" u="none" strike="noStrike" dirty="0">
                        <a:effectLst/>
                        <a:latin typeface="Times New Roman" pitchFamily="18" charset="0"/>
                        <a:cs typeface="Times New Roman" pitchFamily="18" charset="0"/>
                      </a:endParaRPr>
                    </a:p>
                  </a:txBody>
                  <a:tcPr marL="2966" marR="2966" marT="2966" marB="0" anchor="ctr">
                    <a:solidFill>
                      <a:schemeClr val="accent3">
                        <a:lumMod val="60000"/>
                        <a:lumOff val="40000"/>
                      </a:schemeClr>
                    </a:solidFill>
                  </a:tcPr>
                </a:tc>
                <a:tc>
                  <a:txBody>
                    <a:bodyPr/>
                    <a:lstStyle/>
                    <a:p>
                      <a:pPr algn="ctr" fontAlgn="b"/>
                      <a:r>
                        <a:rPr lang="ru-RU" sz="1000" u="none" strike="noStrike">
                          <a:effectLst/>
                          <a:latin typeface="Times New Roman" pitchFamily="18" charset="0"/>
                          <a:cs typeface="Times New Roman" pitchFamily="18" charset="0"/>
                        </a:rPr>
                        <a:t>0,04</a:t>
                      </a:r>
                      <a:endParaRPr lang="ru-RU" sz="1000" b="0" i="0" u="none" strike="noStrike">
                        <a:effectLst/>
                        <a:latin typeface="Times New Roman" pitchFamily="18" charset="0"/>
                        <a:cs typeface="Times New Roman" pitchFamily="18" charset="0"/>
                      </a:endParaRPr>
                    </a:p>
                  </a:txBody>
                  <a:tcPr marL="2966" marR="2966" marT="2966" marB="0" anchor="ctr">
                    <a:solidFill>
                      <a:schemeClr val="accent3">
                        <a:lumMod val="60000"/>
                        <a:lumOff val="40000"/>
                      </a:schemeClr>
                    </a:solidFill>
                  </a:tcPr>
                </a:tc>
                <a:tc>
                  <a:txBody>
                    <a:bodyPr/>
                    <a:lstStyle/>
                    <a:p>
                      <a:pPr algn="ctr" fontAlgn="b"/>
                      <a:r>
                        <a:rPr lang="ru-RU" sz="1000" u="none" strike="noStrike" dirty="0">
                          <a:effectLst/>
                          <a:latin typeface="Times New Roman" pitchFamily="18" charset="0"/>
                          <a:cs typeface="Times New Roman" pitchFamily="18" charset="0"/>
                        </a:rPr>
                        <a:t>0,04</a:t>
                      </a:r>
                      <a:endParaRPr lang="ru-RU" sz="1000" b="0" i="0" u="none" strike="noStrike" dirty="0">
                        <a:effectLst/>
                        <a:latin typeface="Times New Roman" pitchFamily="18" charset="0"/>
                        <a:cs typeface="Times New Roman" pitchFamily="18" charset="0"/>
                      </a:endParaRPr>
                    </a:p>
                  </a:txBody>
                  <a:tcPr marL="2966" marR="2966" marT="2966" marB="0" anchor="ctr">
                    <a:solidFill>
                      <a:schemeClr val="accent3">
                        <a:lumMod val="60000"/>
                        <a:lumOff val="40000"/>
                      </a:schemeClr>
                    </a:solidFill>
                  </a:tcPr>
                </a:tc>
                <a:tc>
                  <a:txBody>
                    <a:bodyPr/>
                    <a:lstStyle/>
                    <a:p>
                      <a:pPr algn="ctr" fontAlgn="b"/>
                      <a:r>
                        <a:rPr lang="ru-RU" sz="1000" b="0" i="0" u="none" strike="noStrike" dirty="0" smtClean="0">
                          <a:effectLst/>
                          <a:latin typeface="Times New Roman" pitchFamily="18" charset="0"/>
                          <a:cs typeface="Times New Roman" pitchFamily="18" charset="0"/>
                        </a:rPr>
                        <a:t>0,06</a:t>
                      </a:r>
                      <a:endParaRPr lang="ru-RU" sz="1000" b="0" i="0" u="none" strike="noStrike" dirty="0">
                        <a:effectLst/>
                        <a:latin typeface="Times New Roman" pitchFamily="18" charset="0"/>
                        <a:cs typeface="Times New Roman" pitchFamily="18" charset="0"/>
                      </a:endParaRPr>
                    </a:p>
                  </a:txBody>
                  <a:tcPr marL="2966" marR="2966" marT="2966" marB="0" anchor="ctr">
                    <a:solidFill>
                      <a:schemeClr val="accent3">
                        <a:lumMod val="60000"/>
                        <a:lumOff val="40000"/>
                      </a:schemeClr>
                    </a:solidFill>
                  </a:tcPr>
                </a:tc>
              </a:tr>
              <a:tr h="200645">
                <a:tc>
                  <a:txBody>
                    <a:bodyPr/>
                    <a:lstStyle/>
                    <a:p>
                      <a:pPr algn="just" fontAlgn="ctr"/>
                      <a:r>
                        <a:rPr lang="ru-RU" sz="1000" u="none" strike="noStrike">
                          <a:effectLst/>
                          <a:latin typeface="Times New Roman" pitchFamily="18" charset="0"/>
                          <a:cs typeface="Times New Roman" pitchFamily="18" charset="0"/>
                        </a:rPr>
                        <a:t>Ежемесячная денежная выплата семьям погибших ветеранов боевых действий</a:t>
                      </a:r>
                      <a:endParaRPr lang="ru-RU" sz="1000" b="0" i="0" u="none" strike="noStrike">
                        <a:effectLst/>
                        <a:latin typeface="Times New Roman" pitchFamily="18" charset="0"/>
                        <a:cs typeface="Times New Roman" pitchFamily="18" charset="0"/>
                      </a:endParaRPr>
                    </a:p>
                  </a:txBody>
                  <a:tcPr marL="2966" marR="2966" marT="2966" marB="0" anchor="ctr">
                    <a:noFill/>
                  </a:tcPr>
                </a:tc>
                <a:tc>
                  <a:txBody>
                    <a:bodyPr/>
                    <a:lstStyle/>
                    <a:p>
                      <a:pPr algn="ctr" fontAlgn="b"/>
                      <a:r>
                        <a:rPr lang="ru-RU" sz="1000" u="none" strike="noStrike">
                          <a:effectLst/>
                          <a:latin typeface="Times New Roman" pitchFamily="18" charset="0"/>
                          <a:cs typeface="Times New Roman" pitchFamily="18" charset="0"/>
                        </a:rPr>
                        <a:t>0,09</a:t>
                      </a:r>
                      <a:endParaRPr lang="ru-RU" sz="1000" b="0" i="0" u="none" strike="noStrike">
                        <a:effectLst/>
                        <a:latin typeface="Times New Roman" pitchFamily="18" charset="0"/>
                        <a:cs typeface="Times New Roman" pitchFamily="18" charset="0"/>
                      </a:endParaRPr>
                    </a:p>
                  </a:txBody>
                  <a:tcPr marL="2966" marR="2966" marT="2966" marB="0" anchor="ctr">
                    <a:noFill/>
                  </a:tcPr>
                </a:tc>
                <a:tc>
                  <a:txBody>
                    <a:bodyPr/>
                    <a:lstStyle/>
                    <a:p>
                      <a:pPr algn="ctr" fontAlgn="b"/>
                      <a:r>
                        <a:rPr lang="ru-RU" sz="1000" u="none" strike="noStrike" dirty="0">
                          <a:effectLst/>
                          <a:latin typeface="Times New Roman" pitchFamily="18" charset="0"/>
                          <a:cs typeface="Times New Roman" pitchFamily="18" charset="0"/>
                        </a:rPr>
                        <a:t>0,04</a:t>
                      </a:r>
                      <a:endParaRPr lang="ru-RU" sz="1000" b="0" i="0" u="none" strike="noStrike" dirty="0">
                        <a:effectLst/>
                        <a:latin typeface="Times New Roman" pitchFamily="18" charset="0"/>
                        <a:cs typeface="Times New Roman" pitchFamily="18" charset="0"/>
                      </a:endParaRPr>
                    </a:p>
                  </a:txBody>
                  <a:tcPr marL="2966" marR="2966" marT="2966" marB="0" anchor="ctr">
                    <a:noFill/>
                  </a:tcPr>
                </a:tc>
                <a:tc>
                  <a:txBody>
                    <a:bodyPr/>
                    <a:lstStyle/>
                    <a:p>
                      <a:pPr algn="ctr" fontAlgn="b"/>
                      <a:r>
                        <a:rPr lang="ru-RU" sz="1000" b="0" i="0" u="none" strike="noStrike" dirty="0" smtClean="0">
                          <a:effectLst/>
                          <a:latin typeface="Times New Roman" pitchFamily="18" charset="0"/>
                          <a:cs typeface="Times New Roman" pitchFamily="18" charset="0"/>
                        </a:rPr>
                        <a:t>0,2</a:t>
                      </a:r>
                      <a:endParaRPr lang="ru-RU" sz="1000" b="0" i="0" u="none" strike="noStrike" dirty="0">
                        <a:effectLst/>
                        <a:latin typeface="Times New Roman" pitchFamily="18" charset="0"/>
                        <a:cs typeface="Times New Roman" pitchFamily="18" charset="0"/>
                      </a:endParaRPr>
                    </a:p>
                  </a:txBody>
                  <a:tcPr marL="2966" marR="2966" marT="2966" marB="0" anchor="ctr">
                    <a:noFill/>
                  </a:tcPr>
                </a:tc>
              </a:tr>
              <a:tr h="454279">
                <a:tc>
                  <a:txBody>
                    <a:bodyPr/>
                    <a:lstStyle/>
                    <a:p>
                      <a:pPr algn="just" fontAlgn="ctr"/>
                      <a:r>
                        <a:rPr lang="ru-RU" sz="1000" b="0" i="0" u="none" strike="noStrike" dirty="0" smtClean="0">
                          <a:effectLst/>
                          <a:latin typeface="Times New Roman" pitchFamily="18" charset="0"/>
                          <a:cs typeface="Times New Roman" pitchFamily="18" charset="0"/>
                        </a:rPr>
                        <a:t>Единая субвенция для осуществления отдельных государственных полномочий по социальной поддержке семьи и детей</a:t>
                      </a:r>
                      <a:endParaRPr lang="ru-RU" sz="1000" b="0" i="0" u="none" strike="noStrike" dirty="0">
                        <a:effectLst/>
                        <a:latin typeface="Times New Roman" pitchFamily="18" charset="0"/>
                        <a:cs typeface="Times New Roman" pitchFamily="18" charset="0"/>
                      </a:endParaRPr>
                    </a:p>
                  </a:txBody>
                  <a:tcPr marL="2966" marR="2966" marT="2966" marB="0" anchor="ctr">
                    <a:solidFill>
                      <a:schemeClr val="accent3">
                        <a:lumMod val="60000"/>
                        <a:lumOff val="40000"/>
                      </a:schemeClr>
                    </a:solidFill>
                  </a:tcPr>
                </a:tc>
                <a:tc>
                  <a:txBody>
                    <a:bodyPr/>
                    <a:lstStyle/>
                    <a:p>
                      <a:pPr algn="ctr" fontAlgn="b"/>
                      <a:r>
                        <a:rPr lang="ru-RU" sz="1000" u="none" strike="noStrike">
                          <a:effectLst/>
                          <a:latin typeface="Times New Roman" pitchFamily="18" charset="0"/>
                          <a:cs typeface="Times New Roman" pitchFamily="18" charset="0"/>
                        </a:rPr>
                        <a:t>-</a:t>
                      </a:r>
                      <a:endParaRPr lang="ru-RU" sz="1000" b="0" i="0" u="none" strike="noStrike">
                        <a:effectLst/>
                        <a:latin typeface="Times New Roman" pitchFamily="18" charset="0"/>
                        <a:cs typeface="Times New Roman" pitchFamily="18" charset="0"/>
                      </a:endParaRPr>
                    </a:p>
                  </a:txBody>
                  <a:tcPr marL="2966" marR="2966" marT="2966" marB="0" anchor="ctr">
                    <a:solidFill>
                      <a:schemeClr val="accent3">
                        <a:lumMod val="60000"/>
                        <a:lumOff val="40000"/>
                      </a:schemeClr>
                    </a:solidFill>
                  </a:tcPr>
                </a:tc>
                <a:tc>
                  <a:txBody>
                    <a:bodyPr/>
                    <a:lstStyle/>
                    <a:p>
                      <a:pPr algn="ctr" fontAlgn="b"/>
                      <a:r>
                        <a:rPr lang="ru-RU" sz="1000" u="none" strike="noStrike" dirty="0">
                          <a:effectLst/>
                          <a:latin typeface="Times New Roman" pitchFamily="18" charset="0"/>
                          <a:cs typeface="Times New Roman" pitchFamily="18" charset="0"/>
                        </a:rPr>
                        <a:t>-</a:t>
                      </a:r>
                      <a:endParaRPr lang="ru-RU" sz="1000" b="0" i="0" u="none" strike="noStrike" dirty="0">
                        <a:effectLst/>
                        <a:latin typeface="Times New Roman" pitchFamily="18" charset="0"/>
                        <a:cs typeface="Times New Roman" pitchFamily="18" charset="0"/>
                      </a:endParaRPr>
                    </a:p>
                  </a:txBody>
                  <a:tcPr marL="2966" marR="2966" marT="2966" marB="0" anchor="ctr">
                    <a:solidFill>
                      <a:schemeClr val="accent3">
                        <a:lumMod val="60000"/>
                        <a:lumOff val="40000"/>
                      </a:schemeClr>
                    </a:solidFill>
                  </a:tcPr>
                </a:tc>
                <a:tc>
                  <a:txBody>
                    <a:bodyPr/>
                    <a:lstStyle/>
                    <a:p>
                      <a:pPr algn="ctr" fontAlgn="b"/>
                      <a:r>
                        <a:rPr lang="ru-RU" sz="1000" b="0" i="0" u="none" strike="noStrike" dirty="0" smtClean="0">
                          <a:effectLst/>
                          <a:latin typeface="Times New Roman" pitchFamily="18" charset="0"/>
                          <a:cs typeface="Times New Roman" pitchFamily="18" charset="0"/>
                        </a:rPr>
                        <a:t>0,1</a:t>
                      </a:r>
                      <a:endParaRPr lang="ru-RU" sz="1000" b="0" i="0" u="none" strike="noStrike" dirty="0">
                        <a:effectLst/>
                        <a:latin typeface="Times New Roman" pitchFamily="18" charset="0"/>
                        <a:cs typeface="Times New Roman" pitchFamily="18" charset="0"/>
                      </a:endParaRPr>
                    </a:p>
                  </a:txBody>
                  <a:tcPr marL="2966" marR="2966" marT="2966" marB="0" anchor="ctr">
                    <a:solidFill>
                      <a:schemeClr val="accent3">
                        <a:lumMod val="60000"/>
                        <a:lumOff val="40000"/>
                      </a:schemeClr>
                    </a:solidFill>
                  </a:tcPr>
                </a:tc>
              </a:tr>
              <a:tr h="153388">
                <a:tc>
                  <a:txBody>
                    <a:bodyPr/>
                    <a:lstStyle/>
                    <a:p>
                      <a:pPr algn="just" fontAlgn="b"/>
                      <a:r>
                        <a:rPr lang="ru-RU" sz="1000" u="none" strike="noStrike">
                          <a:effectLst/>
                          <a:latin typeface="Times New Roman" pitchFamily="18" charset="0"/>
                          <a:cs typeface="Times New Roman" pitchFamily="18" charset="0"/>
                        </a:rPr>
                        <a:t>Выплата пособия на ребенка</a:t>
                      </a:r>
                      <a:endParaRPr lang="ru-RU" sz="1000" b="0" i="0" u="none" strike="noStrike">
                        <a:effectLst/>
                        <a:latin typeface="Times New Roman" pitchFamily="18" charset="0"/>
                        <a:cs typeface="Times New Roman" pitchFamily="18" charset="0"/>
                      </a:endParaRPr>
                    </a:p>
                  </a:txBody>
                  <a:tcPr marL="2966" marR="2966" marT="2966" marB="0" anchor="b">
                    <a:noFill/>
                  </a:tcPr>
                </a:tc>
                <a:tc>
                  <a:txBody>
                    <a:bodyPr/>
                    <a:lstStyle/>
                    <a:p>
                      <a:pPr algn="ctr" fontAlgn="b"/>
                      <a:r>
                        <a:rPr lang="ru-RU" sz="1000" u="none" strike="noStrike">
                          <a:effectLst/>
                          <a:latin typeface="Times New Roman" pitchFamily="18" charset="0"/>
                          <a:cs typeface="Times New Roman" pitchFamily="18" charset="0"/>
                        </a:rPr>
                        <a:t>19,75</a:t>
                      </a:r>
                      <a:endParaRPr lang="ru-RU" sz="1000" b="0" i="0" u="none" strike="noStrike">
                        <a:effectLst/>
                        <a:latin typeface="Times New Roman" pitchFamily="18" charset="0"/>
                        <a:cs typeface="Times New Roman" pitchFamily="18" charset="0"/>
                      </a:endParaRPr>
                    </a:p>
                  </a:txBody>
                  <a:tcPr marL="2966" marR="2966" marT="2966" marB="0" anchor="ctr">
                    <a:noFill/>
                  </a:tcPr>
                </a:tc>
                <a:tc>
                  <a:txBody>
                    <a:bodyPr/>
                    <a:lstStyle/>
                    <a:p>
                      <a:pPr algn="ctr" fontAlgn="b"/>
                      <a:r>
                        <a:rPr lang="ru-RU" sz="1000" u="none" strike="noStrike" dirty="0">
                          <a:effectLst/>
                          <a:latin typeface="Times New Roman" pitchFamily="18" charset="0"/>
                          <a:cs typeface="Times New Roman" pitchFamily="18" charset="0"/>
                        </a:rPr>
                        <a:t>21,52</a:t>
                      </a:r>
                      <a:endParaRPr lang="ru-RU" sz="1000" b="0" i="0" u="none" strike="noStrike" dirty="0">
                        <a:effectLst/>
                        <a:latin typeface="Times New Roman" pitchFamily="18" charset="0"/>
                        <a:cs typeface="Times New Roman" pitchFamily="18" charset="0"/>
                      </a:endParaRPr>
                    </a:p>
                  </a:txBody>
                  <a:tcPr marL="2966" marR="2966" marT="2966" marB="0" anchor="ctr">
                    <a:noFill/>
                  </a:tcPr>
                </a:tc>
                <a:tc>
                  <a:txBody>
                    <a:bodyPr/>
                    <a:lstStyle/>
                    <a:p>
                      <a:pPr algn="ctr" fontAlgn="b"/>
                      <a:r>
                        <a:rPr lang="ru-RU" sz="1000" b="0" i="0" u="none" strike="noStrike" dirty="0" smtClean="0">
                          <a:effectLst/>
                          <a:latin typeface="Times New Roman" pitchFamily="18" charset="0"/>
                          <a:cs typeface="Times New Roman" pitchFamily="18" charset="0"/>
                        </a:rPr>
                        <a:t>0,03</a:t>
                      </a:r>
                      <a:endParaRPr lang="ru-RU" sz="1000" b="0" i="0" u="none" strike="noStrike" dirty="0">
                        <a:effectLst/>
                        <a:latin typeface="Times New Roman" pitchFamily="18" charset="0"/>
                        <a:cs typeface="Times New Roman" pitchFamily="18" charset="0"/>
                      </a:endParaRPr>
                    </a:p>
                  </a:txBody>
                  <a:tcPr marL="2966" marR="2966" marT="2966" marB="0" anchor="ctr">
                    <a:noFill/>
                  </a:tcPr>
                </a:tc>
              </a:tr>
              <a:tr h="501614">
                <a:tc>
                  <a:txBody>
                    <a:bodyPr/>
                    <a:lstStyle/>
                    <a:p>
                      <a:pPr algn="just" fontAlgn="b"/>
                      <a:r>
                        <a:rPr lang="ru-RU" sz="1000" u="none" strike="noStrike" dirty="0" smtClean="0">
                          <a:effectLst/>
                          <a:latin typeface="Times New Roman" pitchFamily="18" charset="0"/>
                          <a:cs typeface="Times New Roman" pitchFamily="18" charset="0"/>
                        </a:rPr>
                        <a:t>Выплата ежегодной денежной компенсации многодетным семьям на каждого из детей не старше 18 лет, обучающихся в общеобразовательных организациях, на приобретение комплекта школьной одежды, спортивной одежды и обуви и школьных письменных принадлежностей</a:t>
                      </a:r>
                      <a:endParaRPr lang="ru-RU" sz="1000" b="0" i="0" u="none" strike="noStrike" dirty="0">
                        <a:effectLst/>
                        <a:latin typeface="Times New Roman" pitchFamily="18" charset="0"/>
                        <a:cs typeface="Times New Roman" pitchFamily="18" charset="0"/>
                      </a:endParaRPr>
                    </a:p>
                  </a:txBody>
                  <a:tcPr marL="2966" marR="2966" marT="2966" marB="0" anchor="b">
                    <a:solidFill>
                      <a:schemeClr val="accent3">
                        <a:lumMod val="60000"/>
                        <a:lumOff val="40000"/>
                      </a:schemeClr>
                    </a:solidFill>
                  </a:tcPr>
                </a:tc>
                <a:tc>
                  <a:txBody>
                    <a:bodyPr/>
                    <a:lstStyle/>
                    <a:p>
                      <a:pPr algn="ctr" fontAlgn="b"/>
                      <a:r>
                        <a:rPr lang="ru-RU" sz="1000" u="none" strike="noStrike">
                          <a:effectLst/>
                          <a:latin typeface="Times New Roman" pitchFamily="18" charset="0"/>
                          <a:cs typeface="Times New Roman" pitchFamily="18" charset="0"/>
                        </a:rPr>
                        <a:t>6,15</a:t>
                      </a:r>
                      <a:endParaRPr lang="ru-RU" sz="1000" b="0" i="0" u="none" strike="noStrike">
                        <a:effectLst/>
                        <a:latin typeface="Times New Roman" pitchFamily="18" charset="0"/>
                        <a:cs typeface="Times New Roman" pitchFamily="18" charset="0"/>
                      </a:endParaRPr>
                    </a:p>
                  </a:txBody>
                  <a:tcPr marL="2966" marR="2966" marT="2966" marB="0" anchor="ctr">
                    <a:solidFill>
                      <a:schemeClr val="accent3">
                        <a:lumMod val="60000"/>
                        <a:lumOff val="40000"/>
                      </a:schemeClr>
                    </a:solidFill>
                  </a:tcPr>
                </a:tc>
                <a:tc>
                  <a:txBody>
                    <a:bodyPr/>
                    <a:lstStyle/>
                    <a:p>
                      <a:pPr algn="ctr" fontAlgn="b"/>
                      <a:r>
                        <a:rPr lang="ru-RU" sz="1000" u="none" strike="noStrike" dirty="0">
                          <a:effectLst/>
                          <a:latin typeface="Times New Roman" pitchFamily="18" charset="0"/>
                          <a:cs typeface="Times New Roman" pitchFamily="18" charset="0"/>
                        </a:rPr>
                        <a:t>6,06</a:t>
                      </a:r>
                      <a:endParaRPr lang="ru-RU" sz="1000" b="0" i="0" u="none" strike="noStrike" dirty="0">
                        <a:effectLst/>
                        <a:latin typeface="Times New Roman" pitchFamily="18" charset="0"/>
                        <a:cs typeface="Times New Roman" pitchFamily="18" charset="0"/>
                      </a:endParaRPr>
                    </a:p>
                  </a:txBody>
                  <a:tcPr marL="2966" marR="2966" marT="2966" marB="0" anchor="ctr">
                    <a:solidFill>
                      <a:schemeClr val="accent3">
                        <a:lumMod val="60000"/>
                        <a:lumOff val="40000"/>
                      </a:schemeClr>
                    </a:solidFill>
                  </a:tcPr>
                </a:tc>
                <a:tc>
                  <a:txBody>
                    <a:bodyPr/>
                    <a:lstStyle/>
                    <a:p>
                      <a:pPr algn="ctr" fontAlgn="b"/>
                      <a:r>
                        <a:rPr lang="ru-RU" sz="1000" b="0" i="0" u="none" strike="noStrike" dirty="0" smtClean="0">
                          <a:effectLst/>
                          <a:latin typeface="Times New Roman" pitchFamily="18" charset="0"/>
                          <a:cs typeface="Times New Roman" pitchFamily="18" charset="0"/>
                        </a:rPr>
                        <a:t>6,4</a:t>
                      </a:r>
                      <a:endParaRPr lang="ru-RU" sz="1000" b="0" i="0" u="none" strike="noStrike" dirty="0">
                        <a:effectLst/>
                        <a:latin typeface="Times New Roman" pitchFamily="18" charset="0"/>
                        <a:cs typeface="Times New Roman" pitchFamily="18" charset="0"/>
                      </a:endParaRPr>
                    </a:p>
                  </a:txBody>
                  <a:tcPr marL="2966" marR="2966" marT="2966" marB="0" anchor="ctr">
                    <a:solidFill>
                      <a:schemeClr val="accent3">
                        <a:lumMod val="60000"/>
                        <a:lumOff val="40000"/>
                      </a:schemeClr>
                    </a:solidFill>
                  </a:tcPr>
                </a:tc>
              </a:tr>
              <a:tr h="303848">
                <a:tc>
                  <a:txBody>
                    <a:bodyPr/>
                    <a:lstStyle/>
                    <a:p>
                      <a:pPr algn="just" fontAlgn="b"/>
                      <a:r>
                        <a:rPr lang="ru-RU" sz="1000" b="0" i="0" u="none" strike="noStrike" dirty="0" smtClean="0">
                          <a:effectLst/>
                          <a:latin typeface="Times New Roman" pitchFamily="18" charset="0"/>
                          <a:cs typeface="Times New Roman" pitchFamily="18" charset="0"/>
                        </a:rPr>
                        <a:t>Субвенции на выплату ежемесячной денежной компенсации на каждого ребенка в возрасте до 18 лет многодетным семьям</a:t>
                      </a:r>
                      <a:endParaRPr lang="ru-RU" sz="1000" b="0" i="0" u="none" strike="noStrike" dirty="0">
                        <a:effectLst/>
                        <a:latin typeface="Times New Roman" pitchFamily="18" charset="0"/>
                        <a:cs typeface="Times New Roman" pitchFamily="18" charset="0"/>
                      </a:endParaRPr>
                    </a:p>
                  </a:txBody>
                  <a:tcPr marL="2966" marR="2966" marT="2966" marB="0" anchor="b">
                    <a:noFill/>
                  </a:tcPr>
                </a:tc>
                <a:tc>
                  <a:txBody>
                    <a:bodyPr/>
                    <a:lstStyle/>
                    <a:p>
                      <a:pPr algn="ctr" fontAlgn="b"/>
                      <a:r>
                        <a:rPr lang="ru-RU" sz="1000" b="0" i="0" u="none" strike="noStrike" dirty="0" smtClean="0">
                          <a:effectLst/>
                          <a:latin typeface="Times New Roman" pitchFamily="18" charset="0"/>
                          <a:cs typeface="Times New Roman" pitchFamily="18" charset="0"/>
                        </a:rPr>
                        <a:t>-</a:t>
                      </a:r>
                      <a:endParaRPr lang="ru-RU" sz="1000" b="0" i="0" u="none" strike="noStrike" dirty="0">
                        <a:effectLst/>
                        <a:latin typeface="Times New Roman" pitchFamily="18" charset="0"/>
                        <a:cs typeface="Times New Roman" pitchFamily="18" charset="0"/>
                      </a:endParaRPr>
                    </a:p>
                  </a:txBody>
                  <a:tcPr marL="2966" marR="2966" marT="2966" marB="0" anchor="ctr">
                    <a:noFill/>
                  </a:tcPr>
                </a:tc>
                <a:tc>
                  <a:txBody>
                    <a:bodyPr/>
                    <a:lstStyle/>
                    <a:p>
                      <a:pPr algn="ctr" fontAlgn="b"/>
                      <a:r>
                        <a:rPr lang="ru-RU" sz="1000" b="0" i="0" u="none" strike="noStrike" dirty="0" smtClean="0">
                          <a:effectLst/>
                          <a:latin typeface="Times New Roman" pitchFamily="18" charset="0"/>
                          <a:cs typeface="Times New Roman" pitchFamily="18" charset="0"/>
                        </a:rPr>
                        <a:t>-</a:t>
                      </a:r>
                      <a:endParaRPr lang="ru-RU" sz="1000" b="0" i="0" u="none" strike="noStrike" dirty="0">
                        <a:effectLst/>
                        <a:latin typeface="Times New Roman" pitchFamily="18" charset="0"/>
                        <a:cs typeface="Times New Roman" pitchFamily="18" charset="0"/>
                      </a:endParaRPr>
                    </a:p>
                  </a:txBody>
                  <a:tcPr marL="2966" marR="2966" marT="2966" marB="0" anchor="ctr">
                    <a:noFill/>
                  </a:tcPr>
                </a:tc>
                <a:tc>
                  <a:txBody>
                    <a:bodyPr/>
                    <a:lstStyle/>
                    <a:p>
                      <a:pPr algn="ctr" fontAlgn="b"/>
                      <a:r>
                        <a:rPr lang="ru-RU" sz="1000" b="0" i="0" u="none" strike="noStrike" dirty="0" smtClean="0">
                          <a:effectLst/>
                          <a:latin typeface="Times New Roman" pitchFamily="18" charset="0"/>
                          <a:cs typeface="Times New Roman" pitchFamily="18" charset="0"/>
                        </a:rPr>
                        <a:t>22,4</a:t>
                      </a:r>
                    </a:p>
                  </a:txBody>
                  <a:tcPr marL="2966" marR="2966" marT="2966" marB="0" anchor="ctr">
                    <a:noFill/>
                  </a:tcPr>
                </a:tc>
              </a:tr>
              <a:tr h="200645">
                <a:tc>
                  <a:txBody>
                    <a:bodyPr/>
                    <a:lstStyle/>
                    <a:p>
                      <a:pPr algn="just" fontAlgn="b"/>
                      <a:r>
                        <a:rPr lang="ru-RU" sz="1000" u="none" strike="noStrike" dirty="0" smtClean="0">
                          <a:effectLst/>
                          <a:latin typeface="Times New Roman" pitchFamily="18" charset="0"/>
                          <a:cs typeface="Times New Roman" pitchFamily="18" charset="0"/>
                        </a:rPr>
                        <a:t>Осуществление ежемесячных выплат на детей в возрасте от трех до семи лет включительно</a:t>
                      </a:r>
                      <a:endParaRPr lang="ru-RU" sz="1000" b="0" i="0" u="none" strike="noStrike" dirty="0">
                        <a:effectLst/>
                        <a:latin typeface="Times New Roman" pitchFamily="18" charset="0"/>
                        <a:cs typeface="Times New Roman" pitchFamily="18" charset="0"/>
                      </a:endParaRPr>
                    </a:p>
                  </a:txBody>
                  <a:tcPr marL="2966" marR="2966" marT="2966" marB="0" anchor="b">
                    <a:solidFill>
                      <a:schemeClr val="tx2">
                        <a:lumMod val="40000"/>
                        <a:lumOff val="60000"/>
                      </a:schemeClr>
                    </a:solidFill>
                  </a:tcPr>
                </a:tc>
                <a:tc>
                  <a:txBody>
                    <a:bodyPr/>
                    <a:lstStyle/>
                    <a:p>
                      <a:pPr algn="ctr" fontAlgn="b"/>
                      <a:r>
                        <a:rPr lang="ru-RU" sz="1000" u="none" strike="noStrike" smtClean="0">
                          <a:effectLst/>
                          <a:latin typeface="Times New Roman" pitchFamily="18" charset="0"/>
                          <a:cs typeface="Times New Roman" pitchFamily="18" charset="0"/>
                        </a:rPr>
                        <a:t>139,00</a:t>
                      </a:r>
                      <a:endParaRPr lang="ru-RU" sz="1000" b="0" i="0" u="none" strike="noStrike" dirty="0">
                        <a:effectLst/>
                        <a:latin typeface="Times New Roman" pitchFamily="18" charset="0"/>
                        <a:cs typeface="Times New Roman" pitchFamily="18" charset="0"/>
                      </a:endParaRPr>
                    </a:p>
                  </a:txBody>
                  <a:tcPr marL="2966" marR="2966" marT="2966" marB="0" anchor="ctr">
                    <a:solidFill>
                      <a:schemeClr val="tx2">
                        <a:lumMod val="40000"/>
                        <a:lumOff val="60000"/>
                      </a:schemeClr>
                    </a:solidFill>
                  </a:tcPr>
                </a:tc>
                <a:tc>
                  <a:txBody>
                    <a:bodyPr/>
                    <a:lstStyle/>
                    <a:p>
                      <a:pPr algn="ctr" fontAlgn="b"/>
                      <a:r>
                        <a:rPr lang="ru-RU" sz="1000" u="none" strike="noStrike" dirty="0" smtClean="0">
                          <a:effectLst/>
                          <a:latin typeface="Times New Roman" pitchFamily="18" charset="0"/>
                          <a:cs typeface="Times New Roman" pitchFamily="18" charset="0"/>
                        </a:rPr>
                        <a:t>64,18</a:t>
                      </a:r>
                      <a:endParaRPr lang="ru-RU" sz="1000" b="0" i="0" u="none" strike="noStrike" dirty="0">
                        <a:effectLst/>
                        <a:latin typeface="Times New Roman" pitchFamily="18" charset="0"/>
                        <a:cs typeface="Times New Roman" pitchFamily="18" charset="0"/>
                      </a:endParaRPr>
                    </a:p>
                  </a:txBody>
                  <a:tcPr marL="2966" marR="2966" marT="2966" marB="0" anchor="ctr">
                    <a:solidFill>
                      <a:schemeClr val="tx2">
                        <a:lumMod val="40000"/>
                        <a:lumOff val="60000"/>
                      </a:schemeClr>
                    </a:solidFill>
                  </a:tcPr>
                </a:tc>
                <a:tc>
                  <a:txBody>
                    <a:bodyPr/>
                    <a:lstStyle/>
                    <a:p>
                      <a:pPr algn="ctr" fontAlgn="b"/>
                      <a:r>
                        <a:rPr lang="ru-RU" sz="1000" b="0" i="0" u="none" strike="noStrike" dirty="0" smtClean="0">
                          <a:effectLst/>
                          <a:latin typeface="Times New Roman" pitchFamily="18" charset="0"/>
                          <a:cs typeface="Times New Roman" pitchFamily="18" charset="0"/>
                        </a:rPr>
                        <a:t>--</a:t>
                      </a:r>
                      <a:endParaRPr lang="ru-RU" sz="1000" b="0" i="0" u="none" strike="noStrike" dirty="0">
                        <a:effectLst/>
                        <a:latin typeface="Times New Roman" pitchFamily="18" charset="0"/>
                        <a:cs typeface="Times New Roman" pitchFamily="18" charset="0"/>
                      </a:endParaRPr>
                    </a:p>
                  </a:txBody>
                  <a:tcPr marL="2966" marR="2966" marT="2966" marB="0" anchor="ctr">
                    <a:solidFill>
                      <a:schemeClr val="tx2">
                        <a:lumMod val="40000"/>
                        <a:lumOff val="60000"/>
                      </a:schemeClr>
                    </a:solidFill>
                  </a:tcPr>
                </a:tc>
              </a:tr>
              <a:tr h="318894">
                <a:tc>
                  <a:txBody>
                    <a:bodyPr/>
                    <a:lstStyle/>
                    <a:p>
                      <a:pPr algn="just" fontAlgn="ctr"/>
                      <a:r>
                        <a:rPr lang="ru-RU" sz="1050" u="none" strike="noStrike" dirty="0">
                          <a:effectLst/>
                          <a:latin typeface="Times New Roman" pitchFamily="18" charset="0"/>
                          <a:cs typeface="Times New Roman" pitchFamily="18" charset="0"/>
                        </a:rPr>
                        <a:t>Ежемесячная денежная выплата, назначаемая в случае рождения третьего ребенка или последующих детей до достижения ребенком возраста трех лет</a:t>
                      </a:r>
                      <a:endParaRPr lang="ru-RU" sz="1050" b="0" i="0" u="none" strike="noStrike" dirty="0">
                        <a:effectLst/>
                        <a:latin typeface="Times New Roman" pitchFamily="18" charset="0"/>
                        <a:cs typeface="Times New Roman" pitchFamily="18" charset="0"/>
                      </a:endParaRPr>
                    </a:p>
                  </a:txBody>
                  <a:tcPr marL="2966" marR="2966" marT="2966" marB="0" anchor="ctr">
                    <a:noFill/>
                  </a:tcPr>
                </a:tc>
                <a:tc>
                  <a:txBody>
                    <a:bodyPr/>
                    <a:lstStyle/>
                    <a:p>
                      <a:pPr algn="ctr" fontAlgn="b"/>
                      <a:r>
                        <a:rPr lang="ru-RU" sz="1050" u="none" strike="noStrike">
                          <a:effectLst/>
                          <a:latin typeface="Times New Roman" pitchFamily="18" charset="0"/>
                          <a:cs typeface="Times New Roman" pitchFamily="18" charset="0"/>
                        </a:rPr>
                        <a:t>38,96</a:t>
                      </a:r>
                      <a:endParaRPr lang="ru-RU" sz="1050" b="0" i="0" u="none" strike="noStrike">
                        <a:effectLst/>
                        <a:latin typeface="Times New Roman" pitchFamily="18" charset="0"/>
                        <a:cs typeface="Times New Roman" pitchFamily="18" charset="0"/>
                      </a:endParaRPr>
                    </a:p>
                  </a:txBody>
                  <a:tcPr marL="2966" marR="2966" marT="2966" marB="0" anchor="ctr">
                    <a:noFill/>
                  </a:tcPr>
                </a:tc>
                <a:tc>
                  <a:txBody>
                    <a:bodyPr/>
                    <a:lstStyle/>
                    <a:p>
                      <a:pPr algn="ctr" fontAlgn="b"/>
                      <a:r>
                        <a:rPr lang="ru-RU" sz="1050" u="none" strike="noStrike" dirty="0">
                          <a:effectLst/>
                          <a:latin typeface="Times New Roman" pitchFamily="18" charset="0"/>
                          <a:cs typeface="Times New Roman" pitchFamily="18" charset="0"/>
                        </a:rPr>
                        <a:t>34,28</a:t>
                      </a:r>
                      <a:endParaRPr lang="ru-RU" sz="1050" b="0" i="0" u="none" strike="noStrike" dirty="0">
                        <a:effectLst/>
                        <a:latin typeface="Times New Roman" pitchFamily="18" charset="0"/>
                        <a:cs typeface="Times New Roman" pitchFamily="18" charset="0"/>
                      </a:endParaRPr>
                    </a:p>
                  </a:txBody>
                  <a:tcPr marL="2966" marR="2966" marT="2966" marB="0" anchor="ctr">
                    <a:noFill/>
                  </a:tcPr>
                </a:tc>
                <a:tc>
                  <a:txBody>
                    <a:bodyPr/>
                    <a:lstStyle/>
                    <a:p>
                      <a:pPr algn="ctr" fontAlgn="b"/>
                      <a:r>
                        <a:rPr lang="ru-RU" sz="1050" b="0" i="0" u="none" strike="noStrike" dirty="0" smtClean="0">
                          <a:effectLst/>
                          <a:latin typeface="Times New Roman" pitchFamily="18" charset="0"/>
                          <a:cs typeface="Times New Roman" pitchFamily="18" charset="0"/>
                        </a:rPr>
                        <a:t>10,0</a:t>
                      </a:r>
                      <a:endParaRPr lang="ru-RU" sz="1050" b="0" i="0" u="none" strike="noStrike" dirty="0">
                        <a:effectLst/>
                        <a:latin typeface="Times New Roman" pitchFamily="18" charset="0"/>
                        <a:cs typeface="Times New Roman" pitchFamily="18" charset="0"/>
                      </a:endParaRPr>
                    </a:p>
                  </a:txBody>
                  <a:tcPr marL="2966" marR="2966" marT="2966" marB="0" anchor="ctr">
                    <a:noFill/>
                  </a:tcPr>
                </a:tc>
              </a:tr>
              <a:tr h="200645">
                <a:tc>
                  <a:txBody>
                    <a:bodyPr/>
                    <a:lstStyle/>
                    <a:p>
                      <a:pPr algn="just" fontAlgn="b"/>
                      <a:r>
                        <a:rPr lang="ru-RU" sz="1000" u="none" strike="noStrike" dirty="0">
                          <a:effectLst/>
                          <a:latin typeface="Times New Roman" pitchFamily="18" charset="0"/>
                          <a:cs typeface="Times New Roman" pitchFamily="18" charset="0"/>
                        </a:rPr>
                        <a:t>Ежемесячная выплата в связи с рождением (усыновлением) первого ребенка</a:t>
                      </a:r>
                      <a:endParaRPr lang="ru-RU" sz="1000" b="0" i="0" u="none" strike="noStrike" dirty="0">
                        <a:effectLst/>
                        <a:latin typeface="Times New Roman" pitchFamily="18" charset="0"/>
                        <a:cs typeface="Times New Roman" pitchFamily="18" charset="0"/>
                      </a:endParaRPr>
                    </a:p>
                  </a:txBody>
                  <a:tcPr marL="2966" marR="2966" marT="2966" marB="0" anchor="b">
                    <a:solidFill>
                      <a:schemeClr val="accent2">
                        <a:lumMod val="60000"/>
                        <a:lumOff val="40000"/>
                      </a:schemeClr>
                    </a:solidFill>
                  </a:tcPr>
                </a:tc>
                <a:tc>
                  <a:txBody>
                    <a:bodyPr/>
                    <a:lstStyle/>
                    <a:p>
                      <a:pPr algn="ctr" fontAlgn="b"/>
                      <a:r>
                        <a:rPr lang="ru-RU" sz="1000" u="none" strike="noStrike" dirty="0">
                          <a:effectLst/>
                          <a:latin typeface="Times New Roman" pitchFamily="18" charset="0"/>
                          <a:cs typeface="Times New Roman" pitchFamily="18" charset="0"/>
                        </a:rPr>
                        <a:t>31,29</a:t>
                      </a:r>
                      <a:endParaRPr lang="ru-RU" sz="1000" b="0" i="0" u="none" strike="noStrike" dirty="0">
                        <a:effectLst/>
                        <a:latin typeface="Times New Roman" pitchFamily="18" charset="0"/>
                        <a:cs typeface="Times New Roman" pitchFamily="18" charset="0"/>
                      </a:endParaRPr>
                    </a:p>
                  </a:txBody>
                  <a:tcPr marL="2966" marR="2966" marT="2966" marB="0" anchor="ctr">
                    <a:solidFill>
                      <a:schemeClr val="accent2">
                        <a:lumMod val="60000"/>
                        <a:lumOff val="40000"/>
                      </a:schemeClr>
                    </a:solidFill>
                  </a:tcPr>
                </a:tc>
                <a:tc>
                  <a:txBody>
                    <a:bodyPr/>
                    <a:lstStyle/>
                    <a:p>
                      <a:pPr algn="ctr" fontAlgn="b"/>
                      <a:r>
                        <a:rPr lang="ru-RU" sz="1000" u="none" strike="noStrike">
                          <a:effectLst/>
                          <a:latin typeface="Times New Roman" pitchFamily="18" charset="0"/>
                          <a:cs typeface="Times New Roman" pitchFamily="18" charset="0"/>
                        </a:rPr>
                        <a:t>-</a:t>
                      </a:r>
                      <a:endParaRPr lang="ru-RU" sz="1000" b="0" i="0" u="none" strike="noStrike">
                        <a:effectLst/>
                        <a:latin typeface="Times New Roman" pitchFamily="18" charset="0"/>
                        <a:cs typeface="Times New Roman" pitchFamily="18" charset="0"/>
                      </a:endParaRPr>
                    </a:p>
                  </a:txBody>
                  <a:tcPr marL="2966" marR="2966" marT="2966" marB="0" anchor="ctr">
                    <a:solidFill>
                      <a:schemeClr val="accent2">
                        <a:lumMod val="60000"/>
                        <a:lumOff val="40000"/>
                      </a:schemeClr>
                    </a:solidFill>
                  </a:tcPr>
                </a:tc>
                <a:tc>
                  <a:txBody>
                    <a:bodyPr/>
                    <a:lstStyle/>
                    <a:p>
                      <a:pPr algn="ctr" fontAlgn="b"/>
                      <a:endParaRPr lang="ru-RU" sz="1000" b="0" i="0" u="none" strike="noStrike" dirty="0">
                        <a:effectLst/>
                        <a:latin typeface="Times New Roman" pitchFamily="18" charset="0"/>
                        <a:cs typeface="Times New Roman" pitchFamily="18" charset="0"/>
                      </a:endParaRPr>
                    </a:p>
                  </a:txBody>
                  <a:tcPr marL="2966" marR="2966" marT="2966" marB="0" anchor="ctr">
                    <a:solidFill>
                      <a:schemeClr val="accent2">
                        <a:lumMod val="60000"/>
                        <a:lumOff val="40000"/>
                      </a:schemeClr>
                    </a:solidFill>
                  </a:tcPr>
                </a:tc>
              </a:tr>
              <a:tr h="200645">
                <a:tc>
                  <a:txBody>
                    <a:bodyPr/>
                    <a:lstStyle/>
                    <a:p>
                      <a:pPr algn="just" fontAlgn="b"/>
                      <a:r>
                        <a:rPr lang="ru-RU" sz="1000" b="0" i="0" u="none" strike="noStrike" dirty="0" smtClean="0">
                          <a:effectLst/>
                          <a:latin typeface="Times New Roman" pitchFamily="18" charset="0"/>
                          <a:cs typeface="Times New Roman" pitchFamily="18" charset="0"/>
                        </a:rPr>
                        <a:t>Субвенции на выплату ежегодного социального пособия на проезд студентам</a:t>
                      </a:r>
                      <a:endParaRPr lang="ru-RU" sz="1000" b="0" i="0" u="none" strike="noStrike" dirty="0">
                        <a:effectLst/>
                        <a:latin typeface="Times New Roman" pitchFamily="18" charset="0"/>
                        <a:cs typeface="Times New Roman" pitchFamily="18" charset="0"/>
                      </a:endParaRPr>
                    </a:p>
                  </a:txBody>
                  <a:tcPr marL="2966" marR="2966" marT="2966" marB="0" anchor="b">
                    <a:noFill/>
                  </a:tcPr>
                </a:tc>
                <a:tc>
                  <a:txBody>
                    <a:bodyPr/>
                    <a:lstStyle/>
                    <a:p>
                      <a:pPr algn="ctr" fontAlgn="b"/>
                      <a:r>
                        <a:rPr lang="ru-RU" sz="1000" b="0" i="0" u="none" strike="noStrike" dirty="0" smtClean="0">
                          <a:effectLst/>
                          <a:latin typeface="Times New Roman" pitchFamily="18" charset="0"/>
                          <a:cs typeface="Times New Roman" pitchFamily="18" charset="0"/>
                        </a:rPr>
                        <a:t>-</a:t>
                      </a:r>
                      <a:endParaRPr lang="ru-RU" sz="1000" b="0" i="0" u="none" strike="noStrike" dirty="0">
                        <a:effectLst/>
                        <a:latin typeface="Times New Roman" pitchFamily="18" charset="0"/>
                        <a:cs typeface="Times New Roman" pitchFamily="18" charset="0"/>
                      </a:endParaRPr>
                    </a:p>
                  </a:txBody>
                  <a:tcPr marL="2966" marR="2966" marT="2966" marB="0" anchor="ctr">
                    <a:noFill/>
                  </a:tcPr>
                </a:tc>
                <a:tc>
                  <a:txBody>
                    <a:bodyPr/>
                    <a:lstStyle/>
                    <a:p>
                      <a:pPr algn="ctr" fontAlgn="b"/>
                      <a:r>
                        <a:rPr lang="ru-RU" sz="1000" b="0" i="0" u="none" strike="noStrike" dirty="0" smtClean="0">
                          <a:effectLst/>
                          <a:latin typeface="Times New Roman" pitchFamily="18" charset="0"/>
                          <a:cs typeface="Times New Roman" pitchFamily="18" charset="0"/>
                        </a:rPr>
                        <a:t>-</a:t>
                      </a:r>
                      <a:endParaRPr lang="ru-RU" sz="1000" b="0" i="0" u="none" strike="noStrike" dirty="0">
                        <a:effectLst/>
                        <a:latin typeface="Times New Roman" pitchFamily="18" charset="0"/>
                        <a:cs typeface="Times New Roman" pitchFamily="18" charset="0"/>
                      </a:endParaRPr>
                    </a:p>
                  </a:txBody>
                  <a:tcPr marL="2966" marR="2966" marT="2966" marB="0" anchor="ctr">
                    <a:noFill/>
                  </a:tcPr>
                </a:tc>
                <a:tc>
                  <a:txBody>
                    <a:bodyPr/>
                    <a:lstStyle/>
                    <a:p>
                      <a:pPr algn="ctr" fontAlgn="b"/>
                      <a:r>
                        <a:rPr lang="ru-RU" sz="1000" b="0" i="0" u="none" strike="noStrike" dirty="0" smtClean="0">
                          <a:effectLst/>
                          <a:latin typeface="Times New Roman" pitchFamily="18" charset="0"/>
                          <a:cs typeface="Times New Roman" pitchFamily="18" charset="0"/>
                        </a:rPr>
                        <a:t>0,07</a:t>
                      </a:r>
                      <a:endParaRPr lang="ru-RU" sz="1000" b="0" i="0" u="none" strike="noStrike" dirty="0">
                        <a:effectLst/>
                        <a:latin typeface="Times New Roman" pitchFamily="18" charset="0"/>
                        <a:cs typeface="Times New Roman" pitchFamily="18" charset="0"/>
                      </a:endParaRPr>
                    </a:p>
                  </a:txBody>
                  <a:tcPr marL="2966" marR="2966" marT="2966" marB="0" anchor="ctr">
                    <a:noFill/>
                  </a:tcPr>
                </a:tc>
              </a:tr>
              <a:tr h="454308">
                <a:tc>
                  <a:txBody>
                    <a:bodyPr/>
                    <a:lstStyle/>
                    <a:p>
                      <a:pPr algn="just" fontAlgn="b"/>
                      <a:r>
                        <a:rPr lang="ru-RU" sz="1000" b="0" i="0" u="none" strike="noStrike" dirty="0" smtClean="0">
                          <a:effectLst/>
                          <a:latin typeface="Times New Roman" pitchFamily="18" charset="0"/>
                          <a:cs typeface="Times New Roman" pitchFamily="18" charset="0"/>
                        </a:rPr>
                        <a:t>Расходы на выплату единовременной денежной выплаты на погребение членам семей военнослужащих, мобилизованных граждан, добровольцев на территории Труновского муниципального округа Ставропольского края</a:t>
                      </a:r>
                      <a:endParaRPr lang="ru-RU" sz="1000" b="0" i="0" u="none" strike="noStrike" dirty="0">
                        <a:effectLst/>
                        <a:latin typeface="Times New Roman" pitchFamily="18" charset="0"/>
                        <a:cs typeface="Times New Roman" pitchFamily="18" charset="0"/>
                      </a:endParaRPr>
                    </a:p>
                  </a:txBody>
                  <a:tcPr marL="2966" marR="2966" marT="2966" marB="0" anchor="b">
                    <a:noFill/>
                  </a:tcPr>
                </a:tc>
                <a:tc>
                  <a:txBody>
                    <a:bodyPr/>
                    <a:lstStyle/>
                    <a:p>
                      <a:pPr algn="ctr" fontAlgn="b"/>
                      <a:r>
                        <a:rPr lang="ru-RU" sz="1000" b="0" i="0" u="none" strike="noStrike" dirty="0" smtClean="0">
                          <a:effectLst/>
                          <a:latin typeface="Times New Roman" pitchFamily="18" charset="0"/>
                          <a:cs typeface="Times New Roman" pitchFamily="18" charset="0"/>
                        </a:rPr>
                        <a:t>-</a:t>
                      </a:r>
                      <a:endParaRPr lang="ru-RU" sz="1000" b="0" i="0" u="none" strike="noStrike" dirty="0">
                        <a:effectLst/>
                        <a:latin typeface="Times New Roman" pitchFamily="18" charset="0"/>
                        <a:cs typeface="Times New Roman" pitchFamily="18" charset="0"/>
                      </a:endParaRPr>
                    </a:p>
                  </a:txBody>
                  <a:tcPr marL="2966" marR="2966" marT="2966" marB="0" anchor="ctr">
                    <a:noFill/>
                  </a:tcPr>
                </a:tc>
                <a:tc>
                  <a:txBody>
                    <a:bodyPr/>
                    <a:lstStyle/>
                    <a:p>
                      <a:pPr algn="ctr" fontAlgn="b"/>
                      <a:r>
                        <a:rPr lang="ru-RU" sz="1000" b="0" i="0" u="none" strike="noStrike" dirty="0" smtClean="0">
                          <a:effectLst/>
                          <a:latin typeface="Times New Roman" pitchFamily="18" charset="0"/>
                          <a:cs typeface="Times New Roman" pitchFamily="18" charset="0"/>
                        </a:rPr>
                        <a:t>-</a:t>
                      </a:r>
                      <a:endParaRPr lang="ru-RU" sz="1000" b="0" i="0" u="none" strike="noStrike" dirty="0">
                        <a:effectLst/>
                        <a:latin typeface="Times New Roman" pitchFamily="18" charset="0"/>
                        <a:cs typeface="Times New Roman" pitchFamily="18" charset="0"/>
                      </a:endParaRPr>
                    </a:p>
                  </a:txBody>
                  <a:tcPr marL="2966" marR="2966" marT="2966" marB="0" anchor="ctr">
                    <a:noFill/>
                  </a:tcPr>
                </a:tc>
                <a:tc>
                  <a:txBody>
                    <a:bodyPr/>
                    <a:lstStyle/>
                    <a:p>
                      <a:pPr algn="ctr" fontAlgn="b"/>
                      <a:r>
                        <a:rPr lang="ru-RU" sz="1000" b="0" i="0" u="none" strike="noStrike" dirty="0" smtClean="0">
                          <a:effectLst/>
                          <a:latin typeface="Times New Roman" pitchFamily="18" charset="0"/>
                          <a:cs typeface="Times New Roman" pitchFamily="18" charset="0"/>
                        </a:rPr>
                        <a:t>1,1</a:t>
                      </a:r>
                      <a:endParaRPr lang="ru-RU" sz="1000" b="0" i="0" u="none" strike="noStrike" dirty="0">
                        <a:effectLst/>
                        <a:latin typeface="Times New Roman" pitchFamily="18" charset="0"/>
                        <a:cs typeface="Times New Roman" pitchFamily="18" charset="0"/>
                      </a:endParaRPr>
                    </a:p>
                  </a:txBody>
                  <a:tcPr marL="2966" marR="2966" marT="2966" marB="0" anchor="ctr">
                    <a:noFill/>
                  </a:tcPr>
                </a:tc>
              </a:tr>
              <a:tr h="153388">
                <a:tc>
                  <a:txBody>
                    <a:bodyPr/>
                    <a:lstStyle/>
                    <a:p>
                      <a:pPr algn="just" fontAlgn="b"/>
                      <a:r>
                        <a:rPr lang="ru-RU" sz="1000" u="none" strike="noStrike">
                          <a:effectLst/>
                          <a:latin typeface="Times New Roman" pitchFamily="18" charset="0"/>
                          <a:cs typeface="Times New Roman" pitchFamily="18" charset="0"/>
                        </a:rPr>
                        <a:t>ИТОГО</a:t>
                      </a:r>
                      <a:endParaRPr lang="ru-RU" sz="1000" b="0" i="0" u="none" strike="noStrike">
                        <a:effectLst/>
                        <a:latin typeface="Times New Roman" pitchFamily="18" charset="0"/>
                        <a:cs typeface="Times New Roman" pitchFamily="18" charset="0"/>
                      </a:endParaRPr>
                    </a:p>
                  </a:txBody>
                  <a:tcPr marL="2966" marR="2966" marT="2966" marB="0" anchor="b">
                    <a:solidFill>
                      <a:schemeClr val="accent4">
                        <a:lumMod val="75000"/>
                      </a:schemeClr>
                    </a:solidFill>
                  </a:tcPr>
                </a:tc>
                <a:tc>
                  <a:txBody>
                    <a:bodyPr/>
                    <a:lstStyle/>
                    <a:p>
                      <a:pPr algn="ctr" fontAlgn="b"/>
                      <a:r>
                        <a:rPr lang="ru-RU" sz="1000" u="none" strike="noStrike" dirty="0">
                          <a:effectLst/>
                          <a:latin typeface="Times New Roman" pitchFamily="18" charset="0"/>
                          <a:cs typeface="Times New Roman" pitchFamily="18" charset="0"/>
                        </a:rPr>
                        <a:t>299,53</a:t>
                      </a:r>
                      <a:endParaRPr lang="ru-RU" sz="1000" b="0" i="0" u="none" strike="noStrike" dirty="0">
                        <a:effectLst/>
                        <a:latin typeface="Times New Roman" pitchFamily="18" charset="0"/>
                        <a:cs typeface="Times New Roman" pitchFamily="18" charset="0"/>
                      </a:endParaRPr>
                    </a:p>
                  </a:txBody>
                  <a:tcPr marL="2966" marR="2966" marT="2966" marB="0" anchor="ctr">
                    <a:solidFill>
                      <a:schemeClr val="accent4">
                        <a:lumMod val="75000"/>
                      </a:schemeClr>
                    </a:solidFill>
                  </a:tcPr>
                </a:tc>
                <a:tc>
                  <a:txBody>
                    <a:bodyPr/>
                    <a:lstStyle/>
                    <a:p>
                      <a:pPr algn="ctr" fontAlgn="b"/>
                      <a:r>
                        <a:rPr lang="ru-RU" sz="1000" u="none" strike="noStrike" dirty="0">
                          <a:effectLst/>
                          <a:latin typeface="Times New Roman" pitchFamily="18" charset="0"/>
                          <a:cs typeface="Times New Roman" pitchFamily="18" charset="0"/>
                        </a:rPr>
                        <a:t>186,00</a:t>
                      </a:r>
                      <a:endParaRPr lang="ru-RU" sz="1000" b="0" i="0" u="none" strike="noStrike" dirty="0">
                        <a:effectLst/>
                        <a:latin typeface="Times New Roman" pitchFamily="18" charset="0"/>
                        <a:cs typeface="Times New Roman" pitchFamily="18" charset="0"/>
                      </a:endParaRPr>
                    </a:p>
                  </a:txBody>
                  <a:tcPr marL="2966" marR="2966" marT="2966" marB="0" anchor="ctr">
                    <a:solidFill>
                      <a:schemeClr val="accent4">
                        <a:lumMod val="75000"/>
                      </a:schemeClr>
                    </a:solidFill>
                  </a:tcPr>
                </a:tc>
                <a:tc>
                  <a:txBody>
                    <a:bodyPr/>
                    <a:lstStyle/>
                    <a:p>
                      <a:pPr algn="ctr" fontAlgn="b"/>
                      <a:r>
                        <a:rPr lang="ru-RU" sz="1000" b="0" i="0" u="none" strike="noStrike" dirty="0" smtClean="0">
                          <a:effectLst/>
                          <a:latin typeface="Times New Roman" pitchFamily="18" charset="0"/>
                          <a:cs typeface="Times New Roman" pitchFamily="18" charset="0"/>
                        </a:rPr>
                        <a:t>100,36</a:t>
                      </a:r>
                      <a:endParaRPr lang="ru-RU" sz="1000" b="0" i="0" u="none" strike="noStrike" dirty="0">
                        <a:effectLst/>
                        <a:latin typeface="Times New Roman" pitchFamily="18" charset="0"/>
                        <a:cs typeface="Times New Roman" pitchFamily="18" charset="0"/>
                      </a:endParaRPr>
                    </a:p>
                  </a:txBody>
                  <a:tcPr marL="2966" marR="2966" marT="2966" marB="0" anchor="ctr">
                    <a:solidFill>
                      <a:schemeClr val="accent4">
                        <a:lumMod val="75000"/>
                      </a:schemeClr>
                    </a:solidFill>
                  </a:tcPr>
                </a:tc>
              </a:tr>
            </a:tbl>
          </a:graphicData>
        </a:graphic>
      </p:graphicFrame>
      <p:sp>
        <p:nvSpPr>
          <p:cNvPr id="10" name="TextBox 9"/>
          <p:cNvSpPr txBox="1"/>
          <p:nvPr/>
        </p:nvSpPr>
        <p:spPr>
          <a:xfrm>
            <a:off x="8205385" y="692696"/>
            <a:ext cx="716863" cy="253916"/>
          </a:xfrm>
          <a:prstGeom prst="rect">
            <a:avLst/>
          </a:prstGeom>
          <a:noFill/>
        </p:spPr>
        <p:txBody>
          <a:bodyPr wrap="none" rtlCol="0">
            <a:spAutoFit/>
          </a:bodyPr>
          <a:lstStyle/>
          <a:p>
            <a:r>
              <a:rPr lang="ru-RU" sz="1050" b="1" dirty="0"/>
              <a:t>м</a:t>
            </a:r>
            <a:r>
              <a:rPr lang="ru-RU" sz="1050" b="1" dirty="0" smtClean="0"/>
              <a:t>лн.руб</a:t>
            </a:r>
            <a:endParaRPr lang="ru-RU" sz="1050" b="1"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24</a:t>
            </a:fld>
            <a:endParaRPr lang="ru-RU"/>
          </a:p>
        </p:txBody>
      </p:sp>
    </p:spTree>
    <p:extLst>
      <p:ext uri="{BB962C8B-B14F-4D97-AF65-F5344CB8AC3E}">
        <p14:creationId xmlns:p14="http://schemas.microsoft.com/office/powerpoint/2010/main" val="32341372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318886" y="5013175"/>
            <a:ext cx="3677049" cy="1564315"/>
            <a:chOff x="576242" y="2054673"/>
            <a:chExt cx="2880133" cy="1411327"/>
          </a:xfrm>
        </p:grpSpPr>
        <p:sp>
          <p:nvSpPr>
            <p:cNvPr id="6" name="Овал 5"/>
            <p:cNvSpPr/>
            <p:nvPr/>
          </p:nvSpPr>
          <p:spPr>
            <a:xfrm>
              <a:off x="576242" y="2054673"/>
              <a:ext cx="2880133" cy="1411327"/>
            </a:xfrm>
            <a:prstGeom prst="ellipse">
              <a:avLst/>
            </a:prstGeom>
            <a:blipFill rotWithShape="0">
              <a:blip r:embed="rId2" cstate="print"/>
              <a:stretch>
                <a:fillRect/>
              </a:stretch>
            </a:blipFill>
            <a:ln>
              <a:solidFill>
                <a:srgbClr val="00B0F0"/>
              </a:solidFill>
            </a:ln>
            <a:effectLst>
              <a:glow rad="101600">
                <a:schemeClr val="accent2">
                  <a:lumMod val="50000"/>
                  <a:alpha val="60000"/>
                </a:schemeClr>
              </a:glow>
            </a:effectLst>
          </p:spPr>
          <p:style>
            <a:lnRef idx="2">
              <a:scrgbClr r="0" g="0" b="0"/>
            </a:lnRef>
            <a:fillRef idx="1">
              <a:scrgbClr r="0" g="0" b="0"/>
            </a:fillRef>
            <a:effectRef idx="0">
              <a:scrgbClr r="0" g="0" b="0"/>
            </a:effectRef>
            <a:fontRef idx="minor">
              <a:schemeClr val="lt1"/>
            </a:fontRef>
          </p:style>
        </p:sp>
        <p:sp>
          <p:nvSpPr>
            <p:cNvPr id="7" name="Овал 4"/>
            <p:cNvSpPr/>
            <p:nvPr/>
          </p:nvSpPr>
          <p:spPr>
            <a:xfrm>
              <a:off x="998028" y="2261357"/>
              <a:ext cx="2036561" cy="9979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ru-RU" sz="2000" kern="1200" dirty="0">
                <a:solidFill>
                  <a:schemeClr val="tx2">
                    <a:lumMod val="75000"/>
                  </a:schemeClr>
                </a:solidFill>
              </a:endParaRPr>
            </a:p>
          </p:txBody>
        </p:sp>
      </p:grpSp>
      <p:sp>
        <p:nvSpPr>
          <p:cNvPr id="8" name="Прямоугольник 7"/>
          <p:cNvSpPr/>
          <p:nvPr/>
        </p:nvSpPr>
        <p:spPr>
          <a:xfrm>
            <a:off x="794077" y="1040685"/>
            <a:ext cx="2923698" cy="923330"/>
          </a:xfrm>
          <a:prstGeom prst="rect">
            <a:avLst/>
          </a:prstGeom>
        </p:spPr>
        <p:txBody>
          <a:bodyPr wrap="square">
            <a:spAutoFit/>
          </a:bodyPr>
          <a:lstStyle/>
          <a:p>
            <a:pPr algn="ctr" fontAlgn="b"/>
            <a:r>
              <a:rPr lang="ru-RU" i="1" u="sng" dirty="0" smtClean="0">
                <a:solidFill>
                  <a:schemeClr val="bg2">
                    <a:lumMod val="10000"/>
                  </a:schemeClr>
                </a:solidFill>
                <a:effectLst>
                  <a:outerShdw blurRad="38100" dist="38100" dir="2700000" algn="tl">
                    <a:srgbClr val="000000">
                      <a:alpha val="43137"/>
                    </a:srgbClr>
                  </a:outerShdw>
                </a:effectLst>
              </a:rPr>
              <a:t>Программа поддержки местных инициатив </a:t>
            </a:r>
          </a:p>
          <a:p>
            <a:pPr algn="ctr" fontAlgn="b"/>
            <a:endParaRPr lang="ru-RU" dirty="0" smtClean="0">
              <a:solidFill>
                <a:schemeClr val="bg2">
                  <a:lumMod val="10000"/>
                </a:schemeClr>
              </a:solidFill>
            </a:endParaRPr>
          </a:p>
        </p:txBody>
      </p:sp>
      <p:sp>
        <p:nvSpPr>
          <p:cNvPr id="9" name="Скругленный прямоугольник 8"/>
          <p:cNvSpPr/>
          <p:nvPr/>
        </p:nvSpPr>
        <p:spPr>
          <a:xfrm>
            <a:off x="1403648" y="1772815"/>
            <a:ext cx="986552" cy="16763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itchFamily="18" charset="0"/>
                <a:cs typeface="Times New Roman" pitchFamily="18" charset="0"/>
              </a:rPr>
              <a:t>10,25</a:t>
            </a:r>
            <a:endParaRPr lang="ru-RU" sz="2400" b="1" dirty="0">
              <a:solidFill>
                <a:schemeClr val="tx1"/>
              </a:solidFill>
              <a:latin typeface="Times New Roman" pitchFamily="18" charset="0"/>
              <a:cs typeface="Times New Roman" pitchFamily="18" charset="0"/>
            </a:endParaRPr>
          </a:p>
        </p:txBody>
      </p:sp>
      <p:sp>
        <p:nvSpPr>
          <p:cNvPr id="11" name="TextBox 10"/>
          <p:cNvSpPr txBox="1"/>
          <p:nvPr/>
        </p:nvSpPr>
        <p:spPr>
          <a:xfrm>
            <a:off x="7740352" y="1290628"/>
            <a:ext cx="966423" cy="253916"/>
          </a:xfrm>
          <a:prstGeom prst="rect">
            <a:avLst/>
          </a:prstGeom>
          <a:noFill/>
        </p:spPr>
        <p:txBody>
          <a:bodyPr wrap="square" rtlCol="0">
            <a:spAutoFit/>
          </a:bodyPr>
          <a:lstStyle/>
          <a:p>
            <a:pPr algn="r"/>
            <a:r>
              <a:rPr lang="ru-RU" sz="1050" b="1" dirty="0" smtClean="0"/>
              <a:t>млн.руб.</a:t>
            </a:r>
            <a:endParaRPr lang="ru-RU" sz="1050" b="1" dirty="0"/>
          </a:p>
        </p:txBody>
      </p:sp>
      <p:sp>
        <p:nvSpPr>
          <p:cNvPr id="2" name="Прямоугольник 1"/>
          <p:cNvSpPr/>
          <p:nvPr/>
        </p:nvSpPr>
        <p:spPr>
          <a:xfrm>
            <a:off x="5031244" y="1139498"/>
            <a:ext cx="3456384" cy="9933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i="1" u="sng" dirty="0" smtClean="0">
                <a:solidFill>
                  <a:schemeClr val="tx1"/>
                </a:solidFill>
                <a:effectLst>
                  <a:outerShdw blurRad="38100" dist="38100" dir="2700000" algn="tl">
                    <a:srgbClr val="000000">
                      <a:alpha val="43137"/>
                    </a:srgbClr>
                  </a:outerShdw>
                </a:effectLst>
              </a:rPr>
              <a:t>Инициативное бюджетирование</a:t>
            </a:r>
            <a:endParaRPr lang="ru-RU" i="1" u="sng" dirty="0">
              <a:solidFill>
                <a:schemeClr val="tx1"/>
              </a:solidFill>
              <a:effectLst>
                <a:outerShdw blurRad="38100" dist="38100" dir="2700000" algn="tl">
                  <a:srgbClr val="000000">
                    <a:alpha val="43137"/>
                  </a:srgbClr>
                </a:outerShdw>
              </a:effectLst>
            </a:endParaRPr>
          </a:p>
        </p:txBody>
      </p:sp>
      <p:sp>
        <p:nvSpPr>
          <p:cNvPr id="10" name="Скругленный прямоугольник 9"/>
          <p:cNvSpPr/>
          <p:nvPr/>
        </p:nvSpPr>
        <p:spPr>
          <a:xfrm>
            <a:off x="6372200" y="1772816"/>
            <a:ext cx="986552" cy="16763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itchFamily="18" charset="0"/>
                <a:cs typeface="Times New Roman" pitchFamily="18" charset="0"/>
              </a:rPr>
              <a:t>9,7</a:t>
            </a:r>
            <a:endParaRPr lang="ru-RU" sz="2400" b="1" dirty="0">
              <a:solidFill>
                <a:schemeClr val="tx1"/>
              </a:solidFill>
              <a:latin typeface="Times New Roman" pitchFamily="18" charset="0"/>
              <a:cs typeface="Times New Roman" pitchFamily="18" charset="0"/>
            </a:endParaRPr>
          </a:p>
        </p:txBody>
      </p:sp>
      <p:sp>
        <p:nvSpPr>
          <p:cNvPr id="3" name="AutoShape 2" descr="fs01.cap.ru/www19-10/gcheb/news/2019/12/02/7ff5..."/>
          <p:cNvSpPr>
            <a:spLocks noChangeAspect="1" noChangeArrowheads="1"/>
          </p:cNvSpPr>
          <p:nvPr/>
        </p:nvSpPr>
        <p:spPr bwMode="auto">
          <a:xfrm>
            <a:off x="155575" y="-723900"/>
            <a:ext cx="3028950" cy="1514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4" descr="fs01.cap.ru/www19-10/gcheb/news/2019/12/02/7ff5..."/>
          <p:cNvSpPr>
            <a:spLocks noChangeAspect="1" noChangeArrowheads="1"/>
          </p:cNvSpPr>
          <p:nvPr/>
        </p:nvSpPr>
        <p:spPr bwMode="auto">
          <a:xfrm>
            <a:off x="307975" y="-571500"/>
            <a:ext cx="3028950" cy="1514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AutoShape 6" descr="Инициативное бюджетирование | Администрация Городского округа Верхняя Тура"/>
          <p:cNvSpPr>
            <a:spLocks noChangeAspect="1" noChangeArrowheads="1"/>
          </p:cNvSpPr>
          <p:nvPr/>
        </p:nvSpPr>
        <p:spPr bwMode="auto">
          <a:xfrm>
            <a:off x="155575" y="-685800"/>
            <a:ext cx="3209925"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4" name="Номер слайда 13"/>
          <p:cNvSpPr>
            <a:spLocks noGrp="1"/>
          </p:cNvSpPr>
          <p:nvPr>
            <p:ph type="sldNum" sz="quarter" idx="12"/>
          </p:nvPr>
        </p:nvSpPr>
        <p:spPr/>
        <p:txBody>
          <a:bodyPr/>
          <a:lstStyle/>
          <a:p>
            <a:fld id="{B19B0651-EE4F-4900-A07F-96A6BFA9D0F0}" type="slidenum">
              <a:rPr lang="ru-RU" smtClean="0"/>
              <a:pPr/>
              <a:t>25</a:t>
            </a:fld>
            <a:endParaRPr lang="ru-RU"/>
          </a:p>
        </p:txBody>
      </p:sp>
      <p:sp>
        <p:nvSpPr>
          <p:cNvPr id="16" name="Прямоугольник 15"/>
          <p:cNvSpPr/>
          <p:nvPr/>
        </p:nvSpPr>
        <p:spPr>
          <a:xfrm>
            <a:off x="778547" y="770166"/>
            <a:ext cx="8095214" cy="369332"/>
          </a:xfrm>
          <a:prstGeom prst="rect">
            <a:avLst/>
          </a:prstGeom>
        </p:spPr>
        <p:txBody>
          <a:bodyPr wrap="square">
            <a:spAutoFit/>
          </a:bodyPr>
          <a:lstStyle/>
          <a:p>
            <a:pPr algn="ctr"/>
            <a:r>
              <a:rPr lang="ru-RU" b="1" dirty="0">
                <a:solidFill>
                  <a:srgbClr val="002060"/>
                </a:solidFill>
              </a:rPr>
              <a:t>ОБЩЕСТВЕННО-ЗНАЧИМЫЕ ПРОЕКТЫ В </a:t>
            </a:r>
            <a:r>
              <a:rPr lang="ru-RU" b="1" dirty="0" smtClean="0">
                <a:solidFill>
                  <a:srgbClr val="002060"/>
                </a:solidFill>
                <a:latin typeface="Times New Roman" pitchFamily="18" charset="0"/>
                <a:cs typeface="Times New Roman" pitchFamily="18" charset="0"/>
              </a:rPr>
              <a:t>2023</a:t>
            </a:r>
            <a:r>
              <a:rPr lang="ru-RU" b="1" dirty="0" smtClean="0">
                <a:solidFill>
                  <a:srgbClr val="002060"/>
                </a:solidFill>
              </a:rPr>
              <a:t> </a:t>
            </a:r>
            <a:r>
              <a:rPr lang="ru-RU" b="1" dirty="0">
                <a:solidFill>
                  <a:srgbClr val="002060"/>
                </a:solidFill>
              </a:rPr>
              <a:t>ГОДУ</a:t>
            </a:r>
          </a:p>
        </p:txBody>
      </p:sp>
      <p:graphicFrame>
        <p:nvGraphicFramePr>
          <p:cNvPr id="17" name="Таблица 16"/>
          <p:cNvGraphicFramePr>
            <a:graphicFrameLocks noGrp="1"/>
          </p:cNvGraphicFramePr>
          <p:nvPr>
            <p:extLst>
              <p:ext uri="{D42A27DB-BD31-4B8C-83A1-F6EECF244321}">
                <p14:modId xmlns:p14="http://schemas.microsoft.com/office/powerpoint/2010/main" val="3380696927"/>
              </p:ext>
            </p:extLst>
          </p:nvPr>
        </p:nvGraphicFramePr>
        <p:xfrm>
          <a:off x="4427984" y="2107390"/>
          <a:ext cx="4608512" cy="4327732"/>
        </p:xfrm>
        <a:graphic>
          <a:graphicData uri="http://schemas.openxmlformats.org/drawingml/2006/table">
            <a:tbl>
              <a:tblPr>
                <a:tableStyleId>{5C22544A-7EE6-4342-B048-85BDC9FD1C3A}</a:tableStyleId>
              </a:tblPr>
              <a:tblGrid>
                <a:gridCol w="3702565"/>
                <a:gridCol w="905947"/>
              </a:tblGrid>
              <a:tr h="313498">
                <a:tc>
                  <a:txBody>
                    <a:bodyPr/>
                    <a:lstStyle/>
                    <a:p>
                      <a:pPr algn="just" fontAlgn="t"/>
                      <a:r>
                        <a:rPr lang="ru-RU" sz="1000" u="none" strike="noStrike" dirty="0" smtClean="0">
                          <a:effectLst/>
                          <a:latin typeface="Times New Roman" pitchFamily="18" charset="0"/>
                          <a:cs typeface="Times New Roman" pitchFamily="18" charset="0"/>
                        </a:rPr>
                        <a:t>»Ремонт </a:t>
                      </a:r>
                      <a:r>
                        <a:rPr lang="ru-RU" sz="1000" u="none" strike="noStrike" dirty="0">
                          <a:effectLst/>
                          <a:latin typeface="Times New Roman" pitchFamily="18" charset="0"/>
                          <a:cs typeface="Times New Roman" pitchFamily="18" charset="0"/>
                        </a:rPr>
                        <a:t>класса танцев в Муниципальном казенном учреждении дополнительного образования </a:t>
                      </a:r>
                      <a:r>
                        <a:rPr lang="ru-RU" sz="1000" u="none" strike="noStrike" dirty="0" smtClean="0">
                          <a:effectLst/>
                          <a:latin typeface="Times New Roman" pitchFamily="18" charset="0"/>
                          <a:cs typeface="Times New Roman" pitchFamily="18" charset="0"/>
                        </a:rPr>
                        <a:t>»Дом </a:t>
                      </a:r>
                      <a:r>
                        <a:rPr lang="ru-RU" sz="1000" u="none" strike="noStrike" dirty="0">
                          <a:effectLst/>
                          <a:latin typeface="Times New Roman" pitchFamily="18" charset="0"/>
                          <a:cs typeface="Times New Roman" pitchFamily="18" charset="0"/>
                        </a:rPr>
                        <a:t>детского </a:t>
                      </a:r>
                      <a:r>
                        <a:rPr lang="ru-RU" sz="1000" u="none" strike="noStrike" dirty="0" smtClean="0">
                          <a:effectLst/>
                          <a:latin typeface="Times New Roman" pitchFamily="18" charset="0"/>
                          <a:cs typeface="Times New Roman" pitchFamily="18" charset="0"/>
                        </a:rPr>
                        <a:t>творчества»</a:t>
                      </a:r>
                      <a:endParaRPr lang="ru-RU" sz="1000" b="0" i="0" u="none" strike="noStrike" dirty="0">
                        <a:solidFill>
                          <a:srgbClr val="000000"/>
                        </a:solidFill>
                        <a:effectLst/>
                        <a:latin typeface="Times New Roman" pitchFamily="18" charset="0"/>
                        <a:cs typeface="Times New Roman" pitchFamily="18" charset="0"/>
                      </a:endParaRPr>
                    </a:p>
                  </a:txBody>
                  <a:tcPr marL="3752" marR="3752" marT="3752" marB="0">
                    <a:noFill/>
                  </a:tcPr>
                </a:tc>
                <a:tc>
                  <a:txBody>
                    <a:bodyPr/>
                    <a:lstStyle/>
                    <a:p>
                      <a:pPr algn="ctr" fontAlgn="t"/>
                      <a:r>
                        <a:rPr lang="ru-RU" sz="1000" u="none" strike="noStrike">
                          <a:effectLst/>
                          <a:latin typeface="Times New Roman" pitchFamily="18" charset="0"/>
                          <a:cs typeface="Times New Roman" pitchFamily="18" charset="0"/>
                        </a:rPr>
                        <a:t>0,60</a:t>
                      </a:r>
                      <a:endParaRPr lang="ru-RU" sz="1000" b="0" i="0" u="none" strike="noStrike">
                        <a:solidFill>
                          <a:srgbClr val="000000"/>
                        </a:solidFill>
                        <a:effectLst/>
                        <a:latin typeface="Times New Roman" pitchFamily="18" charset="0"/>
                        <a:cs typeface="Times New Roman" pitchFamily="18" charset="0"/>
                      </a:endParaRPr>
                    </a:p>
                  </a:txBody>
                  <a:tcPr marL="3752" marR="3752" marT="3752" marB="0">
                    <a:noFill/>
                  </a:tcPr>
                </a:tc>
              </a:tr>
              <a:tr h="438944">
                <a:tc>
                  <a:txBody>
                    <a:bodyPr/>
                    <a:lstStyle/>
                    <a:p>
                      <a:pPr algn="just" fontAlgn="t"/>
                      <a:r>
                        <a:rPr lang="ru-RU" sz="1000" u="none" strike="noStrike" dirty="0" smtClean="0">
                          <a:effectLst/>
                          <a:latin typeface="Times New Roman" pitchFamily="18" charset="0"/>
                          <a:cs typeface="Times New Roman" pitchFamily="18" charset="0"/>
                        </a:rPr>
                        <a:t>»Ремонт </a:t>
                      </a:r>
                      <a:r>
                        <a:rPr lang="ru-RU" sz="1000" u="none" strike="noStrike" dirty="0">
                          <a:effectLst/>
                          <a:latin typeface="Times New Roman" pitchFamily="18" charset="0"/>
                          <a:cs typeface="Times New Roman" pitchFamily="18" charset="0"/>
                        </a:rPr>
                        <a:t>системы отопления в здании филиала № 5 </a:t>
                      </a:r>
                      <a:r>
                        <a:rPr lang="ru-RU" sz="1000" u="none" strike="noStrike" dirty="0" smtClean="0">
                          <a:effectLst/>
                          <a:latin typeface="Times New Roman" pitchFamily="18" charset="0"/>
                          <a:cs typeface="Times New Roman" pitchFamily="18" charset="0"/>
                        </a:rPr>
                        <a:t>»Кировский </a:t>
                      </a:r>
                      <a:r>
                        <a:rPr lang="ru-RU" sz="1000" u="none" strike="noStrike" dirty="0">
                          <a:effectLst/>
                          <a:latin typeface="Times New Roman" pitchFamily="18" charset="0"/>
                          <a:cs typeface="Times New Roman" pitchFamily="18" charset="0"/>
                        </a:rPr>
                        <a:t>сельский дом культуры </a:t>
                      </a:r>
                      <a:r>
                        <a:rPr lang="ru-RU" sz="1000" u="none" strike="noStrike" dirty="0" smtClean="0">
                          <a:effectLst/>
                          <a:latin typeface="Times New Roman" pitchFamily="18" charset="0"/>
                          <a:cs typeface="Times New Roman" pitchFamily="18" charset="0"/>
                        </a:rPr>
                        <a:t>»Исток» </a:t>
                      </a:r>
                      <a:r>
                        <a:rPr lang="ru-RU" sz="1000" u="none" strike="noStrike" dirty="0">
                          <a:effectLst/>
                          <a:latin typeface="Times New Roman" pitchFamily="18" charset="0"/>
                          <a:cs typeface="Times New Roman" pitchFamily="18" charset="0"/>
                        </a:rPr>
                        <a:t>муниципального казенного учреждения культуры </a:t>
                      </a:r>
                      <a:r>
                        <a:rPr lang="ru-RU" sz="1000" u="none" strike="noStrike" dirty="0" smtClean="0">
                          <a:effectLst/>
                          <a:latin typeface="Times New Roman" pitchFamily="18" charset="0"/>
                          <a:cs typeface="Times New Roman" pitchFamily="18" charset="0"/>
                        </a:rPr>
                        <a:t>»Труновское </a:t>
                      </a:r>
                      <a:r>
                        <a:rPr lang="ru-RU" sz="1000" u="none" strike="noStrike" dirty="0">
                          <a:effectLst/>
                          <a:latin typeface="Times New Roman" pitchFamily="18" charset="0"/>
                          <a:cs typeface="Times New Roman" pitchFamily="18" charset="0"/>
                        </a:rPr>
                        <a:t>культурно-досуговое </a:t>
                      </a:r>
                      <a:r>
                        <a:rPr lang="ru-RU" sz="1000" u="none" strike="noStrike" dirty="0" smtClean="0">
                          <a:effectLst/>
                          <a:latin typeface="Times New Roman" pitchFamily="18" charset="0"/>
                          <a:cs typeface="Times New Roman" pitchFamily="18" charset="0"/>
                        </a:rPr>
                        <a:t>объединение» </a:t>
                      </a:r>
                      <a:r>
                        <a:rPr lang="ru-RU" sz="1000" u="none" strike="noStrike" dirty="0">
                          <a:effectLst/>
                          <a:latin typeface="Times New Roman" pitchFamily="18" charset="0"/>
                          <a:cs typeface="Times New Roman" pitchFamily="18" charset="0"/>
                        </a:rPr>
                        <a:t>пос. им. </a:t>
                      </a:r>
                      <a:r>
                        <a:rPr lang="ru-RU" sz="1000" u="none" strike="noStrike" dirty="0" smtClean="0">
                          <a:effectLst/>
                          <a:latin typeface="Times New Roman" pitchFamily="18" charset="0"/>
                          <a:cs typeface="Times New Roman" pitchFamily="18" charset="0"/>
                        </a:rPr>
                        <a:t>Кирова»</a:t>
                      </a:r>
                      <a:endParaRPr lang="ru-RU" sz="1000" b="0" i="0" u="none" strike="noStrike" dirty="0">
                        <a:solidFill>
                          <a:srgbClr val="000000"/>
                        </a:solidFill>
                        <a:effectLst/>
                        <a:latin typeface="Times New Roman" pitchFamily="18" charset="0"/>
                        <a:cs typeface="Times New Roman" pitchFamily="18" charset="0"/>
                      </a:endParaRPr>
                    </a:p>
                  </a:txBody>
                  <a:tcPr marL="3752" marR="3752" marT="3752" marB="0">
                    <a:noFill/>
                  </a:tcPr>
                </a:tc>
                <a:tc>
                  <a:txBody>
                    <a:bodyPr/>
                    <a:lstStyle/>
                    <a:p>
                      <a:pPr algn="ctr" fontAlgn="t"/>
                      <a:r>
                        <a:rPr lang="ru-RU" sz="1000" u="none" strike="noStrike">
                          <a:effectLst/>
                          <a:latin typeface="Times New Roman" pitchFamily="18" charset="0"/>
                          <a:cs typeface="Times New Roman" pitchFamily="18" charset="0"/>
                        </a:rPr>
                        <a:t>1,50</a:t>
                      </a:r>
                      <a:endParaRPr lang="ru-RU" sz="1000" b="0" i="0" u="none" strike="noStrike">
                        <a:solidFill>
                          <a:srgbClr val="000000"/>
                        </a:solidFill>
                        <a:effectLst/>
                        <a:latin typeface="Times New Roman" pitchFamily="18" charset="0"/>
                        <a:cs typeface="Times New Roman" pitchFamily="18" charset="0"/>
                      </a:endParaRPr>
                    </a:p>
                  </a:txBody>
                  <a:tcPr marL="3752" marR="3752" marT="3752" marB="0">
                    <a:noFill/>
                  </a:tcPr>
                </a:tc>
              </a:tr>
              <a:tr h="438944">
                <a:tc>
                  <a:txBody>
                    <a:bodyPr/>
                    <a:lstStyle/>
                    <a:p>
                      <a:pPr algn="just" fontAlgn="t"/>
                      <a:r>
                        <a:rPr lang="ru-RU" sz="1000" u="none" strike="noStrike" dirty="0" smtClean="0">
                          <a:effectLst/>
                          <a:latin typeface="Times New Roman" pitchFamily="18" charset="0"/>
                          <a:cs typeface="Times New Roman" pitchFamily="18" charset="0"/>
                        </a:rPr>
                        <a:t>»Устройство </a:t>
                      </a:r>
                      <a:r>
                        <a:rPr lang="ru-RU" sz="1000" u="none" strike="noStrike" dirty="0">
                          <a:effectLst/>
                          <a:latin typeface="Times New Roman" pitchFamily="18" charset="0"/>
                          <a:cs typeface="Times New Roman" pitchFamily="18" charset="0"/>
                        </a:rPr>
                        <a:t>детской спортивно игровой площадки на улице Лермонтова с Безопасного Труновского муниципального округа Ставропольского </a:t>
                      </a:r>
                      <a:r>
                        <a:rPr lang="ru-RU" sz="1000" u="none" strike="noStrike" dirty="0" smtClean="0">
                          <a:effectLst/>
                          <a:latin typeface="Times New Roman" pitchFamily="18" charset="0"/>
                          <a:cs typeface="Times New Roman" pitchFamily="18" charset="0"/>
                        </a:rPr>
                        <a:t>края»</a:t>
                      </a:r>
                      <a:endParaRPr lang="ru-RU" sz="1000" b="0" i="0" u="none" strike="noStrike" dirty="0">
                        <a:solidFill>
                          <a:srgbClr val="000000"/>
                        </a:solidFill>
                        <a:effectLst/>
                        <a:latin typeface="Times New Roman" pitchFamily="18" charset="0"/>
                        <a:cs typeface="Times New Roman" pitchFamily="18" charset="0"/>
                      </a:endParaRPr>
                    </a:p>
                  </a:txBody>
                  <a:tcPr marL="3752" marR="3752" marT="3752" marB="0">
                    <a:noFill/>
                  </a:tcPr>
                </a:tc>
                <a:tc>
                  <a:txBody>
                    <a:bodyPr/>
                    <a:lstStyle/>
                    <a:p>
                      <a:pPr algn="ctr" fontAlgn="t"/>
                      <a:r>
                        <a:rPr lang="ru-RU" sz="1000" u="none" strike="noStrike">
                          <a:effectLst/>
                          <a:latin typeface="Times New Roman" pitchFamily="18" charset="0"/>
                          <a:cs typeface="Times New Roman" pitchFamily="18" charset="0"/>
                        </a:rPr>
                        <a:t>1,00</a:t>
                      </a:r>
                      <a:endParaRPr lang="ru-RU" sz="1000" b="0" i="0" u="none" strike="noStrike">
                        <a:solidFill>
                          <a:srgbClr val="000000"/>
                        </a:solidFill>
                        <a:effectLst/>
                        <a:latin typeface="Times New Roman" pitchFamily="18" charset="0"/>
                        <a:cs typeface="Times New Roman" pitchFamily="18" charset="0"/>
                      </a:endParaRPr>
                    </a:p>
                  </a:txBody>
                  <a:tcPr marL="3752" marR="3752" marT="3752" marB="0">
                    <a:noFill/>
                  </a:tcPr>
                </a:tc>
              </a:tr>
              <a:tr h="438944">
                <a:tc>
                  <a:txBody>
                    <a:bodyPr/>
                    <a:lstStyle/>
                    <a:p>
                      <a:pPr algn="just" fontAlgn="t"/>
                      <a:r>
                        <a:rPr lang="ru-RU" sz="1000" u="none" strike="noStrike" dirty="0" smtClean="0">
                          <a:effectLst/>
                          <a:latin typeface="Times New Roman" pitchFamily="18" charset="0"/>
                          <a:cs typeface="Times New Roman" pitchFamily="18" charset="0"/>
                        </a:rPr>
                        <a:t> </a:t>
                      </a:r>
                      <a:r>
                        <a:rPr lang="ru-RU" sz="1000" u="none" strike="noStrike" dirty="0">
                          <a:effectLst/>
                          <a:latin typeface="Times New Roman" pitchFamily="18" charset="0"/>
                          <a:cs typeface="Times New Roman" pitchFamily="18" charset="0"/>
                        </a:rPr>
                        <a:t>(Благоустройство территории кладбища на х. </a:t>
                      </a:r>
                      <a:r>
                        <a:rPr lang="ru-RU" sz="1000" u="none" strike="noStrike" dirty="0" err="1">
                          <a:effectLst/>
                          <a:latin typeface="Times New Roman" pitchFamily="18" charset="0"/>
                          <a:cs typeface="Times New Roman" pitchFamily="18" charset="0"/>
                        </a:rPr>
                        <a:t>Невдахин</a:t>
                      </a:r>
                      <a:r>
                        <a:rPr lang="ru-RU" sz="1000" u="none" strike="noStrike" dirty="0">
                          <a:effectLst/>
                          <a:latin typeface="Times New Roman" pitchFamily="18" charset="0"/>
                          <a:cs typeface="Times New Roman" pitchFamily="18" charset="0"/>
                        </a:rPr>
                        <a:t> в селе Донском Труновского муниципального округа Ставропольского края)</a:t>
                      </a:r>
                      <a:endParaRPr lang="ru-RU" sz="1000" b="0" i="0" u="none" strike="noStrike" dirty="0">
                        <a:solidFill>
                          <a:srgbClr val="000000"/>
                        </a:solidFill>
                        <a:effectLst/>
                        <a:latin typeface="Times New Roman" pitchFamily="18" charset="0"/>
                        <a:cs typeface="Times New Roman" pitchFamily="18" charset="0"/>
                      </a:endParaRPr>
                    </a:p>
                  </a:txBody>
                  <a:tcPr marL="3752" marR="3752" marT="3752" marB="0">
                    <a:noFill/>
                  </a:tcPr>
                </a:tc>
                <a:tc>
                  <a:txBody>
                    <a:bodyPr/>
                    <a:lstStyle/>
                    <a:p>
                      <a:pPr algn="ctr" fontAlgn="t"/>
                      <a:r>
                        <a:rPr lang="ru-RU" sz="1000" u="none" strike="noStrike">
                          <a:effectLst/>
                          <a:latin typeface="Times New Roman" pitchFamily="18" charset="0"/>
                          <a:cs typeface="Times New Roman" pitchFamily="18" charset="0"/>
                        </a:rPr>
                        <a:t>0,08</a:t>
                      </a:r>
                      <a:endParaRPr lang="ru-RU" sz="1000" b="0" i="0" u="none" strike="noStrike">
                        <a:solidFill>
                          <a:srgbClr val="000000"/>
                        </a:solidFill>
                        <a:effectLst/>
                        <a:latin typeface="Times New Roman" pitchFamily="18" charset="0"/>
                        <a:cs typeface="Times New Roman" pitchFamily="18" charset="0"/>
                      </a:endParaRPr>
                    </a:p>
                  </a:txBody>
                  <a:tcPr marL="3752" marR="3752" marT="3752" marB="0">
                    <a:noFill/>
                  </a:tcPr>
                </a:tc>
              </a:tr>
              <a:tr h="438944">
                <a:tc>
                  <a:txBody>
                    <a:bodyPr/>
                    <a:lstStyle/>
                    <a:p>
                      <a:pPr algn="just" fontAlgn="t"/>
                      <a:r>
                        <a:rPr lang="ru-RU" sz="1000" u="none" strike="noStrike" dirty="0" smtClean="0">
                          <a:effectLst/>
                          <a:latin typeface="Times New Roman" pitchFamily="18" charset="0"/>
                          <a:cs typeface="Times New Roman" pitchFamily="18" charset="0"/>
                        </a:rPr>
                        <a:t>»Установка </a:t>
                      </a:r>
                      <a:r>
                        <a:rPr lang="ru-RU" sz="1000" u="none" strike="noStrike" dirty="0">
                          <a:effectLst/>
                          <a:latin typeface="Times New Roman" pitchFamily="18" charset="0"/>
                          <a:cs typeface="Times New Roman" pitchFamily="18" charset="0"/>
                        </a:rPr>
                        <a:t>малых архитектурных форм (Доска почета, Историческая книга) поселка им. Кирова Труновского муниципального округа Ставропольского </a:t>
                      </a:r>
                      <a:r>
                        <a:rPr lang="ru-RU" sz="1000" u="none" strike="noStrike" dirty="0" smtClean="0">
                          <a:effectLst/>
                          <a:latin typeface="Times New Roman" pitchFamily="18" charset="0"/>
                          <a:cs typeface="Times New Roman" pitchFamily="18" charset="0"/>
                        </a:rPr>
                        <a:t>края»</a:t>
                      </a:r>
                      <a:endParaRPr lang="ru-RU" sz="1000" b="0" i="0" u="none" strike="noStrike" dirty="0">
                        <a:solidFill>
                          <a:srgbClr val="000000"/>
                        </a:solidFill>
                        <a:effectLst/>
                        <a:latin typeface="Times New Roman" pitchFamily="18" charset="0"/>
                        <a:cs typeface="Times New Roman" pitchFamily="18" charset="0"/>
                      </a:endParaRPr>
                    </a:p>
                  </a:txBody>
                  <a:tcPr marL="3752" marR="3752" marT="3752" marB="0">
                    <a:noFill/>
                  </a:tcPr>
                </a:tc>
                <a:tc>
                  <a:txBody>
                    <a:bodyPr/>
                    <a:lstStyle/>
                    <a:p>
                      <a:pPr algn="ctr" fontAlgn="t"/>
                      <a:r>
                        <a:rPr lang="ru-RU" sz="1000" u="none" strike="noStrike" dirty="0">
                          <a:effectLst/>
                          <a:latin typeface="Times New Roman" pitchFamily="18" charset="0"/>
                          <a:cs typeface="Times New Roman" pitchFamily="18" charset="0"/>
                        </a:rPr>
                        <a:t>2,80</a:t>
                      </a:r>
                      <a:endParaRPr lang="ru-RU" sz="1000" b="0" i="0" u="none" strike="noStrike" dirty="0">
                        <a:solidFill>
                          <a:srgbClr val="000000"/>
                        </a:solidFill>
                        <a:effectLst/>
                        <a:latin typeface="Times New Roman" pitchFamily="18" charset="0"/>
                        <a:cs typeface="Times New Roman" pitchFamily="18" charset="0"/>
                      </a:endParaRPr>
                    </a:p>
                  </a:txBody>
                  <a:tcPr marL="3752" marR="3752" marT="3752" marB="0">
                    <a:noFill/>
                  </a:tcPr>
                </a:tc>
              </a:tr>
              <a:tr h="326618">
                <a:tc>
                  <a:txBody>
                    <a:bodyPr/>
                    <a:lstStyle/>
                    <a:p>
                      <a:pPr algn="just" fontAlgn="t"/>
                      <a:r>
                        <a:rPr lang="ru-RU" sz="1000" u="none" strike="noStrike" dirty="0" smtClean="0">
                          <a:effectLst/>
                          <a:latin typeface="Times New Roman" pitchFamily="18" charset="0"/>
                          <a:cs typeface="Times New Roman" pitchFamily="18" charset="0"/>
                        </a:rPr>
                        <a:t>»Установка </a:t>
                      </a:r>
                      <a:r>
                        <a:rPr lang="ru-RU" sz="1000" u="none" strike="noStrike" dirty="0">
                          <a:effectLst/>
                          <a:latin typeface="Times New Roman" pitchFamily="18" charset="0"/>
                          <a:cs typeface="Times New Roman" pitchFamily="18" charset="0"/>
                        </a:rPr>
                        <a:t>детской </a:t>
                      </a:r>
                      <a:r>
                        <a:rPr lang="ru-RU" sz="1000" u="none" strike="noStrike" dirty="0" smtClean="0">
                          <a:effectLst/>
                          <a:latin typeface="Times New Roman" pitchFamily="18" charset="0"/>
                          <a:cs typeface="Times New Roman" pitchFamily="18" charset="0"/>
                        </a:rPr>
                        <a:t>площадки» </a:t>
                      </a:r>
                      <a:r>
                        <a:rPr lang="ru-RU" sz="1000" u="none" strike="noStrike" dirty="0">
                          <a:effectLst/>
                          <a:latin typeface="Times New Roman" pitchFamily="18" charset="0"/>
                          <a:cs typeface="Times New Roman" pitchFamily="18" charset="0"/>
                        </a:rPr>
                        <a:t>пос. </a:t>
                      </a:r>
                      <a:r>
                        <a:rPr lang="ru-RU" sz="1000" u="none" strike="noStrike" dirty="0" err="1">
                          <a:effectLst/>
                          <a:latin typeface="Times New Roman" pitchFamily="18" charset="0"/>
                          <a:cs typeface="Times New Roman" pitchFamily="18" charset="0"/>
                        </a:rPr>
                        <a:t>Новотерновский</a:t>
                      </a:r>
                      <a:r>
                        <a:rPr lang="ru-RU" sz="1000" u="none" strike="noStrike" dirty="0">
                          <a:effectLst/>
                          <a:latin typeface="Times New Roman" pitchFamily="18" charset="0"/>
                          <a:cs typeface="Times New Roman" pitchFamily="18" charset="0"/>
                        </a:rPr>
                        <a:t> Труновского муниципального округа Ставропольского </a:t>
                      </a:r>
                      <a:r>
                        <a:rPr lang="ru-RU" sz="1000" u="none" strike="noStrike" dirty="0" smtClean="0">
                          <a:effectLst/>
                          <a:latin typeface="Times New Roman" pitchFamily="18" charset="0"/>
                          <a:cs typeface="Times New Roman" pitchFamily="18" charset="0"/>
                        </a:rPr>
                        <a:t>края»</a:t>
                      </a:r>
                      <a:endParaRPr lang="ru-RU" sz="1000" b="0" i="0" u="none" strike="noStrike" dirty="0">
                        <a:solidFill>
                          <a:srgbClr val="000000"/>
                        </a:solidFill>
                        <a:effectLst/>
                        <a:latin typeface="Times New Roman" pitchFamily="18" charset="0"/>
                        <a:cs typeface="Times New Roman" pitchFamily="18" charset="0"/>
                      </a:endParaRPr>
                    </a:p>
                  </a:txBody>
                  <a:tcPr marL="3752" marR="3752" marT="3752" marB="0">
                    <a:noFill/>
                  </a:tcPr>
                </a:tc>
                <a:tc>
                  <a:txBody>
                    <a:bodyPr/>
                    <a:lstStyle/>
                    <a:p>
                      <a:pPr algn="ctr" fontAlgn="t"/>
                      <a:r>
                        <a:rPr lang="ru-RU" sz="1000" u="none" strike="noStrike" dirty="0">
                          <a:effectLst/>
                          <a:latin typeface="Times New Roman" pitchFamily="18" charset="0"/>
                          <a:cs typeface="Times New Roman" pitchFamily="18" charset="0"/>
                        </a:rPr>
                        <a:t>0,60</a:t>
                      </a:r>
                      <a:endParaRPr lang="ru-RU" sz="1000" b="0" i="0" u="none" strike="noStrike" dirty="0">
                        <a:solidFill>
                          <a:srgbClr val="000000"/>
                        </a:solidFill>
                        <a:effectLst/>
                        <a:latin typeface="Times New Roman" pitchFamily="18" charset="0"/>
                        <a:cs typeface="Times New Roman" pitchFamily="18" charset="0"/>
                      </a:endParaRPr>
                    </a:p>
                  </a:txBody>
                  <a:tcPr marL="3752" marR="3752" marT="3752" marB="0">
                    <a:noFill/>
                  </a:tcPr>
                </a:tc>
              </a:tr>
              <a:tr h="438944">
                <a:tc>
                  <a:txBody>
                    <a:bodyPr/>
                    <a:lstStyle/>
                    <a:p>
                      <a:pPr algn="just" fontAlgn="t"/>
                      <a:r>
                        <a:rPr lang="ru-RU" sz="1000" u="none" strike="noStrike" dirty="0" smtClean="0">
                          <a:effectLst/>
                          <a:latin typeface="Times New Roman" pitchFamily="18" charset="0"/>
                          <a:cs typeface="Times New Roman" pitchFamily="18" charset="0"/>
                        </a:rPr>
                        <a:t>»Ремонт </a:t>
                      </a:r>
                      <a:r>
                        <a:rPr lang="ru-RU" sz="1000" u="none" strike="noStrike" dirty="0">
                          <a:effectLst/>
                          <a:latin typeface="Times New Roman" pitchFamily="18" charset="0"/>
                          <a:cs typeface="Times New Roman" pitchFamily="18" charset="0"/>
                        </a:rPr>
                        <a:t>тротуара между улицами Юбилейная и </a:t>
                      </a:r>
                      <a:r>
                        <a:rPr lang="ru-RU" sz="1000" u="none" strike="noStrike" dirty="0" smtClean="0">
                          <a:effectLst/>
                          <a:latin typeface="Times New Roman" pitchFamily="18" charset="0"/>
                          <a:cs typeface="Times New Roman" pitchFamily="18" charset="0"/>
                        </a:rPr>
                        <a:t>Советская» </a:t>
                      </a:r>
                      <a:r>
                        <a:rPr lang="ru-RU" sz="1000" u="none" strike="noStrike" dirty="0">
                          <a:effectLst/>
                          <a:latin typeface="Times New Roman" pitchFamily="18" charset="0"/>
                          <a:cs typeface="Times New Roman" pitchFamily="18" charset="0"/>
                        </a:rPr>
                        <a:t>поселок </a:t>
                      </a:r>
                      <a:r>
                        <a:rPr lang="ru-RU" sz="1000" u="none" strike="noStrike" dirty="0" err="1">
                          <a:effectLst/>
                          <a:latin typeface="Times New Roman" pitchFamily="18" charset="0"/>
                          <a:cs typeface="Times New Roman" pitchFamily="18" charset="0"/>
                        </a:rPr>
                        <a:t>Правоегорлыкский</a:t>
                      </a:r>
                      <a:r>
                        <a:rPr lang="ru-RU" sz="1000" u="none" strike="noStrike" dirty="0">
                          <a:effectLst/>
                          <a:latin typeface="Times New Roman" pitchFamily="18" charset="0"/>
                          <a:cs typeface="Times New Roman" pitchFamily="18" charset="0"/>
                        </a:rPr>
                        <a:t> Труновский район Ставропольский </a:t>
                      </a:r>
                      <a:r>
                        <a:rPr lang="ru-RU" sz="1000" u="none" strike="noStrike" dirty="0" smtClean="0">
                          <a:effectLst/>
                          <a:latin typeface="Times New Roman" pitchFamily="18" charset="0"/>
                          <a:cs typeface="Times New Roman" pitchFamily="18" charset="0"/>
                        </a:rPr>
                        <a:t>край»</a:t>
                      </a:r>
                      <a:endParaRPr lang="ru-RU" sz="1000" b="0" i="0" u="none" strike="noStrike" dirty="0">
                        <a:solidFill>
                          <a:srgbClr val="000000"/>
                        </a:solidFill>
                        <a:effectLst/>
                        <a:latin typeface="Times New Roman" pitchFamily="18" charset="0"/>
                        <a:cs typeface="Times New Roman" pitchFamily="18" charset="0"/>
                      </a:endParaRPr>
                    </a:p>
                  </a:txBody>
                  <a:tcPr marL="3752" marR="3752" marT="3752" marB="0">
                    <a:noFill/>
                  </a:tcPr>
                </a:tc>
                <a:tc>
                  <a:txBody>
                    <a:bodyPr/>
                    <a:lstStyle/>
                    <a:p>
                      <a:pPr algn="ctr" fontAlgn="t"/>
                      <a:r>
                        <a:rPr lang="ru-RU" sz="1000" u="none" strike="noStrike">
                          <a:effectLst/>
                          <a:latin typeface="Times New Roman" pitchFamily="18" charset="0"/>
                          <a:cs typeface="Times New Roman" pitchFamily="18" charset="0"/>
                        </a:rPr>
                        <a:t>0,10</a:t>
                      </a:r>
                      <a:endParaRPr lang="ru-RU" sz="1000" b="0" i="0" u="none" strike="noStrike">
                        <a:solidFill>
                          <a:srgbClr val="000000"/>
                        </a:solidFill>
                        <a:effectLst/>
                        <a:latin typeface="Times New Roman" pitchFamily="18" charset="0"/>
                        <a:cs typeface="Times New Roman" pitchFamily="18" charset="0"/>
                      </a:endParaRPr>
                    </a:p>
                  </a:txBody>
                  <a:tcPr marL="3752" marR="3752" marT="3752" marB="0">
                    <a:noFill/>
                  </a:tcPr>
                </a:tc>
              </a:tr>
              <a:tr h="438944">
                <a:tc>
                  <a:txBody>
                    <a:bodyPr/>
                    <a:lstStyle/>
                    <a:p>
                      <a:pPr algn="just" fontAlgn="t"/>
                      <a:r>
                        <a:rPr lang="ru-RU" sz="1000" u="none" strike="noStrike" dirty="0" smtClean="0">
                          <a:effectLst/>
                          <a:latin typeface="Times New Roman" pitchFamily="18" charset="0"/>
                          <a:cs typeface="Times New Roman" pitchFamily="18" charset="0"/>
                        </a:rPr>
                        <a:t>»Ремонт </a:t>
                      </a:r>
                      <a:r>
                        <a:rPr lang="ru-RU" sz="1000" u="none" strike="noStrike" dirty="0">
                          <a:effectLst/>
                          <a:latin typeface="Times New Roman" pitchFamily="18" charset="0"/>
                          <a:cs typeface="Times New Roman" pitchFamily="18" charset="0"/>
                        </a:rPr>
                        <a:t>пешеходной дорожки по ул. Ленина (с №63 по №87 </a:t>
                      </a:r>
                      <a:r>
                        <a:rPr lang="ru-RU" sz="1000" u="none" strike="noStrike" dirty="0" smtClean="0">
                          <a:effectLst/>
                          <a:latin typeface="Times New Roman" pitchFamily="18" charset="0"/>
                          <a:cs typeface="Times New Roman" pitchFamily="18" charset="0"/>
                        </a:rPr>
                        <a:t>»В» </a:t>
                      </a:r>
                      <a:r>
                        <a:rPr lang="ru-RU" sz="1000" u="none" strike="noStrike" dirty="0">
                          <a:effectLst/>
                          <a:latin typeface="Times New Roman" pitchFamily="18" charset="0"/>
                          <a:cs typeface="Times New Roman" pitchFamily="18" charset="0"/>
                        </a:rPr>
                        <a:t>и с №89 </a:t>
                      </a:r>
                      <a:r>
                        <a:rPr lang="ru-RU" sz="1000" u="none" strike="noStrike" dirty="0" smtClean="0">
                          <a:effectLst/>
                          <a:latin typeface="Times New Roman" pitchFamily="18" charset="0"/>
                          <a:cs typeface="Times New Roman" pitchFamily="18" charset="0"/>
                        </a:rPr>
                        <a:t>»А» </a:t>
                      </a:r>
                      <a:r>
                        <a:rPr lang="ru-RU" sz="1000" u="none" strike="noStrike" dirty="0">
                          <a:effectLst/>
                          <a:latin typeface="Times New Roman" pitchFamily="18" charset="0"/>
                          <a:cs typeface="Times New Roman" pitchFamily="18" charset="0"/>
                        </a:rPr>
                        <a:t>по №135) села Подлесного Труновского муниципального округа Ставропольского </a:t>
                      </a:r>
                      <a:r>
                        <a:rPr lang="ru-RU" sz="1000" u="none" strike="noStrike" dirty="0" smtClean="0">
                          <a:effectLst/>
                          <a:latin typeface="Times New Roman" pitchFamily="18" charset="0"/>
                          <a:cs typeface="Times New Roman" pitchFamily="18" charset="0"/>
                        </a:rPr>
                        <a:t>края»</a:t>
                      </a:r>
                      <a:endParaRPr lang="ru-RU" sz="1000" b="0" i="0" u="none" strike="noStrike" dirty="0">
                        <a:solidFill>
                          <a:srgbClr val="000000"/>
                        </a:solidFill>
                        <a:effectLst/>
                        <a:latin typeface="Times New Roman" pitchFamily="18" charset="0"/>
                        <a:cs typeface="Times New Roman" pitchFamily="18" charset="0"/>
                      </a:endParaRPr>
                    </a:p>
                  </a:txBody>
                  <a:tcPr marL="3752" marR="3752" marT="3752" marB="0">
                    <a:noFill/>
                  </a:tcPr>
                </a:tc>
                <a:tc>
                  <a:txBody>
                    <a:bodyPr/>
                    <a:lstStyle/>
                    <a:p>
                      <a:pPr algn="ctr" fontAlgn="t"/>
                      <a:r>
                        <a:rPr lang="ru-RU" sz="1000" u="none" strike="noStrike" dirty="0">
                          <a:effectLst/>
                          <a:latin typeface="Times New Roman" pitchFamily="18" charset="0"/>
                          <a:cs typeface="Times New Roman" pitchFamily="18" charset="0"/>
                        </a:rPr>
                        <a:t>1,90</a:t>
                      </a:r>
                      <a:endParaRPr lang="ru-RU" sz="1000" b="0" i="0" u="none" strike="noStrike" dirty="0">
                        <a:solidFill>
                          <a:srgbClr val="000000"/>
                        </a:solidFill>
                        <a:effectLst/>
                        <a:latin typeface="Times New Roman" pitchFamily="18" charset="0"/>
                        <a:cs typeface="Times New Roman" pitchFamily="18" charset="0"/>
                      </a:endParaRPr>
                    </a:p>
                  </a:txBody>
                  <a:tcPr marL="3752" marR="3752" marT="3752" marB="0">
                    <a:noFill/>
                  </a:tcPr>
                </a:tc>
              </a:tr>
              <a:tr h="302232">
                <a:tc>
                  <a:txBody>
                    <a:bodyPr/>
                    <a:lstStyle/>
                    <a:p>
                      <a:pPr algn="just" fontAlgn="t"/>
                      <a:r>
                        <a:rPr lang="ru-RU" sz="1000" u="none" strike="noStrike" dirty="0" smtClean="0">
                          <a:effectLst/>
                          <a:latin typeface="Times New Roman" pitchFamily="18" charset="0"/>
                          <a:cs typeface="Times New Roman" pitchFamily="18" charset="0"/>
                        </a:rPr>
                        <a:t>»Благоустройство </a:t>
                      </a:r>
                      <a:r>
                        <a:rPr lang="ru-RU" sz="1000" u="none" strike="noStrike" dirty="0">
                          <a:effectLst/>
                          <a:latin typeface="Times New Roman" pitchFamily="18" charset="0"/>
                          <a:cs typeface="Times New Roman" pitchFamily="18" charset="0"/>
                        </a:rPr>
                        <a:t>центра (западная часть) в селе Подлесное Труновского муниципального округа Ставропольского </a:t>
                      </a:r>
                      <a:r>
                        <a:rPr lang="ru-RU" sz="1000" u="none" strike="noStrike" dirty="0" smtClean="0">
                          <a:effectLst/>
                          <a:latin typeface="Times New Roman" pitchFamily="18" charset="0"/>
                          <a:cs typeface="Times New Roman" pitchFamily="18" charset="0"/>
                        </a:rPr>
                        <a:t>края»</a:t>
                      </a:r>
                      <a:endParaRPr lang="ru-RU" sz="1000" b="0" i="0" u="none" strike="noStrike" dirty="0">
                        <a:solidFill>
                          <a:srgbClr val="000000"/>
                        </a:solidFill>
                        <a:effectLst/>
                        <a:latin typeface="Times New Roman" pitchFamily="18" charset="0"/>
                        <a:cs typeface="Times New Roman" pitchFamily="18" charset="0"/>
                      </a:endParaRPr>
                    </a:p>
                  </a:txBody>
                  <a:tcPr marL="3752" marR="3752" marT="3752" marB="0">
                    <a:noFill/>
                  </a:tcPr>
                </a:tc>
                <a:tc>
                  <a:txBody>
                    <a:bodyPr/>
                    <a:lstStyle/>
                    <a:p>
                      <a:pPr algn="ctr" fontAlgn="t"/>
                      <a:r>
                        <a:rPr lang="ru-RU" sz="1000" u="none" strike="noStrike">
                          <a:effectLst/>
                          <a:latin typeface="Times New Roman" pitchFamily="18" charset="0"/>
                          <a:cs typeface="Times New Roman" pitchFamily="18" charset="0"/>
                        </a:rPr>
                        <a:t>0,60</a:t>
                      </a:r>
                      <a:endParaRPr lang="ru-RU" sz="1000" b="0" i="0" u="none" strike="noStrike">
                        <a:solidFill>
                          <a:srgbClr val="000000"/>
                        </a:solidFill>
                        <a:effectLst/>
                        <a:latin typeface="Times New Roman" pitchFamily="18" charset="0"/>
                        <a:cs typeface="Times New Roman" pitchFamily="18" charset="0"/>
                      </a:endParaRPr>
                    </a:p>
                  </a:txBody>
                  <a:tcPr marL="3752" marR="3752" marT="3752" marB="0">
                    <a:noFill/>
                  </a:tcPr>
                </a:tc>
              </a:tr>
              <a:tr h="438944">
                <a:tc>
                  <a:txBody>
                    <a:bodyPr/>
                    <a:lstStyle/>
                    <a:p>
                      <a:pPr algn="just" fontAlgn="t"/>
                      <a:r>
                        <a:rPr lang="ru-RU" sz="1000" u="none" strike="noStrike" dirty="0" smtClean="0">
                          <a:effectLst/>
                          <a:latin typeface="Times New Roman" pitchFamily="18" charset="0"/>
                          <a:cs typeface="Times New Roman" pitchFamily="18" charset="0"/>
                        </a:rPr>
                        <a:t>»Устройство </a:t>
                      </a:r>
                      <a:r>
                        <a:rPr lang="ru-RU" sz="1000" u="none" strike="noStrike" dirty="0">
                          <a:effectLst/>
                          <a:latin typeface="Times New Roman" pitchFamily="18" charset="0"/>
                          <a:cs typeface="Times New Roman" pitchFamily="18" charset="0"/>
                        </a:rPr>
                        <a:t>детской площадки по адресу: Ставропольский край, Труновский муниципальный округ, село Труновское, ориентир ул. Ленина, </a:t>
                      </a:r>
                      <a:r>
                        <a:rPr lang="ru-RU" sz="1000" u="none" strike="noStrike" dirty="0" smtClean="0">
                          <a:effectLst/>
                          <a:latin typeface="Times New Roman" pitchFamily="18" charset="0"/>
                          <a:cs typeface="Times New Roman" pitchFamily="18" charset="0"/>
                        </a:rPr>
                        <a:t>161»</a:t>
                      </a:r>
                      <a:endParaRPr lang="ru-RU" sz="1000" b="0" i="0" u="none" strike="noStrike" dirty="0">
                        <a:solidFill>
                          <a:srgbClr val="000000"/>
                        </a:solidFill>
                        <a:effectLst/>
                        <a:latin typeface="Times New Roman" pitchFamily="18" charset="0"/>
                        <a:cs typeface="Times New Roman" pitchFamily="18" charset="0"/>
                      </a:endParaRPr>
                    </a:p>
                  </a:txBody>
                  <a:tcPr marL="3752" marR="3752" marT="3752" marB="0">
                    <a:noFill/>
                  </a:tcPr>
                </a:tc>
                <a:tc>
                  <a:txBody>
                    <a:bodyPr/>
                    <a:lstStyle/>
                    <a:p>
                      <a:pPr algn="ctr" fontAlgn="t"/>
                      <a:r>
                        <a:rPr lang="ru-RU" sz="1000" u="none" strike="noStrike" dirty="0">
                          <a:effectLst/>
                          <a:latin typeface="Times New Roman" pitchFamily="18" charset="0"/>
                          <a:cs typeface="Times New Roman" pitchFamily="18" charset="0"/>
                        </a:rPr>
                        <a:t>0,50</a:t>
                      </a:r>
                      <a:endParaRPr lang="ru-RU" sz="1000" b="0" i="0" u="none" strike="noStrike" dirty="0">
                        <a:solidFill>
                          <a:srgbClr val="000000"/>
                        </a:solidFill>
                        <a:effectLst/>
                        <a:latin typeface="Times New Roman" pitchFamily="18" charset="0"/>
                        <a:cs typeface="Times New Roman" pitchFamily="18" charset="0"/>
                      </a:endParaRPr>
                    </a:p>
                  </a:txBody>
                  <a:tcPr marL="3752" marR="3752" marT="3752" marB="0">
                    <a:noFill/>
                  </a:tcPr>
                </a:tc>
              </a:tr>
            </a:tbl>
          </a:graphicData>
        </a:graphic>
      </p:graphicFrame>
      <p:graphicFrame>
        <p:nvGraphicFramePr>
          <p:cNvPr id="18" name="Таблица 17"/>
          <p:cNvGraphicFramePr>
            <a:graphicFrameLocks noGrp="1"/>
          </p:cNvGraphicFramePr>
          <p:nvPr>
            <p:extLst>
              <p:ext uri="{D42A27DB-BD31-4B8C-83A1-F6EECF244321}">
                <p14:modId xmlns:p14="http://schemas.microsoft.com/office/powerpoint/2010/main" val="2513490285"/>
              </p:ext>
            </p:extLst>
          </p:nvPr>
        </p:nvGraphicFramePr>
        <p:xfrm>
          <a:off x="0" y="2132856"/>
          <a:ext cx="4283968" cy="2387708"/>
        </p:xfrm>
        <a:graphic>
          <a:graphicData uri="http://schemas.openxmlformats.org/drawingml/2006/table">
            <a:tbl>
              <a:tblPr>
                <a:tableStyleId>{5C22544A-7EE6-4342-B048-85BDC9FD1C3A}</a:tableStyleId>
              </a:tblPr>
              <a:tblGrid>
                <a:gridCol w="3441820"/>
                <a:gridCol w="842148"/>
              </a:tblGrid>
              <a:tr h="561312">
                <a:tc>
                  <a:txBody>
                    <a:bodyPr/>
                    <a:lstStyle/>
                    <a:p>
                      <a:pPr algn="just" fontAlgn="t"/>
                      <a:r>
                        <a:rPr lang="ru-RU" sz="1100" u="none" strike="noStrike" dirty="0">
                          <a:effectLst/>
                          <a:latin typeface="Times New Roman" pitchFamily="18" charset="0"/>
                          <a:cs typeface="Times New Roman" pitchFamily="18" charset="0"/>
                        </a:rPr>
                        <a:t> (Благоустройство территории, прилегающей к Памятному знаку в честь основания совхоза им. Кирова поселка им. Кирова Труновского округа Ставропольского края)</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oFill/>
                  </a:tcPr>
                </a:tc>
                <a:tc>
                  <a:txBody>
                    <a:bodyPr/>
                    <a:lstStyle/>
                    <a:p>
                      <a:pPr algn="ctr" fontAlgn="t"/>
                      <a:r>
                        <a:rPr lang="ru-RU" sz="1100" u="none" strike="noStrike">
                          <a:effectLst/>
                          <a:latin typeface="Times New Roman" pitchFamily="18" charset="0"/>
                          <a:cs typeface="Times New Roman" pitchFamily="18" charset="0"/>
                        </a:rPr>
                        <a:t>5,17</a:t>
                      </a:r>
                      <a:endParaRPr lang="ru-RU" sz="1100" b="0" i="0" u="none" strike="noStrike">
                        <a:solidFill>
                          <a:srgbClr val="000000"/>
                        </a:solidFill>
                        <a:effectLst/>
                        <a:latin typeface="Times New Roman" pitchFamily="18" charset="0"/>
                        <a:cs typeface="Times New Roman" pitchFamily="18" charset="0"/>
                      </a:endParaRPr>
                    </a:p>
                  </a:txBody>
                  <a:tcPr marL="6350" marR="6350" marT="6350" marB="0">
                    <a:noFill/>
                  </a:tcPr>
                </a:tc>
              </a:tr>
              <a:tr h="403210">
                <a:tc>
                  <a:txBody>
                    <a:bodyPr/>
                    <a:lstStyle/>
                    <a:p>
                      <a:pPr algn="just" fontAlgn="t"/>
                      <a:r>
                        <a:rPr lang="ru-RU" sz="1100" u="none" strike="noStrike" dirty="0">
                          <a:effectLst/>
                          <a:latin typeface="Times New Roman" pitchFamily="18" charset="0"/>
                          <a:cs typeface="Times New Roman" pitchFamily="18" charset="0"/>
                        </a:rPr>
                        <a:t> (Благоустройство центра в селе Подлесное Труновского муниципального округа Ставропольского края)</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oFill/>
                  </a:tcPr>
                </a:tc>
                <a:tc>
                  <a:txBody>
                    <a:bodyPr/>
                    <a:lstStyle/>
                    <a:p>
                      <a:pPr algn="ctr" fontAlgn="t"/>
                      <a:r>
                        <a:rPr lang="ru-RU" sz="1100" u="none" strike="noStrike">
                          <a:effectLst/>
                          <a:latin typeface="Times New Roman" pitchFamily="18" charset="0"/>
                          <a:cs typeface="Times New Roman" pitchFamily="18" charset="0"/>
                        </a:rPr>
                        <a:t>1,50</a:t>
                      </a:r>
                      <a:endParaRPr lang="ru-RU" sz="1100" b="0" i="0" u="none" strike="noStrike">
                        <a:solidFill>
                          <a:srgbClr val="000000"/>
                        </a:solidFill>
                        <a:effectLst/>
                        <a:latin typeface="Times New Roman" pitchFamily="18" charset="0"/>
                        <a:cs typeface="Times New Roman" pitchFamily="18" charset="0"/>
                      </a:endParaRPr>
                    </a:p>
                  </a:txBody>
                  <a:tcPr marL="6350" marR="6350" marT="6350" marB="0">
                    <a:noFill/>
                  </a:tcPr>
                </a:tc>
              </a:tr>
              <a:tr h="561312">
                <a:tc>
                  <a:txBody>
                    <a:bodyPr/>
                    <a:lstStyle/>
                    <a:p>
                      <a:pPr algn="just" fontAlgn="t"/>
                      <a:r>
                        <a:rPr lang="ru-RU" sz="1100" u="none" strike="noStrike" dirty="0">
                          <a:effectLst/>
                          <a:latin typeface="Times New Roman" pitchFamily="18" charset="0"/>
                          <a:cs typeface="Times New Roman" pitchFamily="18" charset="0"/>
                        </a:rPr>
                        <a:t> (Благоустройство территории по адресу: ул. Ленина, № 2 в селе Новая Кугульта Труновского муниципального округа Ставропольского края)</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oFill/>
                  </a:tcPr>
                </a:tc>
                <a:tc>
                  <a:txBody>
                    <a:bodyPr/>
                    <a:lstStyle/>
                    <a:p>
                      <a:pPr algn="ctr" fontAlgn="t"/>
                      <a:r>
                        <a:rPr lang="ru-RU" sz="1100" u="none" strike="noStrike">
                          <a:effectLst/>
                          <a:latin typeface="Times New Roman" pitchFamily="18" charset="0"/>
                          <a:cs typeface="Times New Roman" pitchFamily="18" charset="0"/>
                        </a:rPr>
                        <a:t>1,50</a:t>
                      </a:r>
                      <a:endParaRPr lang="ru-RU" sz="1100" b="0" i="0" u="none" strike="noStrike">
                        <a:solidFill>
                          <a:srgbClr val="000000"/>
                        </a:solidFill>
                        <a:effectLst/>
                        <a:latin typeface="Times New Roman" pitchFamily="18" charset="0"/>
                        <a:cs typeface="Times New Roman" pitchFamily="18" charset="0"/>
                      </a:endParaRPr>
                    </a:p>
                  </a:txBody>
                  <a:tcPr marL="6350" marR="6350" marT="6350" marB="0">
                    <a:noFill/>
                  </a:tcPr>
                </a:tc>
              </a:tr>
              <a:tr h="746276">
                <a:tc>
                  <a:txBody>
                    <a:bodyPr/>
                    <a:lstStyle/>
                    <a:p>
                      <a:pPr algn="just" fontAlgn="t"/>
                      <a:r>
                        <a:rPr lang="ru-RU" sz="1100" u="none" strike="noStrike" dirty="0">
                          <a:effectLst/>
                          <a:latin typeface="Times New Roman" pitchFamily="18" charset="0"/>
                          <a:cs typeface="Times New Roman" pitchFamily="18" charset="0"/>
                        </a:rPr>
                        <a:t> (Ремонт пешеходных дорожек по ул. Ленина (от дома № 84) и от парковки по ул. Гагарина до ул. </a:t>
                      </a:r>
                      <a:r>
                        <a:rPr lang="ru-RU" sz="1100" u="none" strike="noStrike" dirty="0" smtClean="0">
                          <a:effectLst/>
                          <a:latin typeface="Times New Roman" pitchFamily="18" charset="0"/>
                          <a:cs typeface="Times New Roman" pitchFamily="18" charset="0"/>
                        </a:rPr>
                        <a:t>Пролетарская     </a:t>
                      </a:r>
                      <a:r>
                        <a:rPr lang="ru-RU" sz="1100" u="none" strike="noStrike" dirty="0">
                          <a:effectLst/>
                          <a:latin typeface="Times New Roman" pitchFamily="18" charset="0"/>
                          <a:cs typeface="Times New Roman" pitchFamily="18" charset="0"/>
                        </a:rPr>
                        <a:t>( в районе школы № 8) в селе Труновское Труновского муниципального округа Ставропольского края)</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oFill/>
                  </a:tcPr>
                </a:tc>
                <a:tc>
                  <a:txBody>
                    <a:bodyPr/>
                    <a:lstStyle/>
                    <a:p>
                      <a:pPr algn="ctr" fontAlgn="t"/>
                      <a:r>
                        <a:rPr lang="ru-RU" sz="1100" u="none" strike="noStrike" dirty="0">
                          <a:effectLst/>
                          <a:latin typeface="Times New Roman" pitchFamily="18" charset="0"/>
                          <a:cs typeface="Times New Roman" pitchFamily="18" charset="0"/>
                        </a:rPr>
                        <a:t>2,08</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oFill/>
                  </a:tcPr>
                </a:tc>
              </a:tr>
            </a:tbl>
          </a:graphicData>
        </a:graphic>
      </p:graphicFrame>
    </p:spTree>
    <p:extLst>
      <p:ext uri="{BB962C8B-B14F-4D97-AF65-F5344CB8AC3E}">
        <p14:creationId xmlns:p14="http://schemas.microsoft.com/office/powerpoint/2010/main" val="24421922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pPr/>
              <a:t>26</a:t>
            </a:fld>
            <a:endParaRPr lang="ru-RU"/>
          </a:p>
        </p:txBody>
      </p:sp>
      <p:sp>
        <p:nvSpPr>
          <p:cNvPr id="6" name="Rectangle 2"/>
          <p:cNvSpPr>
            <a:spLocks noChangeArrowheads="1"/>
          </p:cNvSpPr>
          <p:nvPr/>
        </p:nvSpPr>
        <p:spPr bwMode="auto">
          <a:xfrm>
            <a:off x="3419871" y="1377062"/>
            <a:ext cx="5624341" cy="2369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304704"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ПРОЕКТ ПОДДЕРЖКИ МЕСТНЫХ ИНИЦИАТИВ (ППМИ)</a:t>
            </a:r>
            <a:r>
              <a:rPr kumimoji="0" lang="ru-RU" sz="1400" b="0"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 </a:t>
            </a:r>
            <a:r>
              <a:rPr kumimoji="0" lang="ru-RU" sz="1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новая организационная и институционная схема, позволяющая объединить ресурсы регионального бюджета, бюджетов муниципальных образований, финансовые ресурсы местных сообществ и направить их на поддержку местных инициатив для решения именно тех проблем, которые в большей степени волнуют население.</a:t>
            </a:r>
            <a:endParaRPr kumimoji="0" lang="ru-RU" sz="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При этом отбор и реализация проектов в муниципальных образованиях осуществляется при активном участии населения.</a:t>
            </a:r>
            <a:endParaRPr kumimoji="0" lang="ru-RU" sz="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Рисунок 6" descr="Описание: D:\User\Desktop\Информация для работы\ТОЛЬКО\Бюджет для граждан на 2023 год\Расчеты к бюджету для граждан\ФОТО 2022\692191b1-a3ce-4ca8-b77f-7dc1b791c64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484784"/>
            <a:ext cx="3419870" cy="26490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rot="10800000" flipV="1">
            <a:off x="143508" y="4260033"/>
            <a:ext cx="885698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ru-RU" sz="1800" b="1" i="0" u="none" strike="noStrike" cap="none" normalizeH="0" baseline="0" dirty="0" smtClean="0">
                <a:ln>
                  <a:noFill/>
                </a:ln>
                <a:solidFill>
                  <a:srgbClr val="17365D"/>
                </a:solidFill>
                <a:effectLst/>
                <a:latin typeface="Calibri" pitchFamily="34" charset="0"/>
                <a:ea typeface="Times New Roman" pitchFamily="18" charset="0"/>
                <a:cs typeface="Times New Roman" pitchFamily="18" charset="0"/>
              </a:rPr>
              <a:t>ЦЕЛИ ППМИ:</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Создание экономических и социальных условий для динамического развития социальной инфраструктуры муниципальных образований.</a:t>
            </a:r>
            <a:endParaRPr kumimoji="0" lang="ru-RU" sz="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Развитие потенциала органов местного самоуправления.</a:t>
            </a:r>
            <a:endParaRPr kumimoji="0" lang="ru-RU" sz="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Активизация диалога населения с органами власти всех уровней в процессе решения выявленных проблем.</a:t>
            </a:r>
            <a:endParaRPr kumimoji="0" lang="ru-RU" sz="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Выявление и решение именно тех проблем, которые наиболее остро воспринимаются населением.</a:t>
            </a:r>
            <a:endParaRPr kumimoji="0" lang="ru-RU" sz="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Снижение иждивенческого настроения среди населения.</a:t>
            </a:r>
            <a:endParaRPr kumimoji="0" lang="ru-RU" sz="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Расширение участия граждан в деятельности органов местного самоуправления.</a:t>
            </a:r>
            <a:endParaRPr kumimoji="0" lang="ru-RU" sz="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Повышение качества эффективности использования государственных ресурсов за счет финансовой поддержки совместных инициатив населения и органов местного самоуправления.</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 name="Прямоугольник 7"/>
          <p:cNvSpPr/>
          <p:nvPr/>
        </p:nvSpPr>
        <p:spPr>
          <a:xfrm>
            <a:off x="395536" y="692696"/>
            <a:ext cx="2744662" cy="369332"/>
          </a:xfrm>
          <a:prstGeom prst="rect">
            <a:avLst/>
          </a:prstGeom>
        </p:spPr>
        <p:txBody>
          <a:bodyPr wrap="none">
            <a:spAutoFit/>
          </a:bodyPr>
          <a:lstStyle/>
          <a:p>
            <a:pPr lvl="0" fontAlgn="base">
              <a:spcBef>
                <a:spcPct val="0"/>
              </a:spcBef>
              <a:spcAft>
                <a:spcPct val="0"/>
              </a:spcAft>
            </a:pPr>
            <a:r>
              <a:rPr lang="ru-RU" b="1" dirty="0">
                <a:solidFill>
                  <a:srgbClr val="002060"/>
                </a:solidFill>
                <a:latin typeface="Cambria" pitchFamily="18" charset="0"/>
                <a:ea typeface="Times New Roman" pitchFamily="18" charset="0"/>
                <a:cs typeface="Times New Roman" pitchFamily="18" charset="0"/>
              </a:rPr>
              <a:t>ОБЩАЯ ИНФОРМАЦИЯ</a:t>
            </a:r>
          </a:p>
        </p:txBody>
      </p:sp>
    </p:spTree>
    <p:extLst>
      <p:ext uri="{BB962C8B-B14F-4D97-AF65-F5344CB8AC3E}">
        <p14:creationId xmlns:p14="http://schemas.microsoft.com/office/powerpoint/2010/main" val="11364229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pPr/>
              <a:t>27</a:t>
            </a:fld>
            <a:endParaRPr lang="ru-RU"/>
          </a:p>
        </p:txBody>
      </p:sp>
      <p:sp>
        <p:nvSpPr>
          <p:cNvPr id="4" name="Прямоугольник 3"/>
          <p:cNvSpPr/>
          <p:nvPr/>
        </p:nvSpPr>
        <p:spPr>
          <a:xfrm>
            <a:off x="251520" y="908720"/>
            <a:ext cx="8640960" cy="5128327"/>
          </a:xfrm>
          <a:prstGeom prst="rect">
            <a:avLst/>
          </a:prstGeom>
        </p:spPr>
        <p:txBody>
          <a:bodyPr wrap="square">
            <a:spAutoFit/>
          </a:bodyPr>
          <a:lstStyle/>
          <a:p>
            <a:pPr marL="342900" lvl="0" indent="-342900">
              <a:spcAft>
                <a:spcPts val="0"/>
              </a:spcAft>
              <a:buFont typeface="Arial"/>
              <a:buChar char="•"/>
              <a:tabLst>
                <a:tab pos="457200" algn="l"/>
              </a:tabLst>
            </a:pPr>
            <a:r>
              <a:rPr lang="ru-RU" sz="1100" dirty="0">
                <a:solidFill>
                  <a:srgbClr val="000000"/>
                </a:solidFill>
                <a:latin typeface="Times New Roman"/>
                <a:ea typeface="Times New Roman"/>
                <a:cs typeface="Times New Roman"/>
              </a:rPr>
              <a:t>Повышение эффективности работы органов местного самоуправления.</a:t>
            </a:r>
            <a:endParaRPr lang="ru-RU" sz="1100" dirty="0">
              <a:cs typeface="Times New Roman"/>
            </a:endParaRPr>
          </a:p>
          <a:p>
            <a:pPr marL="342900" lvl="0" indent="-342900">
              <a:spcAft>
                <a:spcPts val="0"/>
              </a:spcAft>
              <a:buFont typeface="Arial"/>
              <a:buChar char="•"/>
              <a:tabLst>
                <a:tab pos="457200" algn="l"/>
              </a:tabLst>
            </a:pPr>
            <a:r>
              <a:rPr lang="ru-RU" sz="1100" dirty="0">
                <a:solidFill>
                  <a:srgbClr val="000000"/>
                </a:solidFill>
                <a:latin typeface="Times New Roman"/>
                <a:ea typeface="Times New Roman"/>
                <a:cs typeface="Times New Roman"/>
              </a:rPr>
              <a:t>Создание и сохранение рабочих мест.</a:t>
            </a:r>
            <a:endParaRPr lang="ru-RU" sz="1100" dirty="0">
              <a:cs typeface="Times New Roman"/>
            </a:endParaRPr>
          </a:p>
          <a:p>
            <a:pPr>
              <a:lnSpc>
                <a:spcPct val="115000"/>
              </a:lnSpc>
              <a:spcAft>
                <a:spcPts val="0"/>
              </a:spcAft>
            </a:pPr>
            <a:r>
              <a:rPr lang="ru-RU" sz="1100" dirty="0">
                <a:solidFill>
                  <a:srgbClr val="000000"/>
                </a:solidFill>
                <a:latin typeface="Calibri"/>
                <a:ea typeface="Times New Roman"/>
                <a:cs typeface="Times New Roman"/>
              </a:rPr>
              <a:t> </a:t>
            </a:r>
            <a:r>
              <a:rPr lang="ru-RU" sz="1100" b="1" dirty="0">
                <a:solidFill>
                  <a:srgbClr val="17365D"/>
                </a:solidFill>
                <a:latin typeface="Times New Roman"/>
                <a:ea typeface="Times New Roman"/>
                <a:cs typeface="Times New Roman"/>
              </a:rPr>
              <a:t>ЗАДАЧИ ПРОЕКТА:</a:t>
            </a:r>
            <a:endParaRPr lang="ru-RU" sz="1100" dirty="0">
              <a:latin typeface="Calibri"/>
              <a:ea typeface="Calibri"/>
              <a:cs typeface="Times New Roman"/>
            </a:endParaRPr>
          </a:p>
          <a:p>
            <a:pPr marL="342900" lvl="0" indent="-342900">
              <a:spcAft>
                <a:spcPts val="0"/>
              </a:spcAft>
              <a:buFont typeface="Arial"/>
              <a:buChar char="•"/>
              <a:tabLst>
                <a:tab pos="457200" algn="l"/>
              </a:tabLst>
            </a:pPr>
            <a:r>
              <a:rPr lang="ru-RU" sz="1100" dirty="0">
                <a:solidFill>
                  <a:srgbClr val="000000"/>
                </a:solidFill>
                <a:latin typeface="Times New Roman"/>
                <a:ea typeface="Times New Roman"/>
                <a:cs typeface="Times New Roman"/>
              </a:rPr>
              <a:t>Восстановление и создание новых объектов социальной, общественной инфраструктуры местного уровня и повышение качества предоставляемых услуг.</a:t>
            </a:r>
            <a:endParaRPr lang="ru-RU" sz="1100" dirty="0">
              <a:cs typeface="Times New Roman"/>
            </a:endParaRPr>
          </a:p>
          <a:p>
            <a:pPr marL="342900" lvl="0" indent="-342900">
              <a:spcAft>
                <a:spcPts val="0"/>
              </a:spcAft>
              <a:buFont typeface="Arial"/>
              <a:buChar char="•"/>
              <a:tabLst>
                <a:tab pos="457200" algn="l"/>
              </a:tabLst>
            </a:pPr>
            <a:r>
              <a:rPr lang="ru-RU" sz="1100" dirty="0">
                <a:solidFill>
                  <a:srgbClr val="000000"/>
                </a:solidFill>
                <a:latin typeface="Times New Roman"/>
                <a:ea typeface="Times New Roman"/>
                <a:cs typeface="Times New Roman"/>
              </a:rPr>
              <a:t>Повышение уровня участия населения в разрешении собственных проблем, в планировании и расходовании бюджетных средств.</a:t>
            </a:r>
            <a:endParaRPr lang="ru-RU" sz="1100" dirty="0">
              <a:cs typeface="Times New Roman"/>
            </a:endParaRPr>
          </a:p>
          <a:p>
            <a:pPr marL="342900" lvl="0" indent="-342900">
              <a:spcAft>
                <a:spcPts val="0"/>
              </a:spcAft>
              <a:buFont typeface="Arial"/>
              <a:buChar char="•"/>
              <a:tabLst>
                <a:tab pos="457200" algn="l"/>
              </a:tabLst>
            </a:pPr>
            <a:r>
              <a:rPr lang="ru-RU" sz="1100" dirty="0">
                <a:solidFill>
                  <a:srgbClr val="000000"/>
                </a:solidFill>
                <a:latin typeface="Times New Roman"/>
                <a:ea typeface="Times New Roman"/>
                <a:cs typeface="Times New Roman"/>
              </a:rPr>
              <a:t>Развитие способностей местных органов власти планировать, готовить и внедрять проекты с участием населения.</a:t>
            </a:r>
            <a:endParaRPr lang="ru-RU" sz="1100" dirty="0">
              <a:cs typeface="Times New Roman"/>
            </a:endParaRPr>
          </a:p>
          <a:p>
            <a:pPr marL="342900" lvl="0" indent="-342900">
              <a:spcAft>
                <a:spcPts val="0"/>
              </a:spcAft>
              <a:buFont typeface="Arial"/>
              <a:buChar char="•"/>
              <a:tabLst>
                <a:tab pos="457200" algn="l"/>
              </a:tabLst>
            </a:pPr>
            <a:r>
              <a:rPr lang="ru-RU" sz="1100" dirty="0">
                <a:latin typeface="Times New Roman"/>
                <a:ea typeface="Times New Roman"/>
                <a:cs typeface="Times New Roman"/>
              </a:rPr>
              <a:t> </a:t>
            </a:r>
            <a:endParaRPr lang="ru-RU" sz="1100" dirty="0">
              <a:cs typeface="Times New Roman"/>
            </a:endParaRPr>
          </a:p>
          <a:p>
            <a:pPr>
              <a:lnSpc>
                <a:spcPct val="115000"/>
              </a:lnSpc>
              <a:spcAft>
                <a:spcPts val="0"/>
              </a:spcAft>
            </a:pPr>
            <a:r>
              <a:rPr lang="ru-RU" sz="1100" b="1" dirty="0">
                <a:solidFill>
                  <a:srgbClr val="17365D"/>
                </a:solidFill>
                <a:latin typeface="Times New Roman"/>
                <a:ea typeface="Times New Roman"/>
                <a:cs typeface="Times New Roman"/>
              </a:rPr>
              <a:t>НАПРАВЛЕНИЯ РЕАЛИЗАЦИИ ПРОЕКТОВ:</a:t>
            </a:r>
            <a:endParaRPr lang="ru-RU" sz="1100" dirty="0">
              <a:latin typeface="Calibri"/>
              <a:ea typeface="Calibri"/>
              <a:cs typeface="Times New Roman"/>
            </a:endParaRPr>
          </a:p>
          <a:p>
            <a:pPr>
              <a:lnSpc>
                <a:spcPct val="115000"/>
              </a:lnSpc>
              <a:spcAft>
                <a:spcPts val="0"/>
              </a:spcAft>
            </a:pPr>
            <a:r>
              <a:rPr lang="ru-RU" sz="1100" b="1" dirty="0">
                <a:solidFill>
                  <a:srgbClr val="17365D"/>
                </a:solidFill>
                <a:latin typeface="Times New Roman"/>
                <a:ea typeface="Times New Roman"/>
                <a:cs typeface="Times New Roman"/>
              </a:rPr>
              <a:t> </a:t>
            </a:r>
            <a:endParaRPr lang="ru-RU" sz="1100" dirty="0">
              <a:latin typeface="Calibri"/>
              <a:ea typeface="Calibri"/>
              <a:cs typeface="Times New Roman"/>
            </a:endParaRPr>
          </a:p>
          <a:p>
            <a:pPr marL="342900" lvl="0" indent="-342900" algn="just">
              <a:spcAft>
                <a:spcPts val="0"/>
              </a:spcAft>
              <a:buFont typeface="Arial"/>
              <a:buChar char="•"/>
              <a:tabLst>
                <a:tab pos="457200" algn="l"/>
              </a:tabLst>
            </a:pPr>
            <a:r>
              <a:rPr lang="ru-RU" sz="1100" dirty="0">
                <a:solidFill>
                  <a:srgbClr val="000000"/>
                </a:solidFill>
                <a:latin typeface="Times New Roman"/>
                <a:ea typeface="Times New Roman"/>
                <a:cs typeface="Times New Roman"/>
              </a:rPr>
              <a:t>Организация в границах поселения электро-, тепло-, газо-, и водоснабжения населения, водоотведения, снабжение населения топливом в пределах полномочий, установленных законодательством Российской Федерации.</a:t>
            </a:r>
            <a:endParaRPr lang="ru-RU" sz="1100" dirty="0">
              <a:cs typeface="Times New Roman"/>
            </a:endParaRPr>
          </a:p>
          <a:p>
            <a:pPr marL="342900" lvl="0" indent="-342900" algn="just">
              <a:spcAft>
                <a:spcPts val="0"/>
              </a:spcAft>
              <a:buFont typeface="Arial"/>
              <a:buChar char="•"/>
              <a:tabLst>
                <a:tab pos="457200" algn="l"/>
              </a:tabLst>
            </a:pPr>
            <a:r>
              <a:rPr lang="ru-RU" sz="1100" dirty="0">
                <a:solidFill>
                  <a:srgbClr val="000000"/>
                </a:solidFill>
                <a:latin typeface="Times New Roman"/>
                <a:ea typeface="Times New Roman"/>
                <a:cs typeface="Times New Roman"/>
              </a:rPr>
              <a:t>Обеспечение первичных мер пожарной безопасности в границах населенных пунктов населения.</a:t>
            </a:r>
            <a:endParaRPr lang="ru-RU" sz="1100" dirty="0">
              <a:cs typeface="Times New Roman"/>
            </a:endParaRPr>
          </a:p>
          <a:p>
            <a:pPr marL="342900" lvl="0" indent="-342900" algn="just">
              <a:spcAft>
                <a:spcPts val="0"/>
              </a:spcAft>
              <a:buFont typeface="Arial"/>
              <a:buChar char="•"/>
              <a:tabLst>
                <a:tab pos="457200" algn="l"/>
              </a:tabLst>
            </a:pPr>
            <a:r>
              <a:rPr lang="ru-RU" sz="1100" dirty="0">
                <a:solidFill>
                  <a:srgbClr val="000000"/>
                </a:solidFill>
                <a:latin typeface="Times New Roman"/>
                <a:ea typeface="Times New Roman"/>
                <a:cs typeface="Times New Roman"/>
              </a:rPr>
              <a:t>Создание условий для обеспечения жителей поселения услугами бытового обслуживания.</a:t>
            </a:r>
            <a:endParaRPr lang="ru-RU" sz="1100" dirty="0">
              <a:cs typeface="Times New Roman"/>
            </a:endParaRPr>
          </a:p>
          <a:p>
            <a:pPr marL="342900" lvl="0" indent="-342900" algn="just">
              <a:spcAft>
                <a:spcPts val="0"/>
              </a:spcAft>
              <a:buFont typeface="Arial"/>
              <a:buChar char="•"/>
              <a:tabLst>
                <a:tab pos="457200" algn="l"/>
              </a:tabLst>
            </a:pPr>
            <a:r>
              <a:rPr lang="ru-RU" sz="1100" dirty="0">
                <a:solidFill>
                  <a:srgbClr val="000000"/>
                </a:solidFill>
                <a:latin typeface="Times New Roman"/>
                <a:ea typeface="Times New Roman"/>
                <a:cs typeface="Times New Roman"/>
              </a:rPr>
              <a:t>Создание условий для организации досуга и обеспечения жителей поселения услугами организаций культуры.</a:t>
            </a:r>
            <a:endParaRPr lang="ru-RU" sz="1100" dirty="0">
              <a:cs typeface="Times New Roman"/>
            </a:endParaRPr>
          </a:p>
          <a:p>
            <a:pPr marL="342900" lvl="0" indent="-342900" algn="just">
              <a:spcAft>
                <a:spcPts val="0"/>
              </a:spcAft>
              <a:buFont typeface="Arial"/>
              <a:buChar char="•"/>
              <a:tabLst>
                <a:tab pos="457200" algn="l"/>
              </a:tabLst>
            </a:pPr>
            <a:r>
              <a:rPr lang="ru-RU" sz="1100" dirty="0">
                <a:solidFill>
                  <a:srgbClr val="000000"/>
                </a:solidFill>
                <a:latin typeface="Times New Roman"/>
                <a:ea typeface="Times New Roman"/>
                <a:cs typeface="Times New Roman"/>
              </a:rPr>
              <a:t>Обеспечение условий для развития на территории поселения физической культуры и массового спорта.</a:t>
            </a:r>
            <a:endParaRPr lang="ru-RU" sz="1100" dirty="0">
              <a:cs typeface="Times New Roman"/>
            </a:endParaRPr>
          </a:p>
          <a:p>
            <a:pPr marL="342900" lvl="0" indent="-342900" algn="just">
              <a:spcAft>
                <a:spcPts val="0"/>
              </a:spcAft>
              <a:buFont typeface="Arial"/>
              <a:buChar char="•"/>
              <a:tabLst>
                <a:tab pos="457200" algn="l"/>
              </a:tabLst>
            </a:pPr>
            <a:r>
              <a:rPr lang="ru-RU" sz="1100" dirty="0">
                <a:solidFill>
                  <a:srgbClr val="000000"/>
                </a:solidFill>
                <a:latin typeface="Times New Roman"/>
                <a:ea typeface="Times New Roman"/>
                <a:cs typeface="Times New Roman"/>
              </a:rPr>
              <a:t>Организация сбора и вывоза бытовых отходов и мусора.</a:t>
            </a:r>
            <a:endParaRPr lang="ru-RU" sz="1100" dirty="0">
              <a:cs typeface="Times New Roman"/>
            </a:endParaRPr>
          </a:p>
          <a:p>
            <a:pPr marL="342900" lvl="0" indent="-342900" algn="just">
              <a:spcAft>
                <a:spcPts val="0"/>
              </a:spcAft>
              <a:buFont typeface="Arial"/>
              <a:buChar char="•"/>
              <a:tabLst>
                <a:tab pos="457200" algn="l"/>
              </a:tabLst>
            </a:pPr>
            <a:r>
              <a:rPr lang="ru-RU" sz="1100" dirty="0">
                <a:solidFill>
                  <a:srgbClr val="000000"/>
                </a:solidFill>
                <a:latin typeface="Times New Roman"/>
                <a:ea typeface="Times New Roman"/>
                <a:cs typeface="Times New Roman"/>
              </a:rPr>
              <a:t>Организация благоустройства территории поселения (включая освещение улиц, озеленение территории, устройство пешеходных дорожек и тротуаров)</a:t>
            </a:r>
            <a:endParaRPr lang="ru-RU" sz="1100" dirty="0">
              <a:cs typeface="Times New Roman"/>
            </a:endParaRPr>
          </a:p>
          <a:p>
            <a:pPr marL="342900" lvl="0" indent="-342900" algn="just">
              <a:spcAft>
                <a:spcPts val="0"/>
              </a:spcAft>
              <a:buFont typeface="Arial"/>
              <a:buChar char="•"/>
              <a:tabLst>
                <a:tab pos="457200" algn="l"/>
              </a:tabLst>
            </a:pPr>
            <a:r>
              <a:rPr lang="ru-RU" sz="1100" dirty="0">
                <a:solidFill>
                  <a:srgbClr val="000000"/>
                </a:solidFill>
                <a:latin typeface="Times New Roman"/>
                <a:ea typeface="Times New Roman"/>
                <a:cs typeface="Times New Roman"/>
              </a:rPr>
              <a:t>Содержание мест захоронения.</a:t>
            </a:r>
            <a:endParaRPr lang="ru-RU" sz="1100" dirty="0">
              <a:cs typeface="Times New Roman"/>
            </a:endParaRPr>
          </a:p>
          <a:p>
            <a:pPr marL="342900" lvl="0" indent="-342900" algn="just">
              <a:spcAft>
                <a:spcPts val="0"/>
              </a:spcAft>
              <a:buFont typeface="Arial"/>
              <a:buChar char="•"/>
              <a:tabLst>
                <a:tab pos="457200" algn="l"/>
              </a:tabLst>
            </a:pPr>
            <a:r>
              <a:rPr lang="ru-RU" sz="1100" dirty="0">
                <a:latin typeface="Times New Roman"/>
                <a:ea typeface="Times New Roman"/>
                <a:cs typeface="Times New Roman"/>
              </a:rPr>
              <a:t> </a:t>
            </a:r>
            <a:endParaRPr lang="ru-RU" sz="1100" dirty="0">
              <a:cs typeface="Times New Roman"/>
            </a:endParaRPr>
          </a:p>
          <a:p>
            <a:pPr>
              <a:lnSpc>
                <a:spcPct val="115000"/>
              </a:lnSpc>
              <a:spcAft>
                <a:spcPts val="0"/>
              </a:spcAft>
            </a:pPr>
            <a:r>
              <a:rPr lang="ru-RU" sz="1100" b="1" dirty="0">
                <a:solidFill>
                  <a:srgbClr val="17365D"/>
                </a:solidFill>
                <a:latin typeface="Times New Roman"/>
                <a:ea typeface="Times New Roman"/>
                <a:cs typeface="Times New Roman"/>
              </a:rPr>
              <a:t>КАК ЭТО РАБОТАЕТ?</a:t>
            </a:r>
            <a:endParaRPr lang="ru-RU" sz="1100" dirty="0">
              <a:latin typeface="Calibri"/>
              <a:ea typeface="Calibri"/>
              <a:cs typeface="Times New Roman"/>
            </a:endParaRPr>
          </a:p>
          <a:p>
            <a:pPr>
              <a:lnSpc>
                <a:spcPct val="115000"/>
              </a:lnSpc>
              <a:spcAft>
                <a:spcPts val="0"/>
              </a:spcAft>
            </a:pPr>
            <a:r>
              <a:rPr lang="ru-RU" sz="1100" b="1" dirty="0">
                <a:solidFill>
                  <a:srgbClr val="17365D"/>
                </a:solidFill>
                <a:latin typeface="Times New Roman"/>
                <a:ea typeface="Times New Roman"/>
                <a:cs typeface="Times New Roman"/>
              </a:rPr>
              <a:t> </a:t>
            </a:r>
            <a:endParaRPr lang="ru-RU" sz="1100" dirty="0">
              <a:latin typeface="Calibri"/>
              <a:ea typeface="Calibri"/>
              <a:cs typeface="Times New Roman"/>
            </a:endParaRPr>
          </a:p>
          <a:p>
            <a:pPr marL="342900" lvl="0" indent="-342900">
              <a:spcAft>
                <a:spcPts val="0"/>
              </a:spcAft>
              <a:buFont typeface="Arial"/>
              <a:buChar char="•"/>
              <a:tabLst>
                <a:tab pos="457200" algn="l"/>
              </a:tabLst>
            </a:pPr>
            <a:r>
              <a:rPr lang="ru-RU" sz="1100" dirty="0">
                <a:solidFill>
                  <a:srgbClr val="000000"/>
                </a:solidFill>
                <a:latin typeface="Times New Roman"/>
                <a:ea typeface="Times New Roman"/>
                <a:cs typeface="Times New Roman"/>
              </a:rPr>
              <a:t>Администрации муниципальных образований совместно с населением отбирают и готовят проекты для участия в региональном конкурсе.</a:t>
            </a:r>
            <a:endParaRPr lang="ru-RU" sz="1100" dirty="0">
              <a:cs typeface="Times New Roman"/>
            </a:endParaRPr>
          </a:p>
          <a:p>
            <a:pPr marL="342900" lvl="0" indent="-342900">
              <a:spcAft>
                <a:spcPts val="0"/>
              </a:spcAft>
              <a:buFont typeface="Arial"/>
              <a:buChar char="•"/>
              <a:tabLst>
                <a:tab pos="457200" algn="l"/>
              </a:tabLst>
            </a:pPr>
            <a:r>
              <a:rPr lang="ru-RU" sz="1100" dirty="0">
                <a:solidFill>
                  <a:srgbClr val="000000"/>
                </a:solidFill>
                <a:latin typeface="Times New Roman"/>
                <a:ea typeface="Times New Roman"/>
                <a:cs typeface="Times New Roman"/>
              </a:rPr>
              <a:t>Краевая конкурсная комиссия, на основе заранее согласованных критериев, определяет лучшие проекты для предоставления им субсидии.</a:t>
            </a:r>
            <a:endParaRPr lang="ru-RU" sz="1100" dirty="0">
              <a:cs typeface="Times New Roman"/>
            </a:endParaRPr>
          </a:p>
          <a:p>
            <a:pPr marL="342900" lvl="0" indent="-342900">
              <a:spcAft>
                <a:spcPts val="0"/>
              </a:spcAft>
              <a:buFont typeface="Arial"/>
              <a:buChar char="•"/>
              <a:tabLst>
                <a:tab pos="457200" algn="l"/>
              </a:tabLst>
            </a:pPr>
            <a:r>
              <a:rPr lang="ru-RU" sz="1100" dirty="0">
                <a:solidFill>
                  <a:srgbClr val="000000"/>
                </a:solidFill>
                <a:latin typeface="Times New Roman"/>
                <a:ea typeface="Times New Roman"/>
                <a:cs typeface="Times New Roman"/>
              </a:rPr>
              <a:t>Субсидии предоставляются из регионального бюджета на условии местного </a:t>
            </a:r>
            <a:r>
              <a:rPr lang="ru-RU" sz="1100" dirty="0" err="1">
                <a:solidFill>
                  <a:srgbClr val="000000"/>
                </a:solidFill>
                <a:latin typeface="Times New Roman"/>
                <a:ea typeface="Times New Roman"/>
                <a:cs typeface="Times New Roman"/>
              </a:rPr>
              <a:t>софинансирования</a:t>
            </a:r>
            <a:r>
              <a:rPr lang="ru-RU" sz="1100" dirty="0">
                <a:solidFill>
                  <a:srgbClr val="000000"/>
                </a:solidFill>
                <a:latin typeface="Times New Roman"/>
                <a:ea typeface="Times New Roman"/>
                <a:cs typeface="Times New Roman"/>
              </a:rPr>
              <a:t> (муниципалитет, спонсоры, население), которое может выражаться как в денежном, так и в другом эквиваленте (материалы, техника, труд и пр.)</a:t>
            </a:r>
            <a:endParaRPr lang="ru-RU" sz="1100" dirty="0">
              <a:effectLst/>
              <a:cs typeface="Times New Roman"/>
            </a:endParaRPr>
          </a:p>
        </p:txBody>
      </p:sp>
    </p:spTree>
    <p:extLst>
      <p:ext uri="{BB962C8B-B14F-4D97-AF65-F5344CB8AC3E}">
        <p14:creationId xmlns:p14="http://schemas.microsoft.com/office/powerpoint/2010/main" val="8694177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pPr/>
              <a:t>28</a:t>
            </a:fld>
            <a:endParaRPr lang="ru-RU"/>
          </a:p>
        </p:txBody>
      </p:sp>
      <p:sp>
        <p:nvSpPr>
          <p:cNvPr id="3" name="Прямоугольник 2"/>
          <p:cNvSpPr/>
          <p:nvPr/>
        </p:nvSpPr>
        <p:spPr>
          <a:xfrm>
            <a:off x="424449" y="1052736"/>
            <a:ext cx="8208912" cy="1323439"/>
          </a:xfrm>
          <a:prstGeom prst="rect">
            <a:avLst/>
          </a:prstGeom>
        </p:spPr>
        <p:txBody>
          <a:bodyPr wrap="square">
            <a:spAutoFit/>
          </a:bodyPr>
          <a:lstStyle/>
          <a:p>
            <a:pPr marL="342900" lvl="0" indent="-342900">
              <a:spcAft>
                <a:spcPts val="0"/>
              </a:spcAft>
              <a:buFont typeface="Arial"/>
              <a:buChar char="•"/>
              <a:tabLst>
                <a:tab pos="457200" algn="l"/>
              </a:tabLst>
            </a:pPr>
            <a:r>
              <a:rPr lang="ru-RU" sz="1100" dirty="0" smtClean="0">
                <a:solidFill>
                  <a:srgbClr val="000000"/>
                </a:solidFill>
                <a:latin typeface="Times New Roman" pitchFamily="18" charset="0"/>
                <a:ea typeface="Times New Roman"/>
                <a:cs typeface="Times New Roman" pitchFamily="18" charset="0"/>
              </a:rPr>
              <a:t>Проект </a:t>
            </a:r>
            <a:r>
              <a:rPr lang="ru-RU" sz="1100" dirty="0">
                <a:solidFill>
                  <a:srgbClr val="000000"/>
                </a:solidFill>
                <a:latin typeface="Times New Roman" pitchFamily="18" charset="0"/>
                <a:ea typeface="Times New Roman"/>
                <a:cs typeface="Times New Roman" pitchFamily="18" charset="0"/>
              </a:rPr>
              <a:t>реализуется при постоянном мониторинге населения муниципального образования.</a:t>
            </a:r>
            <a:endParaRPr lang="ru-RU" sz="1100" dirty="0">
              <a:latin typeface="Times New Roman" pitchFamily="18" charset="0"/>
              <a:cs typeface="Times New Roman" pitchFamily="18" charset="0"/>
            </a:endParaRPr>
          </a:p>
          <a:p>
            <a:pPr marL="342900" lvl="0" indent="-342900">
              <a:spcAft>
                <a:spcPts val="0"/>
              </a:spcAft>
              <a:buFont typeface="Arial"/>
              <a:buChar char="•"/>
              <a:tabLst>
                <a:tab pos="457200" algn="l"/>
              </a:tabLst>
            </a:pPr>
            <a:r>
              <a:rPr lang="ru-RU" sz="1100" dirty="0" smtClean="0">
                <a:solidFill>
                  <a:srgbClr val="000000"/>
                </a:solidFill>
                <a:latin typeface="Times New Roman" pitchFamily="18" charset="0"/>
                <a:ea typeface="Times New Roman"/>
                <a:cs typeface="Times New Roman" pitchFamily="18" charset="0"/>
              </a:rPr>
              <a:t>Муниципальные образования, победившие в конкурсе, проводят конкурсные процедуры по выбору подрядчика и заключают с ним соглашение.</a:t>
            </a:r>
            <a:endParaRPr lang="ru-RU" sz="1100" dirty="0" smtClean="0">
              <a:latin typeface="Times New Roman" pitchFamily="18" charset="0"/>
              <a:cs typeface="Times New Roman" pitchFamily="18" charset="0"/>
            </a:endParaRPr>
          </a:p>
          <a:p>
            <a:pPr>
              <a:spcAft>
                <a:spcPts val="0"/>
              </a:spcAft>
            </a:pPr>
            <a:r>
              <a:rPr lang="ru-RU" sz="1100" dirty="0">
                <a:solidFill>
                  <a:srgbClr val="000000"/>
                </a:solidFill>
                <a:latin typeface="Times New Roman" pitchFamily="18" charset="0"/>
                <a:ea typeface="Times New Roman"/>
                <a:cs typeface="Times New Roman" pitchFamily="18" charset="0"/>
              </a:rPr>
              <a:t> </a:t>
            </a:r>
            <a:endParaRPr lang="ru-RU" sz="1100" dirty="0">
              <a:latin typeface="Times New Roman" pitchFamily="18" charset="0"/>
              <a:cs typeface="Times New Roman" pitchFamily="18" charset="0"/>
            </a:endParaRPr>
          </a:p>
          <a:p>
            <a:pPr>
              <a:spcAft>
                <a:spcPts val="0"/>
              </a:spcAft>
            </a:pPr>
            <a:r>
              <a:rPr lang="ru-RU" dirty="0">
                <a:solidFill>
                  <a:srgbClr val="000000"/>
                </a:solidFill>
                <a:latin typeface="Times New Roman"/>
                <a:ea typeface="Times New Roman"/>
              </a:rPr>
              <a:t> </a:t>
            </a:r>
            <a:endParaRPr lang="ru-RU" dirty="0"/>
          </a:p>
          <a:p>
            <a:pPr>
              <a:spcAft>
                <a:spcPts val="0"/>
              </a:spcAft>
            </a:pPr>
            <a:r>
              <a:rPr lang="ru-RU" dirty="0"/>
              <a:t> </a:t>
            </a:r>
            <a:endParaRPr lang="ru-RU" dirty="0">
              <a:effectLst/>
            </a:endParaRPr>
          </a:p>
        </p:txBody>
      </p:sp>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1401445" y="2204864"/>
            <a:ext cx="6341110" cy="3290108"/>
          </a:xfrm>
          <a:prstGeom prst="rect">
            <a:avLst/>
          </a:prstGeom>
        </p:spPr>
      </p:pic>
    </p:spTree>
    <p:extLst>
      <p:ext uri="{BB962C8B-B14F-4D97-AF65-F5344CB8AC3E}">
        <p14:creationId xmlns:p14="http://schemas.microsoft.com/office/powerpoint/2010/main" val="2501970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extLst>
              <p:ext uri="{D42A27DB-BD31-4B8C-83A1-F6EECF244321}">
                <p14:modId xmlns:p14="http://schemas.microsoft.com/office/powerpoint/2010/main" val="289473477"/>
              </p:ext>
            </p:extLst>
          </p:nvPr>
        </p:nvGraphicFramePr>
        <p:xfrm>
          <a:off x="179512" y="1628800"/>
          <a:ext cx="8928993" cy="4425707"/>
        </p:xfrm>
        <a:graphic>
          <a:graphicData uri="http://schemas.openxmlformats.org/drawingml/2006/table">
            <a:tbl>
              <a:tblPr firstRow="1" bandRow="1">
                <a:tableStyleId>{5C22544A-7EE6-4342-B048-85BDC9FD1C3A}</a:tableStyleId>
              </a:tblPr>
              <a:tblGrid>
                <a:gridCol w="2976331"/>
                <a:gridCol w="2976331"/>
                <a:gridCol w="2976331"/>
              </a:tblGrid>
              <a:tr h="735984">
                <a:tc>
                  <a:txBody>
                    <a:bodyPr/>
                    <a:lstStyle/>
                    <a:p>
                      <a:r>
                        <a:rPr lang="ru-RU" b="1" dirty="0" smtClean="0">
                          <a:latin typeface="Times New Roman" pitchFamily="18" charset="0"/>
                          <a:cs typeface="Times New Roman" pitchFamily="18" charset="0"/>
                        </a:rPr>
                        <a:t>Наименование</a:t>
                      </a:r>
                      <a:r>
                        <a:rPr lang="ru-RU" b="1" baseline="0" dirty="0" smtClean="0">
                          <a:latin typeface="Times New Roman" pitchFamily="18" charset="0"/>
                          <a:cs typeface="Times New Roman" pitchFamily="18" charset="0"/>
                        </a:rPr>
                        <a:t>  раздела </a:t>
                      </a:r>
                      <a:endParaRPr lang="ru-RU" b="1" dirty="0">
                        <a:latin typeface="Times New Roman" pitchFamily="18" charset="0"/>
                        <a:cs typeface="Times New Roman" pitchFamily="18" charset="0"/>
                      </a:endParaRPr>
                    </a:p>
                  </a:txBody>
                  <a:tcPr/>
                </a:tc>
                <a:tc>
                  <a:txBody>
                    <a:bodyPr/>
                    <a:lstStyle/>
                    <a:p>
                      <a:pPr algn="ctr"/>
                      <a:r>
                        <a:rPr lang="ru-RU" b="1" dirty="0" smtClean="0">
                          <a:latin typeface="Times New Roman" pitchFamily="18" charset="0"/>
                          <a:cs typeface="Times New Roman" pitchFamily="18" charset="0"/>
                        </a:rPr>
                        <a:t>2022 год</a:t>
                      </a:r>
                      <a:endParaRPr lang="ru-RU" b="1" dirty="0">
                        <a:latin typeface="Times New Roman" pitchFamily="18" charset="0"/>
                        <a:cs typeface="Times New Roman" pitchFamily="18" charset="0"/>
                      </a:endParaRPr>
                    </a:p>
                  </a:txBody>
                  <a:tcPr/>
                </a:tc>
                <a:tc>
                  <a:txBody>
                    <a:bodyPr/>
                    <a:lstStyle/>
                    <a:p>
                      <a:pPr algn="ctr"/>
                      <a:r>
                        <a:rPr lang="ru-RU" b="1" dirty="0" smtClean="0">
                          <a:latin typeface="Times New Roman" pitchFamily="18" charset="0"/>
                          <a:cs typeface="Times New Roman" pitchFamily="18" charset="0"/>
                        </a:rPr>
                        <a:t>2023 год</a:t>
                      </a:r>
                      <a:endParaRPr lang="ru-RU" b="1" dirty="0">
                        <a:latin typeface="Times New Roman" pitchFamily="18" charset="0"/>
                        <a:cs typeface="Times New Roman" pitchFamily="18" charset="0"/>
                      </a:endParaRPr>
                    </a:p>
                  </a:txBody>
                  <a:tcPr/>
                </a:tc>
              </a:tr>
              <a:tr h="272128">
                <a:tc>
                  <a:txBody>
                    <a:bodyPr/>
                    <a:lstStyle/>
                    <a:p>
                      <a:r>
                        <a:rPr lang="ru-RU" sz="1200" b="1" dirty="0" smtClean="0">
                          <a:solidFill>
                            <a:schemeClr val="accent1">
                              <a:lumMod val="50000"/>
                            </a:schemeClr>
                          </a:solidFill>
                          <a:latin typeface="Times New Roman" pitchFamily="18" charset="0"/>
                          <a:cs typeface="Times New Roman" pitchFamily="18" charset="0"/>
                        </a:rPr>
                        <a:t>ОБЩЕГОСУДАРСТВЕННЫЕ ВОПРОСЫ</a:t>
                      </a:r>
                      <a:endParaRPr lang="ru-RU" sz="1200" b="1" dirty="0">
                        <a:solidFill>
                          <a:schemeClr val="accent1">
                            <a:lumMod val="50000"/>
                          </a:schemeClr>
                        </a:solidFill>
                        <a:latin typeface="Times New Roman" pitchFamily="18" charset="0"/>
                        <a:cs typeface="Times New Roman" pitchFamily="18" charset="0"/>
                      </a:endParaRPr>
                    </a:p>
                  </a:txBody>
                  <a:tcPr/>
                </a:tc>
                <a:tc>
                  <a:txBody>
                    <a:bodyPr/>
                    <a:lstStyle/>
                    <a:p>
                      <a:pPr algn="ctr"/>
                      <a:r>
                        <a:rPr lang="ru-RU" sz="1200" b="1" dirty="0" smtClean="0">
                          <a:latin typeface="Times New Roman" pitchFamily="18" charset="0"/>
                          <a:cs typeface="Times New Roman" pitchFamily="18" charset="0"/>
                        </a:rPr>
                        <a:t>7,3</a:t>
                      </a:r>
                      <a:endParaRPr lang="ru-RU" sz="1200" b="1" dirty="0">
                        <a:latin typeface="Times New Roman" pitchFamily="18" charset="0"/>
                        <a:cs typeface="Times New Roman" pitchFamily="18" charset="0"/>
                      </a:endParaRPr>
                    </a:p>
                  </a:txBody>
                  <a:tcPr/>
                </a:tc>
                <a:tc>
                  <a:txBody>
                    <a:bodyPr/>
                    <a:lstStyle/>
                    <a:p>
                      <a:pPr algn="ctr"/>
                      <a:r>
                        <a:rPr lang="ru-RU" sz="1200" b="1" dirty="0" smtClean="0">
                          <a:latin typeface="Times New Roman" pitchFamily="18" charset="0"/>
                          <a:cs typeface="Times New Roman" pitchFamily="18" charset="0"/>
                        </a:rPr>
                        <a:t>7,9</a:t>
                      </a:r>
                      <a:endParaRPr lang="ru-RU" sz="1200" b="1" dirty="0">
                        <a:latin typeface="Times New Roman" pitchFamily="18" charset="0"/>
                        <a:cs typeface="Times New Roman" pitchFamily="18" charset="0"/>
                      </a:endParaRPr>
                    </a:p>
                  </a:txBody>
                  <a:tcPr/>
                </a:tc>
              </a:tr>
              <a:tr h="190600">
                <a:tc>
                  <a:txBody>
                    <a:bodyPr/>
                    <a:lstStyle/>
                    <a:p>
                      <a:r>
                        <a:rPr lang="ru-RU" sz="1200" b="1" dirty="0" smtClean="0">
                          <a:latin typeface="Times New Roman" pitchFamily="18" charset="0"/>
                          <a:cs typeface="Times New Roman" pitchFamily="18" charset="0"/>
                        </a:rPr>
                        <a:t>НАЦИОНАЛЬНАЯ ОБОРОНА</a:t>
                      </a:r>
                      <a:endParaRPr lang="ru-RU" sz="1200" b="1" dirty="0">
                        <a:latin typeface="Times New Roman" pitchFamily="18" charset="0"/>
                        <a:cs typeface="Times New Roman" pitchFamily="18" charset="0"/>
                      </a:endParaRPr>
                    </a:p>
                  </a:txBody>
                  <a:tcPr/>
                </a:tc>
                <a:tc>
                  <a:txBody>
                    <a:bodyPr/>
                    <a:lstStyle/>
                    <a:p>
                      <a:pPr algn="ctr"/>
                      <a:r>
                        <a:rPr lang="ru-RU" sz="1200" b="1" dirty="0" smtClean="0">
                          <a:latin typeface="Times New Roman" pitchFamily="18" charset="0"/>
                          <a:cs typeface="Times New Roman" pitchFamily="18" charset="0"/>
                        </a:rPr>
                        <a:t>1,8</a:t>
                      </a:r>
                      <a:endParaRPr lang="ru-RU" sz="1200" b="1" dirty="0">
                        <a:latin typeface="Times New Roman" pitchFamily="18" charset="0"/>
                        <a:cs typeface="Times New Roman" pitchFamily="18" charset="0"/>
                      </a:endParaRPr>
                    </a:p>
                  </a:txBody>
                  <a:tcPr/>
                </a:tc>
                <a:tc>
                  <a:txBody>
                    <a:bodyPr/>
                    <a:lstStyle/>
                    <a:p>
                      <a:pPr algn="ctr"/>
                      <a:r>
                        <a:rPr lang="ru-RU" sz="1200" b="1" dirty="0" smtClean="0">
                          <a:latin typeface="Times New Roman" pitchFamily="18" charset="0"/>
                          <a:cs typeface="Times New Roman" pitchFamily="18" charset="0"/>
                        </a:rPr>
                        <a:t>2,1</a:t>
                      </a:r>
                      <a:endParaRPr lang="ru-RU" sz="1200" b="1" dirty="0">
                        <a:latin typeface="Times New Roman" pitchFamily="18" charset="0"/>
                        <a:cs typeface="Times New Roman" pitchFamily="18" charset="0"/>
                      </a:endParaRPr>
                    </a:p>
                  </a:txBody>
                  <a:tcPr/>
                </a:tc>
              </a:tr>
              <a:tr h="628293">
                <a:tc>
                  <a:txBody>
                    <a:bodyPr/>
                    <a:lstStyle/>
                    <a:p>
                      <a:r>
                        <a:rPr lang="ru-RU" sz="1200" b="1" dirty="0" smtClean="0">
                          <a:latin typeface="Times New Roman" pitchFamily="18" charset="0"/>
                          <a:cs typeface="Times New Roman" pitchFamily="18" charset="0"/>
                        </a:rPr>
                        <a:t>НАЦИОНАЛЬНАЯ БЕЗОПАСНОСТЬ И ПРАВООХРАНИТЕЛЬНАЯ ДЕЯТЕЛЬНОСТЬ</a:t>
                      </a:r>
                      <a:endParaRPr lang="ru-RU" sz="1200" b="1" dirty="0">
                        <a:latin typeface="Times New Roman" pitchFamily="18" charset="0"/>
                        <a:cs typeface="Times New Roman" pitchFamily="18" charset="0"/>
                      </a:endParaRPr>
                    </a:p>
                  </a:txBody>
                  <a:tcPr/>
                </a:tc>
                <a:tc>
                  <a:txBody>
                    <a:bodyPr/>
                    <a:lstStyle/>
                    <a:p>
                      <a:pPr algn="ctr"/>
                      <a:r>
                        <a:rPr lang="ru-RU" sz="1200" b="1" dirty="0" smtClean="0">
                          <a:latin typeface="Times New Roman" pitchFamily="18" charset="0"/>
                          <a:cs typeface="Times New Roman" pitchFamily="18" charset="0"/>
                        </a:rPr>
                        <a:t>0,1</a:t>
                      </a:r>
                      <a:endParaRPr lang="ru-RU" sz="1200" b="1" dirty="0">
                        <a:latin typeface="Times New Roman" pitchFamily="18" charset="0"/>
                        <a:cs typeface="Times New Roman" pitchFamily="18" charset="0"/>
                      </a:endParaRPr>
                    </a:p>
                  </a:txBody>
                  <a:tcPr/>
                </a:tc>
                <a:tc>
                  <a:txBody>
                    <a:bodyPr/>
                    <a:lstStyle/>
                    <a:p>
                      <a:pPr algn="ctr"/>
                      <a:r>
                        <a:rPr lang="ru-RU" sz="1200" b="1" dirty="0" smtClean="0">
                          <a:latin typeface="Times New Roman" pitchFamily="18" charset="0"/>
                          <a:cs typeface="Times New Roman" pitchFamily="18" charset="0"/>
                        </a:rPr>
                        <a:t>0,1</a:t>
                      </a:r>
                      <a:endParaRPr lang="ru-RU" sz="1200" b="1" dirty="0">
                        <a:latin typeface="Times New Roman" pitchFamily="18" charset="0"/>
                        <a:cs typeface="Times New Roman" pitchFamily="18" charset="0"/>
                      </a:endParaRPr>
                    </a:p>
                  </a:txBody>
                  <a:tcPr/>
                </a:tc>
              </a:tr>
              <a:tr h="269327">
                <a:tc>
                  <a:txBody>
                    <a:bodyPr/>
                    <a:lstStyle/>
                    <a:p>
                      <a:r>
                        <a:rPr lang="ru-RU" sz="1200" b="1" dirty="0" smtClean="0">
                          <a:latin typeface="Times New Roman" pitchFamily="18" charset="0"/>
                          <a:cs typeface="Times New Roman" pitchFamily="18" charset="0"/>
                        </a:rPr>
                        <a:t>НАЦИОНАЛЬНАЯ ЭКОНОМИКА</a:t>
                      </a:r>
                      <a:endParaRPr lang="ru-RU" sz="1200" b="1" dirty="0">
                        <a:latin typeface="Times New Roman" pitchFamily="18" charset="0"/>
                        <a:cs typeface="Times New Roman" pitchFamily="18" charset="0"/>
                      </a:endParaRPr>
                    </a:p>
                  </a:txBody>
                  <a:tcPr/>
                </a:tc>
                <a:tc>
                  <a:txBody>
                    <a:bodyPr/>
                    <a:lstStyle/>
                    <a:p>
                      <a:pPr algn="ctr"/>
                      <a:r>
                        <a:rPr lang="ru-RU" sz="1200" b="1" dirty="0" smtClean="0">
                          <a:latin typeface="Times New Roman" pitchFamily="18" charset="0"/>
                          <a:cs typeface="Times New Roman" pitchFamily="18" charset="0"/>
                        </a:rPr>
                        <a:t>96,4</a:t>
                      </a:r>
                      <a:endParaRPr lang="ru-RU" sz="1200" b="1" dirty="0">
                        <a:latin typeface="Times New Roman" pitchFamily="18" charset="0"/>
                        <a:cs typeface="Times New Roman" pitchFamily="18" charset="0"/>
                      </a:endParaRPr>
                    </a:p>
                  </a:txBody>
                  <a:tcPr/>
                </a:tc>
                <a:tc>
                  <a:txBody>
                    <a:bodyPr/>
                    <a:lstStyle/>
                    <a:p>
                      <a:pPr algn="ctr"/>
                      <a:r>
                        <a:rPr lang="ru-RU" sz="1200" b="1" dirty="0" smtClean="0">
                          <a:latin typeface="Times New Roman" pitchFamily="18" charset="0"/>
                          <a:cs typeface="Times New Roman" pitchFamily="18" charset="0"/>
                        </a:rPr>
                        <a:t>247,1</a:t>
                      </a:r>
                      <a:endParaRPr lang="ru-RU" sz="1200" b="1" dirty="0">
                        <a:latin typeface="Times New Roman" pitchFamily="18" charset="0"/>
                        <a:cs typeface="Times New Roman" pitchFamily="18" charset="0"/>
                      </a:endParaRPr>
                    </a:p>
                  </a:txBody>
                  <a:tcPr/>
                </a:tc>
              </a:tr>
              <a:tr h="418988">
                <a:tc>
                  <a:txBody>
                    <a:bodyPr/>
                    <a:lstStyle/>
                    <a:p>
                      <a:r>
                        <a:rPr lang="ru-RU" sz="1200" b="1" dirty="0" smtClean="0">
                          <a:latin typeface="Times New Roman" pitchFamily="18" charset="0"/>
                          <a:cs typeface="Times New Roman" pitchFamily="18" charset="0"/>
                        </a:rPr>
                        <a:t>ЖИЛИЩНО-КОММУНАЛЬНОЕ ХОЗЯЙСТВО</a:t>
                      </a:r>
                      <a:endParaRPr lang="ru-RU" sz="1200" b="1" dirty="0">
                        <a:latin typeface="Times New Roman" pitchFamily="18" charset="0"/>
                        <a:cs typeface="Times New Roman" pitchFamily="18" charset="0"/>
                      </a:endParaRPr>
                    </a:p>
                  </a:txBody>
                  <a:tcPr/>
                </a:tc>
                <a:tc>
                  <a:txBody>
                    <a:bodyPr/>
                    <a:lstStyle/>
                    <a:p>
                      <a:pPr algn="ctr"/>
                      <a:r>
                        <a:rPr lang="ru-RU" sz="1200" b="1" dirty="0" smtClean="0">
                          <a:latin typeface="Times New Roman" pitchFamily="18" charset="0"/>
                          <a:cs typeface="Times New Roman" pitchFamily="18" charset="0"/>
                        </a:rPr>
                        <a:t>2,0</a:t>
                      </a:r>
                      <a:endParaRPr lang="ru-RU" sz="1200" b="1" dirty="0">
                        <a:latin typeface="Times New Roman" pitchFamily="18" charset="0"/>
                        <a:cs typeface="Times New Roman" pitchFamily="18" charset="0"/>
                      </a:endParaRPr>
                    </a:p>
                  </a:txBody>
                  <a:tcPr/>
                </a:tc>
                <a:tc>
                  <a:txBody>
                    <a:bodyPr/>
                    <a:lstStyle/>
                    <a:p>
                      <a:pPr algn="ctr"/>
                      <a:r>
                        <a:rPr lang="ru-RU" sz="1200" b="1" dirty="0" smtClean="0">
                          <a:latin typeface="Times New Roman" pitchFamily="18" charset="0"/>
                          <a:cs typeface="Times New Roman" pitchFamily="18" charset="0"/>
                        </a:rPr>
                        <a:t>29,4</a:t>
                      </a:r>
                      <a:endParaRPr lang="ru-RU" sz="1200" b="1" dirty="0">
                        <a:latin typeface="Times New Roman" pitchFamily="18" charset="0"/>
                        <a:cs typeface="Times New Roman" pitchFamily="18" charset="0"/>
                      </a:endParaRPr>
                    </a:p>
                  </a:txBody>
                  <a:tcPr/>
                </a:tc>
              </a:tr>
              <a:tr h="265452">
                <a:tc>
                  <a:txBody>
                    <a:bodyPr/>
                    <a:lstStyle/>
                    <a:p>
                      <a:r>
                        <a:rPr lang="ru-RU" sz="1200" b="1" dirty="0" smtClean="0">
                          <a:latin typeface="Times New Roman" pitchFamily="18" charset="0"/>
                          <a:cs typeface="Times New Roman" pitchFamily="18" charset="0"/>
                        </a:rPr>
                        <a:t>ОХРАНА ОКРУЖАЮЩЕЙ СРЕДЫ</a:t>
                      </a:r>
                      <a:endParaRPr lang="ru-RU" sz="1200" b="1" dirty="0">
                        <a:latin typeface="Times New Roman" pitchFamily="18" charset="0"/>
                        <a:cs typeface="Times New Roman" pitchFamily="18" charset="0"/>
                      </a:endParaRPr>
                    </a:p>
                  </a:txBody>
                  <a:tcPr/>
                </a:tc>
                <a:tc>
                  <a:txBody>
                    <a:bodyPr/>
                    <a:lstStyle/>
                    <a:p>
                      <a:pPr algn="ctr"/>
                      <a:r>
                        <a:rPr lang="ru-RU" sz="1200" b="1" dirty="0" smtClean="0">
                          <a:latin typeface="Times New Roman" pitchFamily="18" charset="0"/>
                          <a:cs typeface="Times New Roman" pitchFamily="18" charset="0"/>
                        </a:rPr>
                        <a:t>0,5</a:t>
                      </a:r>
                      <a:endParaRPr lang="ru-RU" sz="1200" b="1" dirty="0">
                        <a:latin typeface="Times New Roman" pitchFamily="18" charset="0"/>
                        <a:cs typeface="Times New Roman" pitchFamily="18" charset="0"/>
                      </a:endParaRPr>
                    </a:p>
                  </a:txBody>
                  <a:tcPr/>
                </a:tc>
                <a:tc>
                  <a:txBody>
                    <a:bodyPr/>
                    <a:lstStyle/>
                    <a:p>
                      <a:pPr algn="ctr"/>
                      <a:r>
                        <a:rPr lang="ru-RU" sz="1200" b="1" dirty="0" smtClean="0">
                          <a:latin typeface="Times New Roman" pitchFamily="18" charset="0"/>
                          <a:cs typeface="Times New Roman" pitchFamily="18" charset="0"/>
                        </a:rPr>
                        <a:t>-</a:t>
                      </a:r>
                      <a:endParaRPr lang="ru-RU" sz="1200" b="1" dirty="0">
                        <a:latin typeface="Times New Roman" pitchFamily="18" charset="0"/>
                        <a:cs typeface="Times New Roman" pitchFamily="18" charset="0"/>
                      </a:endParaRPr>
                    </a:p>
                  </a:txBody>
                  <a:tcPr/>
                </a:tc>
              </a:tr>
              <a:tr h="309816">
                <a:tc>
                  <a:txBody>
                    <a:bodyPr/>
                    <a:lstStyle/>
                    <a:p>
                      <a:r>
                        <a:rPr lang="ru-RU" sz="1200" b="1" dirty="0" smtClean="0">
                          <a:latin typeface="Times New Roman" pitchFamily="18" charset="0"/>
                          <a:cs typeface="Times New Roman" pitchFamily="18" charset="0"/>
                        </a:rPr>
                        <a:t>ОБРАЗОВАНИЕ</a:t>
                      </a:r>
                      <a:endParaRPr lang="ru-RU" sz="1200" b="1" dirty="0">
                        <a:latin typeface="Times New Roman" pitchFamily="18" charset="0"/>
                        <a:cs typeface="Times New Roman" pitchFamily="18" charset="0"/>
                      </a:endParaRPr>
                    </a:p>
                  </a:txBody>
                  <a:tcPr/>
                </a:tc>
                <a:tc>
                  <a:txBody>
                    <a:bodyPr/>
                    <a:lstStyle/>
                    <a:p>
                      <a:pPr algn="ctr"/>
                      <a:r>
                        <a:rPr lang="ru-RU" sz="1200" b="1" dirty="0" smtClean="0">
                          <a:latin typeface="Times New Roman" pitchFamily="18" charset="0"/>
                          <a:cs typeface="Times New Roman" pitchFamily="18" charset="0"/>
                        </a:rPr>
                        <a:t>260,2</a:t>
                      </a:r>
                      <a:endParaRPr lang="ru-RU" sz="1200" b="1" dirty="0">
                        <a:latin typeface="Times New Roman" pitchFamily="18" charset="0"/>
                        <a:cs typeface="Times New Roman" pitchFamily="18" charset="0"/>
                      </a:endParaRPr>
                    </a:p>
                  </a:txBody>
                  <a:tcPr/>
                </a:tc>
                <a:tc>
                  <a:txBody>
                    <a:bodyPr/>
                    <a:lstStyle/>
                    <a:p>
                      <a:pPr algn="ctr"/>
                      <a:r>
                        <a:rPr lang="ru-RU" sz="1200" b="1" dirty="0" smtClean="0">
                          <a:latin typeface="Times New Roman" pitchFamily="18" charset="0"/>
                          <a:cs typeface="Times New Roman" pitchFamily="18" charset="0"/>
                        </a:rPr>
                        <a:t>286,1</a:t>
                      </a:r>
                      <a:endParaRPr lang="ru-RU" sz="1200" b="1" dirty="0">
                        <a:latin typeface="Times New Roman" pitchFamily="18" charset="0"/>
                        <a:cs typeface="Times New Roman" pitchFamily="18" charset="0"/>
                      </a:endParaRPr>
                    </a:p>
                  </a:txBody>
                  <a:tcPr/>
                </a:tc>
              </a:tr>
              <a:tr h="288032">
                <a:tc>
                  <a:txBody>
                    <a:bodyPr/>
                    <a:lstStyle/>
                    <a:p>
                      <a:r>
                        <a:rPr lang="ru-RU" sz="1200" b="1" dirty="0" smtClean="0">
                          <a:latin typeface="Times New Roman" pitchFamily="18" charset="0"/>
                          <a:cs typeface="Times New Roman" pitchFamily="18" charset="0"/>
                        </a:rPr>
                        <a:t>КУЛЬТУРА, КИНЕМАТОГРАФИЯ</a:t>
                      </a:r>
                      <a:endParaRPr lang="ru-RU" sz="1200" b="1" dirty="0">
                        <a:latin typeface="Times New Roman" pitchFamily="18" charset="0"/>
                        <a:cs typeface="Times New Roman" pitchFamily="18" charset="0"/>
                      </a:endParaRPr>
                    </a:p>
                  </a:txBody>
                  <a:tcPr/>
                </a:tc>
                <a:tc>
                  <a:txBody>
                    <a:bodyPr/>
                    <a:lstStyle/>
                    <a:p>
                      <a:pPr algn="ctr"/>
                      <a:r>
                        <a:rPr lang="ru-RU" sz="1200" b="1" dirty="0" smtClean="0">
                          <a:latin typeface="Times New Roman" pitchFamily="18" charset="0"/>
                          <a:cs typeface="Times New Roman" pitchFamily="18" charset="0"/>
                        </a:rPr>
                        <a:t>0,3</a:t>
                      </a:r>
                    </a:p>
                  </a:txBody>
                  <a:tcPr/>
                </a:tc>
                <a:tc>
                  <a:txBody>
                    <a:bodyPr/>
                    <a:lstStyle/>
                    <a:p>
                      <a:pPr algn="ctr"/>
                      <a:r>
                        <a:rPr lang="ru-RU" sz="1200" b="1" dirty="0" smtClean="0">
                          <a:latin typeface="Times New Roman" pitchFamily="18" charset="0"/>
                          <a:cs typeface="Times New Roman" pitchFamily="18" charset="0"/>
                        </a:rPr>
                        <a:t>1,2</a:t>
                      </a:r>
                    </a:p>
                  </a:txBody>
                  <a:tcPr/>
                </a:tc>
              </a:tr>
              <a:tr h="288032">
                <a:tc>
                  <a:txBody>
                    <a:bodyPr/>
                    <a:lstStyle/>
                    <a:p>
                      <a:r>
                        <a:rPr lang="ru-RU" sz="1200" b="1" dirty="0" smtClean="0">
                          <a:latin typeface="Times New Roman" pitchFamily="18" charset="0"/>
                          <a:cs typeface="Times New Roman" pitchFamily="18" charset="0"/>
                        </a:rPr>
                        <a:t>СОЦИАЛЬНАЯ ПОЛИТИКА</a:t>
                      </a:r>
                      <a:endParaRPr lang="ru-RU" sz="1200" b="1" dirty="0">
                        <a:latin typeface="Times New Roman" pitchFamily="18" charset="0"/>
                        <a:cs typeface="Times New Roman" pitchFamily="18" charset="0"/>
                      </a:endParaRPr>
                    </a:p>
                  </a:txBody>
                  <a:tcPr/>
                </a:tc>
                <a:tc>
                  <a:txBody>
                    <a:bodyPr/>
                    <a:lstStyle/>
                    <a:p>
                      <a:pPr algn="ctr"/>
                      <a:r>
                        <a:rPr lang="ru-RU" sz="1200" b="1" dirty="0" smtClean="0">
                          <a:latin typeface="Times New Roman" pitchFamily="18" charset="0"/>
                          <a:cs typeface="Times New Roman" pitchFamily="18" charset="0"/>
                        </a:rPr>
                        <a:t>395,9</a:t>
                      </a:r>
                      <a:endParaRPr lang="ru-RU" sz="1200" b="1" dirty="0">
                        <a:latin typeface="Times New Roman" pitchFamily="18" charset="0"/>
                        <a:cs typeface="Times New Roman" pitchFamily="18" charset="0"/>
                      </a:endParaRPr>
                    </a:p>
                  </a:txBody>
                  <a:tcPr/>
                </a:tc>
                <a:tc>
                  <a:txBody>
                    <a:bodyPr/>
                    <a:lstStyle/>
                    <a:p>
                      <a:pPr algn="ctr"/>
                      <a:r>
                        <a:rPr lang="ru-RU" sz="1200" b="1" dirty="0" smtClean="0">
                          <a:latin typeface="Times New Roman" pitchFamily="18" charset="0"/>
                          <a:cs typeface="Times New Roman" pitchFamily="18" charset="0"/>
                        </a:rPr>
                        <a:t>261,4</a:t>
                      </a:r>
                      <a:endParaRPr lang="ru-RU" sz="1200" b="1" dirty="0">
                        <a:latin typeface="Times New Roman" pitchFamily="18" charset="0"/>
                        <a:cs typeface="Times New Roman" pitchFamily="18" charset="0"/>
                      </a:endParaRPr>
                    </a:p>
                  </a:txBody>
                  <a:tcPr/>
                </a:tc>
              </a:tr>
              <a:tr h="426403">
                <a:tc>
                  <a:txBody>
                    <a:bodyPr/>
                    <a:lstStyle/>
                    <a:p>
                      <a:r>
                        <a:rPr lang="ru-RU" sz="1200" b="1" dirty="0" smtClean="0">
                          <a:latin typeface="Times New Roman" pitchFamily="18" charset="0"/>
                          <a:cs typeface="Times New Roman" pitchFamily="18" charset="0"/>
                        </a:rPr>
                        <a:t>ФИЗИЧЕСКАЯ КУЛЬТУРА И СПОРТ</a:t>
                      </a:r>
                      <a:endParaRPr lang="ru-RU" sz="1200" b="1" dirty="0">
                        <a:latin typeface="Times New Roman" pitchFamily="18" charset="0"/>
                        <a:cs typeface="Times New Roman" pitchFamily="18" charset="0"/>
                      </a:endParaRPr>
                    </a:p>
                  </a:txBody>
                  <a:tcPr/>
                </a:tc>
                <a:tc>
                  <a:txBody>
                    <a:bodyPr/>
                    <a:lstStyle/>
                    <a:p>
                      <a:pPr algn="ctr"/>
                      <a:r>
                        <a:rPr lang="ru-RU" sz="1200" b="1" dirty="0" smtClean="0">
                          <a:latin typeface="Times New Roman" pitchFamily="18" charset="0"/>
                          <a:cs typeface="Times New Roman" pitchFamily="18" charset="0"/>
                        </a:rPr>
                        <a:t>1,9</a:t>
                      </a:r>
                      <a:endParaRPr lang="ru-RU" sz="1200" b="1" dirty="0">
                        <a:latin typeface="Times New Roman" pitchFamily="18" charset="0"/>
                        <a:cs typeface="Times New Roman" pitchFamily="18" charset="0"/>
                      </a:endParaRPr>
                    </a:p>
                  </a:txBody>
                  <a:tcPr/>
                </a:tc>
                <a:tc>
                  <a:txBody>
                    <a:bodyPr/>
                    <a:lstStyle/>
                    <a:p>
                      <a:pPr algn="ctr"/>
                      <a:r>
                        <a:rPr lang="ru-RU" sz="1200" b="1" dirty="0" smtClean="0">
                          <a:latin typeface="Times New Roman" pitchFamily="18" charset="0"/>
                          <a:cs typeface="Times New Roman" pitchFamily="18" charset="0"/>
                        </a:rPr>
                        <a:t>0,03</a:t>
                      </a:r>
                      <a:endParaRPr lang="ru-RU" sz="1200" b="1" dirty="0">
                        <a:latin typeface="Times New Roman" pitchFamily="18" charset="0"/>
                        <a:cs typeface="Times New Roman" pitchFamily="18" charset="0"/>
                      </a:endParaRPr>
                    </a:p>
                  </a:txBody>
                  <a:tcPr/>
                </a:tc>
              </a:tr>
            </a:tbl>
          </a:graphicData>
        </a:graphic>
      </p:graphicFrame>
      <p:sp>
        <p:nvSpPr>
          <p:cNvPr id="10" name="Заголовок 1"/>
          <p:cNvSpPr>
            <a:spLocks noGrp="1"/>
          </p:cNvSpPr>
          <p:nvPr>
            <p:ph type="title"/>
          </p:nvPr>
        </p:nvSpPr>
        <p:spPr>
          <a:xfrm>
            <a:off x="467544" y="260648"/>
            <a:ext cx="8229600" cy="1143000"/>
          </a:xfrm>
        </p:spPr>
        <p:txBody>
          <a:bodyPr anchor="t">
            <a:normAutofit/>
          </a:bodyPr>
          <a:lstStyle/>
          <a:p>
            <a:pPr algn="ctr"/>
            <a:r>
              <a:rPr lang="ru-RU" sz="2400" b="1" dirty="0" smtClean="0">
                <a:solidFill>
                  <a:schemeClr val="accent1">
                    <a:lumMod val="50000"/>
                  </a:schemeClr>
                </a:solidFill>
              </a:rPr>
              <a:t>Исполнение бюджета за счет средств полученных из краевого бюджета в разрезе разделов классификации расходов</a:t>
            </a:r>
            <a:endParaRPr lang="ru-RU" sz="2400" b="1" dirty="0">
              <a:solidFill>
                <a:schemeClr val="accent1">
                  <a:lumMod val="50000"/>
                </a:schemeClr>
              </a:solidFill>
            </a:endParaRPr>
          </a:p>
        </p:txBody>
      </p:sp>
      <p:sp>
        <p:nvSpPr>
          <p:cNvPr id="11" name="TextBox 10"/>
          <p:cNvSpPr txBox="1"/>
          <p:nvPr/>
        </p:nvSpPr>
        <p:spPr>
          <a:xfrm>
            <a:off x="7812360" y="1230868"/>
            <a:ext cx="716863" cy="253916"/>
          </a:xfrm>
          <a:prstGeom prst="rect">
            <a:avLst/>
          </a:prstGeom>
          <a:noFill/>
        </p:spPr>
        <p:txBody>
          <a:bodyPr wrap="none" rtlCol="0">
            <a:spAutoFit/>
          </a:bodyPr>
          <a:lstStyle/>
          <a:p>
            <a:r>
              <a:rPr lang="ru-RU" sz="1050" b="1" dirty="0"/>
              <a:t>м</a:t>
            </a:r>
            <a:r>
              <a:rPr lang="ru-RU" sz="1050" b="1" dirty="0" smtClean="0"/>
              <a:t>лн.руб</a:t>
            </a:r>
            <a:endParaRPr lang="ru-RU" sz="1050" b="1" dirty="0"/>
          </a:p>
        </p:txBody>
      </p:sp>
      <p:sp>
        <p:nvSpPr>
          <p:cNvPr id="2" name="Номер слайда 1"/>
          <p:cNvSpPr>
            <a:spLocks noGrp="1"/>
          </p:cNvSpPr>
          <p:nvPr>
            <p:ph type="sldNum" sz="quarter" idx="12"/>
          </p:nvPr>
        </p:nvSpPr>
        <p:spPr/>
        <p:txBody>
          <a:bodyPr/>
          <a:lstStyle/>
          <a:p>
            <a:fld id="{B19B0651-EE4F-4900-A07F-96A6BFA9D0F0}" type="slidenum">
              <a:rPr lang="ru-RU" smtClean="0"/>
              <a:pPr/>
              <a:t>29</a:t>
            </a:fld>
            <a:endParaRPr lang="ru-RU"/>
          </a:p>
        </p:txBody>
      </p:sp>
    </p:spTree>
    <p:extLst>
      <p:ext uri="{BB962C8B-B14F-4D97-AF65-F5344CB8AC3E}">
        <p14:creationId xmlns:p14="http://schemas.microsoft.com/office/powerpoint/2010/main" val="3353931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707904" y="1340768"/>
            <a:ext cx="5256584" cy="2292935"/>
          </a:xfrm>
          <a:prstGeom prst="rect">
            <a:avLst/>
          </a:prstGeom>
        </p:spPr>
        <p:txBody>
          <a:bodyPr wrap="square">
            <a:spAutoFit/>
          </a:bodyPr>
          <a:lstStyle/>
          <a:p>
            <a:pPr algn="just">
              <a:spcAft>
                <a:spcPts val="0"/>
              </a:spcAft>
            </a:pPr>
            <a:r>
              <a:rPr lang="ru-RU" sz="1100" dirty="0" smtClean="0">
                <a:latin typeface="Times New Roman"/>
                <a:ea typeface="Times New Roman"/>
              </a:rPr>
              <a:t>             </a:t>
            </a:r>
            <a:r>
              <a:rPr lang="ru-RU" sz="1100" dirty="0" smtClean="0"/>
              <a:t>Перед </a:t>
            </a:r>
            <a:r>
              <a:rPr lang="ru-RU" sz="1100" dirty="0"/>
              <a:t>Вами информационный материал – «Бюджет для граждан», который познакомит Вас с </a:t>
            </a:r>
            <a:r>
              <a:rPr lang="ru-RU" sz="1100" dirty="0" smtClean="0"/>
              <a:t>итогами исполнения </a:t>
            </a:r>
            <a:r>
              <a:rPr lang="ru-RU" sz="1100" dirty="0"/>
              <a:t>бюджета Труновского муниципального округа Ставропольского края </a:t>
            </a:r>
            <a:r>
              <a:rPr lang="ru-RU" sz="1100" dirty="0" smtClean="0"/>
              <a:t>за </a:t>
            </a:r>
            <a:r>
              <a:rPr lang="ru-RU" sz="1100" dirty="0" smtClean="0">
                <a:latin typeface="Times New Roman" pitchFamily="18" charset="0"/>
                <a:cs typeface="Times New Roman" pitchFamily="18" charset="0"/>
              </a:rPr>
              <a:t>2023 </a:t>
            </a:r>
            <a:r>
              <a:rPr lang="ru-RU" sz="1100" dirty="0" smtClean="0"/>
              <a:t>год.</a:t>
            </a:r>
          </a:p>
          <a:p>
            <a:pPr algn="just">
              <a:spcAft>
                <a:spcPts val="0"/>
              </a:spcAft>
            </a:pPr>
            <a:r>
              <a:rPr lang="ru-RU" sz="1100" dirty="0" smtClean="0">
                <a:latin typeface="Times New Roman"/>
                <a:ea typeface="Times New Roman"/>
              </a:rPr>
              <a:t>             По </a:t>
            </a:r>
            <a:r>
              <a:rPr lang="ru-RU" sz="1100" dirty="0">
                <a:latin typeface="Times New Roman"/>
                <a:ea typeface="Times New Roman"/>
              </a:rPr>
              <a:t>итогам </a:t>
            </a:r>
            <a:r>
              <a:rPr lang="ru-RU" sz="1100" dirty="0" smtClean="0">
                <a:latin typeface="Times New Roman"/>
                <a:ea typeface="Times New Roman"/>
              </a:rPr>
              <a:t>2023 </a:t>
            </a:r>
            <a:r>
              <a:rPr lang="ru-RU" sz="1100" dirty="0">
                <a:latin typeface="Times New Roman"/>
                <a:ea typeface="Times New Roman"/>
              </a:rPr>
              <a:t>года бюджет Труновского муниципального округа  исполнен по доходам в сумме </a:t>
            </a:r>
            <a:r>
              <a:rPr lang="ru-RU" sz="1100" dirty="0" smtClean="0">
                <a:latin typeface="Times New Roman"/>
                <a:ea typeface="Times New Roman"/>
              </a:rPr>
              <a:t>1492,2 </a:t>
            </a:r>
            <a:r>
              <a:rPr lang="ru-RU" sz="1100" dirty="0">
                <a:latin typeface="Times New Roman"/>
                <a:ea typeface="Times New Roman"/>
              </a:rPr>
              <a:t>млн. рублей.  </a:t>
            </a:r>
          </a:p>
          <a:p>
            <a:pPr algn="just">
              <a:spcAft>
                <a:spcPts val="0"/>
              </a:spcAft>
            </a:pPr>
            <a:r>
              <a:rPr lang="ru-RU" sz="1100" dirty="0">
                <a:latin typeface="Times New Roman"/>
                <a:ea typeface="Times New Roman"/>
              </a:rPr>
              <a:t>В целом объем  доходов бюджета муниципального округа за </a:t>
            </a:r>
            <a:r>
              <a:rPr lang="ru-RU" sz="1100" dirty="0" smtClean="0">
                <a:latin typeface="Times New Roman"/>
                <a:ea typeface="Times New Roman"/>
              </a:rPr>
              <a:t>2023 </a:t>
            </a:r>
            <a:r>
              <a:rPr lang="ru-RU" sz="1100" dirty="0">
                <a:latin typeface="Times New Roman"/>
                <a:ea typeface="Times New Roman"/>
              </a:rPr>
              <a:t>год увеличился по сравнению с </a:t>
            </a:r>
            <a:r>
              <a:rPr lang="ru-RU" sz="1100" dirty="0" smtClean="0">
                <a:latin typeface="Times New Roman"/>
                <a:ea typeface="Times New Roman"/>
              </a:rPr>
              <a:t>2022 </a:t>
            </a:r>
            <a:r>
              <a:rPr lang="ru-RU" sz="1100" dirty="0">
                <a:latin typeface="Times New Roman"/>
                <a:ea typeface="Times New Roman"/>
              </a:rPr>
              <a:t>годом на </a:t>
            </a:r>
            <a:r>
              <a:rPr lang="ru-RU" sz="1100" dirty="0" smtClean="0">
                <a:latin typeface="Times New Roman"/>
                <a:ea typeface="Times New Roman"/>
              </a:rPr>
              <a:t>173,3 </a:t>
            </a:r>
            <a:r>
              <a:rPr lang="ru-RU" sz="1100" dirty="0">
                <a:latin typeface="Times New Roman"/>
                <a:ea typeface="Times New Roman"/>
              </a:rPr>
              <a:t>млн. рублей, или на </a:t>
            </a:r>
            <a:r>
              <a:rPr lang="ru-RU" sz="1100" dirty="0" smtClean="0">
                <a:latin typeface="Times New Roman"/>
                <a:ea typeface="Times New Roman"/>
              </a:rPr>
              <a:t>13,1 </a:t>
            </a:r>
            <a:r>
              <a:rPr lang="ru-RU" sz="1100" dirty="0">
                <a:latin typeface="Times New Roman"/>
                <a:ea typeface="Times New Roman"/>
              </a:rPr>
              <a:t>процента. Данное увеличение обусловлено увеличением поступлений налоговых  и неналоговых доходных источников, что в абсолютном выражении составляет </a:t>
            </a:r>
            <a:r>
              <a:rPr lang="ru-RU" sz="1100" dirty="0" smtClean="0">
                <a:latin typeface="Times New Roman"/>
                <a:ea typeface="Times New Roman"/>
              </a:rPr>
              <a:t>98,4 </a:t>
            </a:r>
            <a:r>
              <a:rPr lang="ru-RU" sz="1100" dirty="0">
                <a:latin typeface="Times New Roman"/>
                <a:ea typeface="Times New Roman"/>
              </a:rPr>
              <a:t>млн. рублей</a:t>
            </a:r>
            <a:r>
              <a:rPr lang="ru-RU" sz="1100" dirty="0" smtClean="0">
                <a:latin typeface="Times New Roman"/>
                <a:ea typeface="Times New Roman"/>
              </a:rPr>
              <a:t>. </a:t>
            </a:r>
          </a:p>
          <a:p>
            <a:pPr algn="just">
              <a:spcAft>
                <a:spcPts val="0"/>
              </a:spcAft>
            </a:pPr>
            <a:r>
              <a:rPr lang="ru-RU" sz="1100" dirty="0" smtClean="0">
                <a:latin typeface="Times New Roman"/>
                <a:ea typeface="Times New Roman"/>
              </a:rPr>
              <a:t>             В 2023 </a:t>
            </a:r>
            <a:r>
              <a:rPr lang="ru-RU" sz="1100" dirty="0">
                <a:latin typeface="Times New Roman"/>
                <a:ea typeface="Times New Roman"/>
              </a:rPr>
              <a:t>году безвозмездные поступления в бюджет муниципального округа </a:t>
            </a:r>
            <a:r>
              <a:rPr lang="ru-RU" sz="1100" dirty="0" smtClean="0">
                <a:latin typeface="Times New Roman"/>
                <a:ea typeface="Times New Roman"/>
              </a:rPr>
              <a:t>увеличились </a:t>
            </a:r>
            <a:r>
              <a:rPr lang="ru-RU" sz="1100" dirty="0">
                <a:latin typeface="Times New Roman"/>
                <a:ea typeface="Times New Roman"/>
              </a:rPr>
              <a:t>по сравнению с </a:t>
            </a:r>
            <a:r>
              <a:rPr lang="ru-RU" sz="1100" dirty="0" smtClean="0">
                <a:latin typeface="Times New Roman"/>
                <a:ea typeface="Times New Roman"/>
              </a:rPr>
              <a:t>2022 </a:t>
            </a:r>
            <a:r>
              <a:rPr lang="ru-RU" sz="1100" dirty="0">
                <a:latin typeface="Times New Roman"/>
                <a:ea typeface="Times New Roman"/>
              </a:rPr>
              <a:t>годом на </a:t>
            </a:r>
            <a:r>
              <a:rPr lang="ru-RU" sz="1100" dirty="0" smtClean="0">
                <a:latin typeface="Times New Roman"/>
                <a:ea typeface="Times New Roman"/>
              </a:rPr>
              <a:t>74,9 </a:t>
            </a:r>
            <a:r>
              <a:rPr lang="ru-RU" sz="1100" dirty="0">
                <a:latin typeface="Times New Roman"/>
                <a:ea typeface="Times New Roman"/>
              </a:rPr>
              <a:t>млн. рублей или </a:t>
            </a:r>
            <a:r>
              <a:rPr lang="ru-RU" sz="1100" dirty="0" smtClean="0">
                <a:latin typeface="Times New Roman"/>
                <a:ea typeface="Times New Roman"/>
              </a:rPr>
              <a:t>7,9 процента</a:t>
            </a:r>
            <a:endParaRPr lang="ru-RU" sz="1050" dirty="0">
              <a:latin typeface="Times New Roman"/>
              <a:ea typeface="Times New Roman"/>
            </a:endParaRPr>
          </a:p>
          <a:p>
            <a:r>
              <a:rPr lang="ru-RU" sz="1100" dirty="0">
                <a:latin typeface="Times New Roman"/>
                <a:ea typeface="Times New Roman"/>
              </a:rPr>
              <a:t>и составили </a:t>
            </a:r>
            <a:r>
              <a:rPr lang="ru-RU" sz="1100" dirty="0" smtClean="0">
                <a:latin typeface="Times New Roman"/>
                <a:ea typeface="Times New Roman"/>
              </a:rPr>
              <a:t>1016,9 </a:t>
            </a:r>
            <a:r>
              <a:rPr lang="ru-RU" sz="1100" dirty="0">
                <a:latin typeface="Times New Roman"/>
                <a:ea typeface="Times New Roman"/>
              </a:rPr>
              <a:t>млн. рублей</a:t>
            </a:r>
            <a:r>
              <a:rPr lang="ru-RU" sz="1100" dirty="0" smtClean="0">
                <a:latin typeface="Times New Roman"/>
                <a:ea typeface="Times New Roman"/>
              </a:rPr>
              <a:t>.</a:t>
            </a:r>
          </a:p>
          <a:p>
            <a:pPr indent="449580" algn="just">
              <a:spcAft>
                <a:spcPts val="0"/>
              </a:spcAft>
            </a:pPr>
            <a:endParaRPr lang="ru-RU" sz="1100" dirty="0"/>
          </a:p>
        </p:txBody>
      </p:sp>
      <p:sp>
        <p:nvSpPr>
          <p:cNvPr id="4" name="Прямоугольник 3"/>
          <p:cNvSpPr/>
          <p:nvPr/>
        </p:nvSpPr>
        <p:spPr>
          <a:xfrm>
            <a:off x="251520" y="4205140"/>
            <a:ext cx="8712968" cy="1107996"/>
          </a:xfrm>
          <a:prstGeom prst="rect">
            <a:avLst/>
          </a:prstGeom>
        </p:spPr>
        <p:txBody>
          <a:bodyPr wrap="square">
            <a:spAutoFit/>
          </a:bodyPr>
          <a:lstStyle/>
          <a:p>
            <a:pPr algn="just"/>
            <a:r>
              <a:rPr lang="ru-RU" sz="1100" dirty="0" smtClean="0">
                <a:latin typeface="Times New Roman" pitchFamily="18" charset="0"/>
                <a:cs typeface="Times New Roman" pitchFamily="18" charset="0"/>
              </a:rPr>
              <a:t>          В 2023 </a:t>
            </a:r>
            <a:r>
              <a:rPr lang="ru-RU" sz="1100" dirty="0">
                <a:latin typeface="Times New Roman" pitchFamily="18" charset="0"/>
                <a:cs typeface="Times New Roman" pitchFamily="18" charset="0"/>
              </a:rPr>
              <a:t>году расходы бюджета составили </a:t>
            </a:r>
            <a:r>
              <a:rPr lang="ru-RU" sz="1100" spc="-10" dirty="0" smtClean="0">
                <a:latin typeface="Times New Roman"/>
                <a:ea typeface="Times New Roman"/>
              </a:rPr>
              <a:t>1480,67</a:t>
            </a:r>
            <a:r>
              <a:rPr lang="ru-RU" sz="1100" dirty="0" smtClean="0">
                <a:latin typeface="Times New Roman" pitchFamily="18" charset="0"/>
                <a:cs typeface="Times New Roman" pitchFamily="18" charset="0"/>
              </a:rPr>
              <a:t> </a:t>
            </a:r>
            <a:r>
              <a:rPr lang="ru-RU" sz="1100" dirty="0">
                <a:latin typeface="Times New Roman" pitchFamily="18" charset="0"/>
                <a:cs typeface="Times New Roman" pitchFamily="18" charset="0"/>
              </a:rPr>
              <a:t>млн. </a:t>
            </a:r>
            <a:r>
              <a:rPr lang="ru-RU" sz="1100" dirty="0" smtClean="0">
                <a:latin typeface="Times New Roman" pitchFamily="18" charset="0"/>
                <a:cs typeface="Times New Roman" pitchFamily="18" charset="0"/>
              </a:rPr>
              <a:t>рублей </a:t>
            </a:r>
            <a:r>
              <a:rPr lang="ru-RU" sz="1100" dirty="0">
                <a:latin typeface="Times New Roman" pitchFamily="18" charset="0"/>
                <a:cs typeface="Times New Roman" pitchFamily="18" charset="0"/>
              </a:rPr>
              <a:t>или </a:t>
            </a:r>
            <a:r>
              <a:rPr lang="ru-RU" sz="1100" dirty="0" smtClean="0">
                <a:latin typeface="Times New Roman" pitchFamily="18" charset="0"/>
                <a:cs typeface="Times New Roman" pitchFamily="18" charset="0"/>
              </a:rPr>
              <a:t>99,04 </a:t>
            </a:r>
            <a:r>
              <a:rPr lang="ru-RU" sz="1100" dirty="0">
                <a:latin typeface="Times New Roman" pitchFamily="18" charset="0"/>
                <a:cs typeface="Times New Roman" pitchFamily="18" charset="0"/>
              </a:rPr>
              <a:t>процента к </a:t>
            </a:r>
            <a:r>
              <a:rPr lang="ru-RU" sz="1100" spc="-10" dirty="0" smtClean="0">
                <a:latin typeface="Times New Roman"/>
                <a:ea typeface="Times New Roman"/>
              </a:rPr>
              <a:t>годовым </a:t>
            </a:r>
            <a:r>
              <a:rPr lang="ru-RU" sz="1100" spc="-10" dirty="0">
                <a:latin typeface="Times New Roman"/>
                <a:ea typeface="Times New Roman"/>
              </a:rPr>
              <a:t>плановым </a:t>
            </a:r>
            <a:r>
              <a:rPr lang="ru-RU" sz="1100" spc="-10" dirty="0" smtClean="0">
                <a:latin typeface="Times New Roman"/>
                <a:ea typeface="Times New Roman"/>
              </a:rPr>
              <a:t>назначениям</a:t>
            </a:r>
            <a:r>
              <a:rPr lang="ru-RU" sz="1100" dirty="0" smtClean="0">
                <a:latin typeface="Times New Roman" pitchFamily="18" charset="0"/>
                <a:cs typeface="Times New Roman" pitchFamily="18" charset="0"/>
              </a:rPr>
              <a:t>, </a:t>
            </a:r>
            <a:r>
              <a:rPr lang="ru-RU" sz="1100" dirty="0">
                <a:latin typeface="Times New Roman" pitchFamily="18" charset="0"/>
                <a:cs typeface="Times New Roman" pitchFamily="18" charset="0"/>
              </a:rPr>
              <a:t>с </a:t>
            </a:r>
            <a:r>
              <a:rPr lang="ru-RU" sz="1100" dirty="0" smtClean="0">
                <a:latin typeface="Times New Roman" pitchFamily="18" charset="0"/>
                <a:cs typeface="Times New Roman" pitchFamily="18" charset="0"/>
              </a:rPr>
              <a:t>увеличением </a:t>
            </a:r>
            <a:r>
              <a:rPr lang="ru-RU" sz="1100" dirty="0">
                <a:latin typeface="Times New Roman" pitchFamily="18" charset="0"/>
                <a:cs typeface="Times New Roman" pitchFamily="18" charset="0"/>
              </a:rPr>
              <a:t>объема расходов  в сумме на </a:t>
            </a:r>
            <a:r>
              <a:rPr lang="ru-RU" sz="1100" dirty="0" smtClean="0">
                <a:latin typeface="Times New Roman" pitchFamily="18" charset="0"/>
                <a:cs typeface="Times New Roman" pitchFamily="18" charset="0"/>
              </a:rPr>
              <a:t>158,97 </a:t>
            </a:r>
            <a:r>
              <a:rPr lang="ru-RU" sz="1100" dirty="0">
                <a:latin typeface="Times New Roman" pitchFamily="18" charset="0"/>
                <a:cs typeface="Times New Roman" pitchFamily="18" charset="0"/>
              </a:rPr>
              <a:t>млн. рублей или </a:t>
            </a:r>
            <a:r>
              <a:rPr lang="ru-RU" sz="1100" dirty="0" smtClean="0">
                <a:latin typeface="Times New Roman" pitchFamily="18" charset="0"/>
                <a:cs typeface="Times New Roman" pitchFamily="18" charset="0"/>
              </a:rPr>
              <a:t>10,73 </a:t>
            </a:r>
            <a:r>
              <a:rPr lang="ru-RU" sz="1100" dirty="0">
                <a:latin typeface="Times New Roman" pitchFamily="18" charset="0"/>
                <a:cs typeface="Times New Roman" pitchFamily="18" charset="0"/>
              </a:rPr>
              <a:t>% </a:t>
            </a:r>
            <a:r>
              <a:rPr lang="ru-RU" sz="1100" dirty="0" smtClean="0">
                <a:latin typeface="Times New Roman" pitchFamily="18" charset="0"/>
                <a:cs typeface="Times New Roman" pitchFamily="18" charset="0"/>
              </a:rPr>
              <a:t> </a:t>
            </a:r>
            <a:r>
              <a:rPr lang="ru-RU" sz="1100" dirty="0">
                <a:latin typeface="Times New Roman" pitchFamily="18" charset="0"/>
                <a:cs typeface="Times New Roman" pitchFamily="18" charset="0"/>
              </a:rPr>
              <a:t>к уровню </a:t>
            </a:r>
            <a:r>
              <a:rPr lang="ru-RU" sz="1100" dirty="0" smtClean="0">
                <a:latin typeface="Times New Roman" pitchFamily="18" charset="0"/>
                <a:cs typeface="Times New Roman" pitchFamily="18" charset="0"/>
              </a:rPr>
              <a:t>2022 </a:t>
            </a:r>
            <a:r>
              <a:rPr lang="ru-RU" sz="1100" dirty="0">
                <a:latin typeface="Times New Roman" pitchFamily="18" charset="0"/>
                <a:cs typeface="Times New Roman" pitchFamily="18" charset="0"/>
              </a:rPr>
              <a:t>года</a:t>
            </a:r>
            <a:r>
              <a:rPr lang="ru-RU" sz="1100" dirty="0" smtClean="0">
                <a:latin typeface="Times New Roman" pitchFamily="18" charset="0"/>
                <a:cs typeface="Times New Roman" pitchFamily="18" charset="0"/>
              </a:rPr>
              <a:t>.</a:t>
            </a:r>
          </a:p>
          <a:p>
            <a:pPr algn="just"/>
            <a:r>
              <a:rPr lang="ru-RU" sz="1100" dirty="0" smtClean="0"/>
              <a:t>          Расходы </a:t>
            </a:r>
            <a:r>
              <a:rPr lang="ru-RU" sz="1100" dirty="0"/>
              <a:t>за счет средств получаемых из  краевого бюджета затрагивают все сферы бюджета, в наибольшем объеме </a:t>
            </a:r>
            <a:r>
              <a:rPr lang="ru-RU" sz="1100" dirty="0" smtClean="0"/>
              <a:t>62 </a:t>
            </a:r>
            <a:r>
              <a:rPr lang="ru-RU" sz="1100" dirty="0"/>
              <a:t>процентов направлены на социальную сферу</a:t>
            </a:r>
            <a:r>
              <a:rPr lang="ru-RU" sz="1100" dirty="0" smtClean="0"/>
              <a:t>.</a:t>
            </a:r>
          </a:p>
          <a:p>
            <a:pPr algn="just"/>
            <a:r>
              <a:rPr lang="ru-RU" sz="1100" dirty="0" smtClean="0"/>
              <a:t>          Еще </a:t>
            </a:r>
            <a:r>
              <a:rPr lang="ru-RU" sz="1100" dirty="0"/>
              <a:t>больше информации об итогах исполнения бюджета </a:t>
            </a:r>
            <a:r>
              <a:rPr lang="ru-RU" sz="1100" dirty="0">
                <a:solidFill>
                  <a:prstClr val="black"/>
                </a:solidFill>
                <a:latin typeface="Times New Roman"/>
                <a:ea typeface="Times New Roman"/>
              </a:rPr>
              <a:t>Труновского муниципального округа </a:t>
            </a:r>
            <a:r>
              <a:rPr lang="ru-RU" sz="1100" dirty="0" smtClean="0"/>
              <a:t>Ставропольского </a:t>
            </a:r>
            <a:r>
              <a:rPr lang="ru-RU" sz="1100" dirty="0"/>
              <a:t>края за </a:t>
            </a:r>
            <a:r>
              <a:rPr lang="ru-RU" sz="1100" dirty="0" smtClean="0">
                <a:latin typeface="Times New Roman" pitchFamily="18" charset="0"/>
                <a:cs typeface="Times New Roman" pitchFamily="18" charset="0"/>
              </a:rPr>
              <a:t>2023</a:t>
            </a:r>
            <a:r>
              <a:rPr lang="ru-RU" sz="1100" dirty="0" smtClean="0"/>
              <a:t> </a:t>
            </a:r>
            <a:r>
              <a:rPr lang="ru-RU" sz="1100" dirty="0"/>
              <a:t>год вы найдете в этой брошюре </a:t>
            </a:r>
            <a:r>
              <a:rPr lang="ru-RU" sz="1100" dirty="0" smtClean="0"/>
              <a:t>.</a:t>
            </a:r>
            <a:endParaRPr lang="ru-RU" sz="1100" dirty="0">
              <a:latin typeface="Times New Roman" pitchFamily="18" charset="0"/>
              <a:cs typeface="Times New Roman" pitchFamily="18" charset="0"/>
            </a:endParaRPr>
          </a:p>
        </p:txBody>
      </p:sp>
      <p:sp>
        <p:nvSpPr>
          <p:cNvPr id="5" name="Прямоугольник 4"/>
          <p:cNvSpPr/>
          <p:nvPr/>
        </p:nvSpPr>
        <p:spPr>
          <a:xfrm>
            <a:off x="4050196" y="548680"/>
            <a:ext cx="4572000" cy="707886"/>
          </a:xfrm>
          <a:prstGeom prst="rect">
            <a:avLst/>
          </a:prstGeom>
        </p:spPr>
        <p:txBody>
          <a:bodyPr>
            <a:spAutoFit/>
          </a:bodyPr>
          <a:lstStyle/>
          <a:p>
            <a:pPr algn="ctr"/>
            <a:r>
              <a:rPr lang="ru-RU" sz="2000" b="1" i="1" dirty="0">
                <a:solidFill>
                  <a:srgbClr val="002060"/>
                </a:solidFill>
              </a:rPr>
              <a:t>Уважаемые жители Труновского</a:t>
            </a:r>
            <a:endParaRPr lang="ru-RU" sz="2000" b="1" dirty="0">
              <a:solidFill>
                <a:srgbClr val="002060"/>
              </a:solidFill>
            </a:endParaRPr>
          </a:p>
          <a:p>
            <a:pPr algn="ctr"/>
            <a:r>
              <a:rPr lang="ru-RU" sz="2000" b="1" i="1" dirty="0">
                <a:solidFill>
                  <a:srgbClr val="002060"/>
                </a:solidFill>
              </a:rPr>
              <a:t>муниципального округа!</a:t>
            </a:r>
            <a:endParaRPr lang="ru-RU" sz="2000" b="1" dirty="0">
              <a:solidFill>
                <a:srgbClr val="002060"/>
              </a:solidFill>
            </a:endParaRPr>
          </a:p>
        </p:txBody>
      </p:sp>
      <p:sp>
        <p:nvSpPr>
          <p:cNvPr id="6" name="Прямоугольник 5"/>
          <p:cNvSpPr/>
          <p:nvPr/>
        </p:nvSpPr>
        <p:spPr>
          <a:xfrm>
            <a:off x="4608004" y="5313136"/>
            <a:ext cx="4516469" cy="1502976"/>
          </a:xfrm>
          <a:prstGeom prst="rect">
            <a:avLst/>
          </a:prstGeom>
        </p:spPr>
        <p:txBody>
          <a:bodyPr wrap="square">
            <a:spAutoFit/>
          </a:bodyPr>
          <a:lstStyle/>
          <a:p>
            <a:pPr algn="r">
              <a:lnSpc>
                <a:spcPts val="2160"/>
              </a:lnSpc>
            </a:pPr>
            <a:r>
              <a:rPr lang="ru-RU" sz="1200" b="1" i="1" dirty="0"/>
              <a:t>С уважением, Глава </a:t>
            </a:r>
            <a:r>
              <a:rPr lang="ru-RU" sz="1200" b="1" i="1" dirty="0" smtClean="0"/>
              <a:t>Труновского                                                            </a:t>
            </a:r>
            <a:r>
              <a:rPr lang="ru-RU" sz="1200" b="1" i="1" dirty="0"/>
              <a:t>муниципального округа </a:t>
            </a:r>
            <a:endParaRPr lang="ru-RU" sz="1200" dirty="0"/>
          </a:p>
          <a:p>
            <a:pPr algn="r">
              <a:lnSpc>
                <a:spcPts val="2160"/>
              </a:lnSpc>
            </a:pPr>
            <a:r>
              <a:rPr lang="ru-RU" sz="1200" b="1" i="1" dirty="0" smtClean="0"/>
              <a:t>Ставропольского края</a:t>
            </a:r>
          </a:p>
          <a:p>
            <a:pPr algn="r">
              <a:lnSpc>
                <a:spcPts val="2160"/>
              </a:lnSpc>
            </a:pPr>
            <a:endParaRPr lang="ru-RU" dirty="0"/>
          </a:p>
          <a:p>
            <a:pPr algn="r">
              <a:lnSpc>
                <a:spcPts val="2160"/>
              </a:lnSpc>
            </a:pPr>
            <a:r>
              <a:rPr lang="ru-RU" sz="1600" b="1" i="1" dirty="0"/>
              <a:t>                                                 Н.И. </a:t>
            </a:r>
            <a:r>
              <a:rPr lang="ru-RU" sz="1600" b="1" i="1" dirty="0" smtClean="0"/>
              <a:t>Аникеева</a:t>
            </a:r>
            <a:endParaRPr lang="ru-RU" sz="1600" dirty="0"/>
          </a:p>
        </p:txBody>
      </p:sp>
      <p:sp>
        <p:nvSpPr>
          <p:cNvPr id="7" name="Прямоугольник 6"/>
          <p:cNvSpPr/>
          <p:nvPr/>
        </p:nvSpPr>
        <p:spPr>
          <a:xfrm>
            <a:off x="251520" y="3457085"/>
            <a:ext cx="8712968" cy="769441"/>
          </a:xfrm>
          <a:prstGeom prst="rect">
            <a:avLst/>
          </a:prstGeom>
        </p:spPr>
        <p:txBody>
          <a:bodyPr wrap="square">
            <a:spAutoFit/>
          </a:bodyPr>
          <a:lstStyle/>
          <a:p>
            <a:pPr indent="449580" algn="just">
              <a:spcAft>
                <a:spcPts val="0"/>
              </a:spcAft>
            </a:pPr>
            <a:r>
              <a:rPr lang="ru-RU" sz="1100" dirty="0">
                <a:latin typeface="Times New Roman"/>
                <a:ea typeface="Times New Roman"/>
              </a:rPr>
              <a:t>Объем межбюджетных трансфертов, выделенных из краевого бюджета  составил  </a:t>
            </a:r>
            <a:r>
              <a:rPr lang="ru-RU" sz="1100" dirty="0" smtClean="0">
                <a:latin typeface="Times New Roman"/>
                <a:ea typeface="Times New Roman"/>
              </a:rPr>
              <a:t>1008,9 </a:t>
            </a:r>
            <a:r>
              <a:rPr lang="ru-RU" sz="1100" dirty="0">
                <a:latin typeface="Times New Roman"/>
                <a:ea typeface="Times New Roman"/>
              </a:rPr>
              <a:t>млн. рублей, что составляет </a:t>
            </a:r>
            <a:r>
              <a:rPr lang="ru-RU" sz="1100" dirty="0" smtClean="0">
                <a:latin typeface="Times New Roman"/>
                <a:ea typeface="Times New Roman"/>
              </a:rPr>
              <a:t>67,6 процента </a:t>
            </a:r>
            <a:r>
              <a:rPr lang="ru-RU" sz="1100" dirty="0">
                <a:latin typeface="Times New Roman"/>
                <a:ea typeface="Times New Roman"/>
              </a:rPr>
              <a:t>в общем объеме доходов бюджета в </a:t>
            </a:r>
            <a:r>
              <a:rPr lang="ru-RU" sz="1100" dirty="0" smtClean="0">
                <a:latin typeface="Times New Roman"/>
                <a:ea typeface="Times New Roman"/>
              </a:rPr>
              <a:t>2023 </a:t>
            </a:r>
            <a:r>
              <a:rPr lang="ru-RU" sz="1100" dirty="0">
                <a:latin typeface="Times New Roman"/>
                <a:ea typeface="Times New Roman"/>
              </a:rPr>
              <a:t>году, из которых </a:t>
            </a:r>
            <a:r>
              <a:rPr lang="ru-RU" sz="1100" dirty="0" smtClean="0">
                <a:latin typeface="Times New Roman"/>
                <a:ea typeface="Times New Roman"/>
              </a:rPr>
              <a:t>514,4 </a:t>
            </a:r>
            <a:r>
              <a:rPr lang="ru-RU" sz="1100" dirty="0">
                <a:latin typeface="Times New Roman"/>
                <a:ea typeface="Times New Roman"/>
              </a:rPr>
              <a:t>млн. рублей или </a:t>
            </a:r>
            <a:r>
              <a:rPr lang="ru-RU" sz="1100" dirty="0" smtClean="0">
                <a:latin typeface="Times New Roman"/>
                <a:ea typeface="Times New Roman"/>
              </a:rPr>
              <a:t>51 процент </a:t>
            </a:r>
            <a:r>
              <a:rPr lang="ru-RU" sz="1100" dirty="0">
                <a:latin typeface="Times New Roman"/>
                <a:ea typeface="Times New Roman"/>
              </a:rPr>
              <a:t>приходится на субвенции.</a:t>
            </a:r>
          </a:p>
          <a:p>
            <a:r>
              <a:rPr lang="ru-RU" sz="1100" dirty="0">
                <a:latin typeface="Times New Roman"/>
                <a:ea typeface="Times New Roman"/>
              </a:rPr>
              <a:t>          В сравнении с </a:t>
            </a:r>
            <a:r>
              <a:rPr lang="ru-RU" sz="1100" dirty="0" smtClean="0">
                <a:latin typeface="Times New Roman"/>
                <a:ea typeface="Times New Roman"/>
              </a:rPr>
              <a:t>2022 </a:t>
            </a:r>
            <a:r>
              <a:rPr lang="ru-RU" sz="1100" dirty="0">
                <a:latin typeface="Times New Roman"/>
                <a:ea typeface="Times New Roman"/>
              </a:rPr>
              <a:t>годом объем межбюджетных трансфертов уменьшился на  </a:t>
            </a:r>
            <a:r>
              <a:rPr lang="ru-RU" sz="1100" dirty="0" smtClean="0">
                <a:latin typeface="Times New Roman"/>
                <a:ea typeface="Times New Roman"/>
              </a:rPr>
              <a:t>116,6 </a:t>
            </a:r>
            <a:r>
              <a:rPr lang="ru-RU" sz="1100" dirty="0">
                <a:latin typeface="Times New Roman"/>
                <a:ea typeface="Times New Roman"/>
              </a:rPr>
              <a:t>млн. рублей, </a:t>
            </a:r>
            <a:r>
              <a:rPr lang="ru-RU" sz="1100" dirty="0" smtClean="0">
                <a:latin typeface="Times New Roman"/>
                <a:ea typeface="Times New Roman"/>
              </a:rPr>
              <a:t>за счет сокращения объема              субвенций.</a:t>
            </a:r>
            <a:endParaRPr lang="ru-RU" sz="1100" dirty="0"/>
          </a:p>
        </p:txBody>
      </p:sp>
      <p:pic>
        <p:nvPicPr>
          <p:cNvPr id="8" name="Рисунок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902622"/>
            <a:ext cx="2664296" cy="2554463"/>
          </a:xfrm>
          <a:prstGeom prst="rect">
            <a:avLst/>
          </a:prstGeom>
          <a:noFill/>
          <a:ln>
            <a:noFill/>
          </a:ln>
        </p:spPr>
      </p:pic>
    </p:spTree>
    <p:extLst>
      <p:ext uri="{BB962C8B-B14F-4D97-AF65-F5344CB8AC3E}">
        <p14:creationId xmlns:p14="http://schemas.microsoft.com/office/powerpoint/2010/main" val="16341369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3460997802"/>
              </p:ext>
            </p:extLst>
          </p:nvPr>
        </p:nvGraphicFramePr>
        <p:xfrm>
          <a:off x="4644008" y="2924944"/>
          <a:ext cx="4230370" cy="3643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323528" y="764704"/>
            <a:ext cx="8280920" cy="964367"/>
          </a:xfrm>
          <a:prstGeom prst="rect">
            <a:avLst/>
          </a:prstGeom>
        </p:spPr>
        <p:txBody>
          <a:bodyPr wrap="square">
            <a:spAutoFit/>
          </a:bodyPr>
          <a:lstStyle/>
          <a:p>
            <a:pPr>
              <a:spcBef>
                <a:spcPts val="2400"/>
              </a:spcBef>
            </a:pPr>
            <a:r>
              <a:rPr lang="ru-RU" b="1" kern="0" dirty="0">
                <a:solidFill>
                  <a:srgbClr val="002060"/>
                </a:solidFill>
                <a:latin typeface="Times New Roman" pitchFamily="18" charset="0"/>
                <a:ea typeface="Times New Roman"/>
                <a:cs typeface="Times New Roman" pitchFamily="18" charset="0"/>
              </a:rPr>
              <a:t>УРОВЕНЬ ДОЛГОВОЙ НАГРУЗКИ НА БЮДЖЕТ</a:t>
            </a:r>
          </a:p>
          <a:p>
            <a:pPr>
              <a:spcBef>
                <a:spcPts val="2400"/>
              </a:spcBef>
            </a:pPr>
            <a:r>
              <a:rPr lang="ru-RU" b="1" kern="0" dirty="0">
                <a:solidFill>
                  <a:srgbClr val="002060"/>
                </a:solidFill>
                <a:latin typeface="Times New Roman" pitchFamily="18" charset="0"/>
                <a:ea typeface="Times New Roman"/>
                <a:cs typeface="Times New Roman" pitchFamily="18" charset="0"/>
              </a:rPr>
              <a:t>ЗАДАЧИ ДОЛГОВОЙ ПОЛИТИКИ</a:t>
            </a:r>
            <a:endParaRPr lang="ru-RU" b="1" kern="0" dirty="0">
              <a:solidFill>
                <a:srgbClr val="002060"/>
              </a:solidFill>
              <a:effectLst/>
              <a:latin typeface="Times New Roman" pitchFamily="18" charset="0"/>
              <a:ea typeface="Times New Roman"/>
              <a:cs typeface="Times New Roman" pitchFamily="18" charset="0"/>
            </a:endParaRPr>
          </a:p>
        </p:txBody>
      </p:sp>
      <p:sp>
        <p:nvSpPr>
          <p:cNvPr id="7" name="Rectangle 5"/>
          <p:cNvSpPr>
            <a:spLocks noChangeArrowheads="1"/>
          </p:cNvSpPr>
          <p:nvPr/>
        </p:nvSpPr>
        <p:spPr bwMode="auto">
          <a:xfrm>
            <a:off x="14678" y="2348880"/>
            <a:ext cx="6948264"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Долговая политика-</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деятельность органов местного самоуправления, направленная на поддержание объема муниципального долга на оптимальном уровне, минимизацию стоимости его обслуживания и равномерное распределение платежей, связанных с его погашением и обслуживанием.</a:t>
            </a:r>
            <a:endParaRPr kumimoji="0" lang="ru-RU" sz="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Rectangle 6"/>
          <p:cNvSpPr>
            <a:spLocks noChangeArrowheads="1"/>
          </p:cNvSpPr>
          <p:nvPr/>
        </p:nvSpPr>
        <p:spPr bwMode="auto">
          <a:xfrm rot="10800000" flipV="1">
            <a:off x="107504" y="3845922"/>
            <a:ext cx="51115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Бюджет Труновского  муниципального округа за 2023 год исполнен без дефицита.</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 name="Номер слайда 1"/>
          <p:cNvSpPr>
            <a:spLocks noGrp="1"/>
          </p:cNvSpPr>
          <p:nvPr>
            <p:ph type="sldNum" sz="quarter" idx="12"/>
          </p:nvPr>
        </p:nvSpPr>
        <p:spPr/>
        <p:txBody>
          <a:bodyPr/>
          <a:lstStyle/>
          <a:p>
            <a:fld id="{B19B0651-EE4F-4900-A07F-96A6BFA9D0F0}" type="slidenum">
              <a:rPr lang="ru-RU" smtClean="0"/>
              <a:pPr/>
              <a:t>30</a:t>
            </a:fld>
            <a:endParaRPr lang="ru-RU"/>
          </a:p>
        </p:txBody>
      </p:sp>
    </p:spTree>
    <p:extLst>
      <p:ext uri="{BB962C8B-B14F-4D97-AF65-F5344CB8AC3E}">
        <p14:creationId xmlns:p14="http://schemas.microsoft.com/office/powerpoint/2010/main" val="34643470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4756"/>
            <a:ext cx="8229600" cy="1143000"/>
          </a:xfrm>
        </p:spPr>
        <p:txBody>
          <a:bodyPr anchor="ctr">
            <a:normAutofit/>
          </a:bodyPr>
          <a:lstStyle/>
          <a:p>
            <a:pPr algn="ctr"/>
            <a:r>
              <a:rPr lang="ru-RU" sz="2400" b="1" dirty="0" smtClean="0">
                <a:solidFill>
                  <a:srgbClr val="002060"/>
                </a:solidFill>
                <a:latin typeface="Times New Roman" pitchFamily="18" charset="0"/>
                <a:cs typeface="Times New Roman" pitchFamily="18" charset="0"/>
              </a:rPr>
              <a:t>Результаты оценки эффективности реализации муниципальных программ в 2021-2023 годах</a:t>
            </a:r>
            <a:endParaRPr lang="ru-RU" sz="2400" b="1" dirty="0">
              <a:solidFill>
                <a:srgbClr val="002060"/>
              </a:solidFill>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681249936"/>
              </p:ext>
            </p:extLst>
          </p:nvPr>
        </p:nvGraphicFramePr>
        <p:xfrm>
          <a:off x="323528" y="1124746"/>
          <a:ext cx="8352929" cy="4798427"/>
        </p:xfrm>
        <a:graphic>
          <a:graphicData uri="http://schemas.openxmlformats.org/drawingml/2006/table">
            <a:tbl>
              <a:tblPr>
                <a:tableStyleId>{5C22544A-7EE6-4342-B048-85BDC9FD1C3A}</a:tableStyleId>
              </a:tblPr>
              <a:tblGrid>
                <a:gridCol w="824980"/>
                <a:gridCol w="4382710"/>
                <a:gridCol w="549987"/>
                <a:gridCol w="549987"/>
                <a:gridCol w="549987"/>
                <a:gridCol w="1495278"/>
              </a:tblGrid>
              <a:tr h="1224134">
                <a:tc>
                  <a:txBody>
                    <a:bodyPr/>
                    <a:lstStyle/>
                    <a:p>
                      <a:pPr algn="ctr" fontAlgn="b"/>
                      <a:r>
                        <a:rPr lang="ru-RU" sz="1000" u="none" strike="noStrike" dirty="0" smtClean="0">
                          <a:effectLst/>
                          <a:latin typeface="Times New Roman" pitchFamily="18" charset="0"/>
                          <a:cs typeface="Times New Roman" pitchFamily="18" charset="0"/>
                        </a:rPr>
                        <a:t>%</a:t>
                      </a:r>
                    </a:p>
                    <a:p>
                      <a:pPr algn="ctr" fontAlgn="b"/>
                      <a:r>
                        <a:rPr lang="ru-RU" sz="1000" u="none" strike="noStrike" dirty="0" smtClean="0">
                          <a:effectLst/>
                          <a:latin typeface="Times New Roman" pitchFamily="18" charset="0"/>
                          <a:cs typeface="Times New Roman" pitchFamily="18" charset="0"/>
                        </a:rPr>
                        <a:t>п/п</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ctr">
                    <a:solidFill>
                      <a:schemeClr val="accent2">
                        <a:lumMod val="20000"/>
                        <a:lumOff val="80000"/>
                      </a:schemeClr>
                    </a:solidFill>
                  </a:tcPr>
                </a:tc>
                <a:tc>
                  <a:txBody>
                    <a:bodyPr/>
                    <a:lstStyle/>
                    <a:p>
                      <a:pPr algn="ctr" fontAlgn="b"/>
                      <a:r>
                        <a:rPr lang="ru-RU" sz="1000" u="none" strike="noStrike" dirty="0">
                          <a:effectLst/>
                          <a:latin typeface="Times New Roman" pitchFamily="18" charset="0"/>
                          <a:cs typeface="Times New Roman" pitchFamily="18" charset="0"/>
                        </a:rPr>
                        <a:t>Наименование муниципальной программы</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ctr">
                    <a:solidFill>
                      <a:schemeClr val="accent2">
                        <a:lumMod val="20000"/>
                        <a:lumOff val="80000"/>
                      </a:schemeClr>
                    </a:solidFill>
                  </a:tcPr>
                </a:tc>
                <a:tc gridSpan="3">
                  <a:txBody>
                    <a:bodyPr/>
                    <a:lstStyle/>
                    <a:p>
                      <a:pPr algn="ctr" fontAlgn="t"/>
                      <a:r>
                        <a:rPr lang="ru-RU" sz="1000" u="none" strike="noStrike">
                          <a:effectLst/>
                          <a:latin typeface="Times New Roman" pitchFamily="18" charset="0"/>
                          <a:cs typeface="Times New Roman" pitchFamily="18" charset="0"/>
                        </a:rPr>
                        <a:t>Среднее значение степеней достижения целей программы и задач ее подпрограмм</a:t>
                      </a:r>
                      <a:endParaRPr lang="ru-RU" sz="1000" b="0" i="0" u="none" strike="noStrike">
                        <a:solidFill>
                          <a:srgbClr val="000000"/>
                        </a:solidFill>
                        <a:effectLst/>
                        <a:latin typeface="Times New Roman" pitchFamily="18" charset="0"/>
                        <a:cs typeface="Times New Roman" pitchFamily="18" charset="0"/>
                      </a:endParaRPr>
                    </a:p>
                  </a:txBody>
                  <a:tcPr marL="6350" marR="6350" marT="6350" marB="0" anchor="ctr">
                    <a:solidFill>
                      <a:schemeClr val="accent2">
                        <a:lumMod val="20000"/>
                        <a:lumOff val="80000"/>
                      </a:schemeClr>
                    </a:solidFill>
                  </a:tcPr>
                </a:tc>
                <a:tc hMerge="1">
                  <a:txBody>
                    <a:bodyPr/>
                    <a:lstStyle/>
                    <a:p>
                      <a:endParaRPr lang="ru-RU"/>
                    </a:p>
                  </a:txBody>
                  <a:tcPr/>
                </a:tc>
                <a:tc hMerge="1">
                  <a:txBody>
                    <a:bodyPr/>
                    <a:lstStyle/>
                    <a:p>
                      <a:endParaRPr lang="ru-RU"/>
                    </a:p>
                  </a:txBody>
                  <a:tcPr/>
                </a:tc>
                <a:tc>
                  <a:txBody>
                    <a:bodyPr/>
                    <a:lstStyle/>
                    <a:p>
                      <a:pPr algn="ctr" fontAlgn="t"/>
                      <a:r>
                        <a:rPr lang="ru-RU" sz="1000" u="none" strike="noStrike" dirty="0">
                          <a:effectLst/>
                          <a:latin typeface="Times New Roman" pitchFamily="18" charset="0"/>
                          <a:cs typeface="Times New Roman" pitchFamily="18" charset="0"/>
                        </a:rPr>
                        <a:t>Оценка эффективности реализации муниципальной программы за </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ctr">
                    <a:solidFill>
                      <a:schemeClr val="accent2">
                        <a:lumMod val="20000"/>
                        <a:lumOff val="80000"/>
                      </a:schemeClr>
                    </a:solidFill>
                  </a:tcPr>
                </a:tc>
              </a:tr>
              <a:tr h="238668">
                <a:tc>
                  <a:txBody>
                    <a:bodyPr/>
                    <a:lstStyle/>
                    <a:p>
                      <a:pPr algn="ctr" fontAlgn="b"/>
                      <a:r>
                        <a:rPr lang="ru-RU" sz="1000" u="none" strike="noStrike">
                          <a:effectLst/>
                          <a:latin typeface="Times New Roman" pitchFamily="18" charset="0"/>
                          <a:cs typeface="Times New Roman" pitchFamily="18" charset="0"/>
                        </a:rPr>
                        <a:t> </a:t>
                      </a:r>
                      <a:endParaRPr lang="ru-RU" sz="1000" b="0" i="0" u="none" strike="noStrike">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dirty="0">
                          <a:effectLst/>
                          <a:latin typeface="Times New Roman" pitchFamily="18" charset="0"/>
                          <a:cs typeface="Times New Roman" pitchFamily="18" charset="0"/>
                        </a:rPr>
                        <a:t> </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ctr">
                    <a:solidFill>
                      <a:schemeClr val="accent2">
                        <a:lumMod val="20000"/>
                        <a:lumOff val="80000"/>
                      </a:schemeClr>
                    </a:solidFill>
                  </a:tcPr>
                </a:tc>
                <a:tc>
                  <a:txBody>
                    <a:bodyPr/>
                    <a:lstStyle/>
                    <a:p>
                      <a:pPr algn="ctr" fontAlgn="b"/>
                      <a:r>
                        <a:rPr lang="ru-RU" sz="1000" u="none" strike="noStrike" dirty="0" smtClean="0">
                          <a:effectLst/>
                          <a:latin typeface="Times New Roman" pitchFamily="18" charset="0"/>
                          <a:cs typeface="Times New Roman" pitchFamily="18" charset="0"/>
                        </a:rPr>
                        <a:t>2021 </a:t>
                      </a:r>
                      <a:r>
                        <a:rPr lang="ru-RU" sz="1000" u="none" strike="noStrike" dirty="0">
                          <a:effectLst/>
                          <a:latin typeface="Times New Roman" pitchFamily="18" charset="0"/>
                          <a:cs typeface="Times New Roman" pitchFamily="18" charset="0"/>
                        </a:rPr>
                        <a:t>год</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dirty="0" smtClean="0">
                          <a:effectLst/>
                          <a:latin typeface="Times New Roman" pitchFamily="18" charset="0"/>
                          <a:cs typeface="Times New Roman" pitchFamily="18" charset="0"/>
                        </a:rPr>
                        <a:t>2022 </a:t>
                      </a:r>
                      <a:r>
                        <a:rPr lang="ru-RU" sz="1000" u="none" strike="noStrike" dirty="0">
                          <a:effectLst/>
                          <a:latin typeface="Times New Roman" pitchFamily="18" charset="0"/>
                          <a:cs typeface="Times New Roman" pitchFamily="18" charset="0"/>
                        </a:rPr>
                        <a:t>год</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dirty="0" smtClean="0">
                          <a:effectLst/>
                          <a:latin typeface="Times New Roman" pitchFamily="18" charset="0"/>
                          <a:cs typeface="Times New Roman" pitchFamily="18" charset="0"/>
                        </a:rPr>
                        <a:t>2023 </a:t>
                      </a:r>
                      <a:r>
                        <a:rPr lang="ru-RU" sz="1000" u="none" strike="noStrike" dirty="0">
                          <a:effectLst/>
                          <a:latin typeface="Times New Roman" pitchFamily="18" charset="0"/>
                          <a:cs typeface="Times New Roman" pitchFamily="18" charset="0"/>
                        </a:rPr>
                        <a:t>год</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dirty="0" smtClean="0">
                          <a:effectLst/>
                          <a:latin typeface="Times New Roman" pitchFamily="18" charset="0"/>
                          <a:cs typeface="Times New Roman" pitchFamily="18" charset="0"/>
                        </a:rPr>
                        <a:t>2023 </a:t>
                      </a:r>
                      <a:r>
                        <a:rPr lang="ru-RU" sz="1000" u="none" strike="noStrike" dirty="0">
                          <a:effectLst/>
                          <a:latin typeface="Times New Roman" pitchFamily="18" charset="0"/>
                          <a:cs typeface="Times New Roman" pitchFamily="18" charset="0"/>
                        </a:rPr>
                        <a:t>год</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r>
              <a:tr h="238668">
                <a:tc>
                  <a:txBody>
                    <a:bodyPr/>
                    <a:lstStyle/>
                    <a:p>
                      <a:pPr algn="ctr" fontAlgn="b"/>
                      <a:r>
                        <a:rPr lang="ru-RU" sz="1000" u="none" strike="noStrike" dirty="0">
                          <a:effectLst/>
                          <a:latin typeface="Times New Roman" pitchFamily="18" charset="0"/>
                          <a:cs typeface="Times New Roman" pitchFamily="18" charset="0"/>
                        </a:rPr>
                        <a:t>1</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l" fontAlgn="b"/>
                      <a:r>
                        <a:rPr lang="ru-RU" sz="1000" u="none" strike="noStrike" dirty="0">
                          <a:effectLst/>
                          <a:latin typeface="Times New Roman" pitchFamily="18" charset="0"/>
                          <a:cs typeface="Times New Roman" pitchFamily="18" charset="0"/>
                        </a:rPr>
                        <a:t>РАЗВИТИЕ ОБРАЗОВАНИЯ </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dirty="0">
                          <a:effectLst/>
                          <a:latin typeface="Times New Roman" pitchFamily="18" charset="0"/>
                          <a:cs typeface="Times New Roman" pitchFamily="18" charset="0"/>
                        </a:rPr>
                        <a:t>70,09</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a:effectLst/>
                          <a:latin typeface="Times New Roman" pitchFamily="18" charset="0"/>
                          <a:cs typeface="Times New Roman" pitchFamily="18" charset="0"/>
                        </a:rPr>
                        <a:t>98,17</a:t>
                      </a:r>
                      <a:endParaRPr lang="ru-RU" sz="1000" b="0" i="0" u="none" strike="noStrike">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dirty="0" smtClean="0">
                          <a:effectLst/>
                          <a:latin typeface="Times New Roman" pitchFamily="18" charset="0"/>
                          <a:cs typeface="Times New Roman" pitchFamily="18" charset="0"/>
                        </a:rPr>
                        <a:t>112,77</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выше плановой</a:t>
                      </a:r>
                      <a:endParaRPr kumimoji="0" lang="ru-RU"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txBody>
                  <a:tcPr marL="6350" marR="6350" marT="6350" marB="0" anchor="b">
                    <a:solidFill>
                      <a:schemeClr val="accent2">
                        <a:lumMod val="20000"/>
                        <a:lumOff val="80000"/>
                      </a:schemeClr>
                    </a:solidFill>
                  </a:tcPr>
                </a:tc>
              </a:tr>
              <a:tr h="238668">
                <a:tc>
                  <a:txBody>
                    <a:bodyPr/>
                    <a:lstStyle/>
                    <a:p>
                      <a:pPr algn="ctr" fontAlgn="b"/>
                      <a:r>
                        <a:rPr lang="ru-RU" sz="1000" u="none" strike="noStrike">
                          <a:effectLst/>
                          <a:latin typeface="Times New Roman" pitchFamily="18" charset="0"/>
                          <a:cs typeface="Times New Roman" pitchFamily="18" charset="0"/>
                        </a:rPr>
                        <a:t>2</a:t>
                      </a:r>
                      <a:endParaRPr lang="ru-RU" sz="1000" b="0" i="0" u="none" strike="noStrike">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l" fontAlgn="b"/>
                      <a:r>
                        <a:rPr lang="ru-RU" sz="1000" u="none" strike="noStrike" dirty="0">
                          <a:effectLst/>
                          <a:latin typeface="Times New Roman" pitchFamily="18" charset="0"/>
                          <a:cs typeface="Times New Roman" pitchFamily="18" charset="0"/>
                        </a:rPr>
                        <a:t>СОХРАНЕНИЕ И РАЗВИТИЕ КУЛЬТУРЫ </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dirty="0">
                          <a:effectLst/>
                          <a:latin typeface="Times New Roman" pitchFamily="18" charset="0"/>
                          <a:cs typeface="Times New Roman" pitchFamily="18" charset="0"/>
                        </a:rPr>
                        <a:t>90</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dirty="0">
                          <a:effectLst/>
                          <a:latin typeface="Times New Roman" pitchFamily="18" charset="0"/>
                          <a:cs typeface="Times New Roman" pitchFamily="18" charset="0"/>
                        </a:rPr>
                        <a:t>110</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dirty="0" smtClean="0">
                          <a:effectLst/>
                          <a:latin typeface="Times New Roman" pitchFamily="18" charset="0"/>
                          <a:cs typeface="Times New Roman" pitchFamily="18" charset="0"/>
                        </a:rPr>
                        <a:t>106,67</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dirty="0">
                          <a:effectLst/>
                          <a:latin typeface="Times New Roman" pitchFamily="18" charset="0"/>
                          <a:cs typeface="Times New Roman" pitchFamily="18" charset="0"/>
                        </a:rPr>
                        <a:t>выше плановой</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r>
              <a:tr h="467790">
                <a:tc>
                  <a:txBody>
                    <a:bodyPr/>
                    <a:lstStyle/>
                    <a:p>
                      <a:pPr algn="ctr" fontAlgn="b"/>
                      <a:r>
                        <a:rPr lang="ru-RU" sz="1000" u="none" strike="noStrike">
                          <a:effectLst/>
                          <a:latin typeface="Times New Roman" pitchFamily="18" charset="0"/>
                          <a:cs typeface="Times New Roman" pitchFamily="18" charset="0"/>
                        </a:rPr>
                        <a:t>3</a:t>
                      </a:r>
                      <a:endParaRPr lang="ru-RU" sz="1000" b="0" i="0" u="none" strike="noStrike">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l" fontAlgn="b"/>
                      <a:r>
                        <a:rPr lang="ru-RU" sz="1000" u="none" strike="noStrike" dirty="0">
                          <a:effectLst/>
                          <a:latin typeface="Times New Roman" pitchFamily="18" charset="0"/>
                          <a:cs typeface="Times New Roman" pitchFamily="18" charset="0"/>
                        </a:rPr>
                        <a:t>РАЗВИТИЕ ТРАНСПОРТНОЙ СИСТЕМЫ И ОБЕСПЕЧЕНИЕ ДОРОЖНОГО ДВИЖЕНИЯ  </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dirty="0">
                          <a:effectLst/>
                          <a:latin typeface="Times New Roman" pitchFamily="18" charset="0"/>
                          <a:cs typeface="Times New Roman" pitchFamily="18" charset="0"/>
                        </a:rPr>
                        <a:t>70</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dirty="0">
                          <a:effectLst/>
                          <a:latin typeface="Times New Roman" pitchFamily="18" charset="0"/>
                          <a:cs typeface="Times New Roman" pitchFamily="18" charset="0"/>
                        </a:rPr>
                        <a:t>145</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dirty="0">
                          <a:effectLst/>
                          <a:latin typeface="Times New Roman" pitchFamily="18" charset="0"/>
                          <a:cs typeface="Times New Roman" pitchFamily="18" charset="0"/>
                        </a:rPr>
                        <a:t>145</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dirty="0">
                          <a:effectLst/>
                          <a:latin typeface="Times New Roman" pitchFamily="18" charset="0"/>
                          <a:cs typeface="Times New Roman" pitchFamily="18" charset="0"/>
                        </a:rPr>
                        <a:t>выше плановой</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r>
              <a:tr h="238668">
                <a:tc>
                  <a:txBody>
                    <a:bodyPr/>
                    <a:lstStyle/>
                    <a:p>
                      <a:pPr algn="ctr" fontAlgn="b"/>
                      <a:r>
                        <a:rPr lang="ru-RU" sz="1000" u="none" strike="noStrike">
                          <a:effectLst/>
                          <a:latin typeface="Times New Roman" pitchFamily="18" charset="0"/>
                          <a:cs typeface="Times New Roman" pitchFamily="18" charset="0"/>
                        </a:rPr>
                        <a:t>4</a:t>
                      </a:r>
                      <a:endParaRPr lang="ru-RU" sz="1000" b="0" i="0" u="none" strike="noStrike">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l" fontAlgn="b"/>
                      <a:r>
                        <a:rPr lang="ru-RU" sz="1000" u="none" strike="noStrike">
                          <a:effectLst/>
                          <a:latin typeface="Times New Roman" pitchFamily="18" charset="0"/>
                          <a:cs typeface="Times New Roman" pitchFamily="18" charset="0"/>
                        </a:rPr>
                        <a:t>РАЗВИТИЕ ФИЗИЧЕСКОЙ КУЛЬТУРЫ И СПОРТА </a:t>
                      </a:r>
                      <a:endParaRPr lang="ru-RU" sz="1000" b="0" i="0" u="none" strike="noStrike">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a:effectLst/>
                          <a:latin typeface="Times New Roman" pitchFamily="18" charset="0"/>
                          <a:cs typeface="Times New Roman" pitchFamily="18" charset="0"/>
                        </a:rPr>
                        <a:t>71,57</a:t>
                      </a:r>
                      <a:endParaRPr lang="ru-RU" sz="1000" b="0" i="0" u="none" strike="noStrike">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dirty="0">
                          <a:effectLst/>
                          <a:latin typeface="Times New Roman" pitchFamily="18" charset="0"/>
                          <a:cs typeface="Times New Roman" pitchFamily="18" charset="0"/>
                        </a:rPr>
                        <a:t>163,33</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dirty="0" smtClean="0">
                          <a:effectLst/>
                          <a:latin typeface="Times New Roman" pitchFamily="18" charset="0"/>
                          <a:cs typeface="Times New Roman" pitchFamily="18" charset="0"/>
                        </a:rPr>
                        <a:t>170</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dirty="0">
                          <a:effectLst/>
                          <a:latin typeface="Times New Roman" pitchFamily="18" charset="0"/>
                          <a:cs typeface="Times New Roman" pitchFamily="18" charset="0"/>
                        </a:rPr>
                        <a:t>выше плановой</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r>
              <a:tr h="238668">
                <a:tc>
                  <a:txBody>
                    <a:bodyPr/>
                    <a:lstStyle/>
                    <a:p>
                      <a:pPr algn="ctr" fontAlgn="b"/>
                      <a:r>
                        <a:rPr lang="ru-RU" sz="1000" u="none" strike="noStrike">
                          <a:effectLst/>
                          <a:latin typeface="Times New Roman" pitchFamily="18" charset="0"/>
                          <a:cs typeface="Times New Roman" pitchFamily="18" charset="0"/>
                        </a:rPr>
                        <a:t>5</a:t>
                      </a:r>
                      <a:endParaRPr lang="ru-RU" sz="1000" b="0" i="0" u="none" strike="noStrike">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l" fontAlgn="b"/>
                      <a:r>
                        <a:rPr lang="ru-RU" sz="1000" u="none" strike="noStrike">
                          <a:effectLst/>
                          <a:latin typeface="Times New Roman" pitchFamily="18" charset="0"/>
                          <a:cs typeface="Times New Roman" pitchFamily="18" charset="0"/>
                        </a:rPr>
                        <a:t>РАЗВИТИЕ СЕЛЬСКОГО ХОЗЯЙСТВА</a:t>
                      </a:r>
                      <a:endParaRPr lang="ru-RU" sz="1000" b="0" i="0" u="none" strike="noStrike">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a:effectLst/>
                          <a:latin typeface="Times New Roman" pitchFamily="18" charset="0"/>
                          <a:cs typeface="Times New Roman" pitchFamily="18" charset="0"/>
                        </a:rPr>
                        <a:t>113,75</a:t>
                      </a:r>
                      <a:endParaRPr lang="ru-RU" sz="1000" b="0" i="0" u="none" strike="noStrike">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dirty="0">
                          <a:effectLst/>
                          <a:latin typeface="Times New Roman" pitchFamily="18" charset="0"/>
                          <a:cs typeface="Times New Roman" pitchFamily="18" charset="0"/>
                        </a:rPr>
                        <a:t>109,17</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dirty="0" smtClean="0">
                          <a:effectLst/>
                          <a:latin typeface="Times New Roman" pitchFamily="18" charset="0"/>
                          <a:cs typeface="Times New Roman" pitchFamily="18" charset="0"/>
                        </a:rPr>
                        <a:t>181,67</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dirty="0">
                          <a:effectLst/>
                          <a:latin typeface="Times New Roman" pitchFamily="18" charset="0"/>
                          <a:cs typeface="Times New Roman" pitchFamily="18" charset="0"/>
                        </a:rPr>
                        <a:t>выше плановой</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r>
              <a:tr h="238668">
                <a:tc>
                  <a:txBody>
                    <a:bodyPr/>
                    <a:lstStyle/>
                    <a:p>
                      <a:pPr algn="ctr" fontAlgn="b"/>
                      <a:r>
                        <a:rPr lang="ru-RU" sz="1000" u="none" strike="noStrike">
                          <a:effectLst/>
                          <a:latin typeface="Times New Roman" pitchFamily="18" charset="0"/>
                          <a:cs typeface="Times New Roman" pitchFamily="18" charset="0"/>
                        </a:rPr>
                        <a:t>6</a:t>
                      </a:r>
                      <a:endParaRPr lang="ru-RU" sz="1000" b="0" i="0" u="none" strike="noStrike">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l" fontAlgn="b"/>
                      <a:r>
                        <a:rPr lang="ru-RU" sz="1000" u="none" strike="noStrike">
                          <a:effectLst/>
                          <a:latin typeface="Times New Roman" pitchFamily="18" charset="0"/>
                          <a:cs typeface="Times New Roman" pitchFamily="18" charset="0"/>
                        </a:rPr>
                        <a:t>РАЗВИТИЕ ЭКОНОМИЧЕСКОГО ПОТЕНЦИАЛА </a:t>
                      </a:r>
                      <a:endParaRPr lang="ru-RU" sz="1000" b="0" i="0" u="none" strike="noStrike">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a:effectLst/>
                          <a:latin typeface="Times New Roman" pitchFamily="18" charset="0"/>
                          <a:cs typeface="Times New Roman" pitchFamily="18" charset="0"/>
                        </a:rPr>
                        <a:t>53,96</a:t>
                      </a:r>
                      <a:endParaRPr lang="ru-RU" sz="1000" b="0" i="0" u="none" strike="noStrike">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dirty="0">
                          <a:effectLst/>
                          <a:latin typeface="Times New Roman" pitchFamily="18" charset="0"/>
                          <a:cs typeface="Times New Roman" pitchFamily="18" charset="0"/>
                        </a:rPr>
                        <a:t>106,11</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dirty="0" smtClean="0">
                          <a:effectLst/>
                          <a:latin typeface="Times New Roman" pitchFamily="18" charset="0"/>
                          <a:cs typeface="Times New Roman" pitchFamily="18" charset="0"/>
                        </a:rPr>
                        <a:t>155</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dirty="0">
                          <a:effectLst/>
                          <a:latin typeface="Times New Roman" pitchFamily="18" charset="0"/>
                          <a:cs typeface="Times New Roman" pitchFamily="18" charset="0"/>
                        </a:rPr>
                        <a:t>выше плановой</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r>
              <a:tr h="696911">
                <a:tc>
                  <a:txBody>
                    <a:bodyPr/>
                    <a:lstStyle/>
                    <a:p>
                      <a:pPr algn="ctr" fontAlgn="b"/>
                      <a:r>
                        <a:rPr lang="ru-RU" sz="1000" u="none" strike="noStrike" dirty="0">
                          <a:effectLst/>
                          <a:latin typeface="Times New Roman" pitchFamily="18" charset="0"/>
                          <a:cs typeface="Times New Roman" pitchFamily="18" charset="0"/>
                        </a:rPr>
                        <a:t>7</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solidFill>
                      <a:schemeClr val="accent2">
                        <a:lumMod val="20000"/>
                        <a:lumOff val="80000"/>
                      </a:schemeClr>
                    </a:solidFill>
                  </a:tcPr>
                </a:tc>
                <a:tc>
                  <a:txBody>
                    <a:bodyPr/>
                    <a:lstStyle/>
                    <a:p>
                      <a:pPr algn="l" fontAlgn="b"/>
                      <a:r>
                        <a:rPr lang="ru-RU" sz="1000" u="none" strike="noStrike" dirty="0">
                          <a:effectLst/>
                          <a:latin typeface="Times New Roman" pitchFamily="18" charset="0"/>
                          <a:cs typeface="Times New Roman" pitchFamily="18" charset="0"/>
                        </a:rPr>
                        <a:t>ОБЕСПЕЧЕНИЕ БЕЗОПАСНОСТИ, ПРОФИЛАКТИКА ТЕРРОРИЗМА И ЭКСТРЕМИЗМА, А ТАКЖЕ МИНИМИЗАЦИЯ И (ИЛИ) ЛИКВИДАЦИЯ ПОСЛЕДСТВИЙ ПРОЯВЛЕНИЯ ТЕРРОРИЗМА И ЭКСТРЕМИЗМА </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solidFill>
                      <a:schemeClr val="accent2">
                        <a:lumMod val="20000"/>
                        <a:lumOff val="80000"/>
                      </a:schemeClr>
                    </a:solidFill>
                  </a:tcPr>
                </a:tc>
                <a:tc>
                  <a:txBody>
                    <a:bodyPr/>
                    <a:lstStyle/>
                    <a:p>
                      <a:pPr algn="ctr" fontAlgn="b"/>
                      <a:r>
                        <a:rPr lang="ru-RU" sz="1000" u="none" strike="noStrike">
                          <a:effectLst/>
                          <a:latin typeface="Times New Roman" pitchFamily="18" charset="0"/>
                          <a:cs typeface="Times New Roman" pitchFamily="18" charset="0"/>
                        </a:rPr>
                        <a:t>129,17</a:t>
                      </a:r>
                      <a:endParaRPr lang="ru-RU" sz="1000" b="0" i="0" u="none" strike="noStrike">
                        <a:solidFill>
                          <a:srgbClr val="000000"/>
                        </a:solidFill>
                        <a:effectLst/>
                        <a:latin typeface="Times New Roman" pitchFamily="18" charset="0"/>
                        <a:cs typeface="Times New Roman" pitchFamily="18" charset="0"/>
                      </a:endParaRPr>
                    </a:p>
                  </a:txBody>
                  <a:tcPr marL="6350" marR="6350" marT="6350" marB="0">
                    <a:solidFill>
                      <a:schemeClr val="accent2">
                        <a:lumMod val="20000"/>
                        <a:lumOff val="80000"/>
                      </a:schemeClr>
                    </a:solidFill>
                  </a:tcPr>
                </a:tc>
                <a:tc>
                  <a:txBody>
                    <a:bodyPr/>
                    <a:lstStyle/>
                    <a:p>
                      <a:pPr algn="ctr" fontAlgn="b"/>
                      <a:r>
                        <a:rPr lang="ru-RU" sz="1000" u="none" strike="noStrike" dirty="0">
                          <a:effectLst/>
                          <a:latin typeface="Times New Roman" pitchFamily="18" charset="0"/>
                          <a:cs typeface="Times New Roman" pitchFamily="18" charset="0"/>
                        </a:rPr>
                        <a:t>117,49</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solidFill>
                      <a:schemeClr val="accent2">
                        <a:lumMod val="20000"/>
                        <a:lumOff val="80000"/>
                      </a:schemeClr>
                    </a:solidFill>
                  </a:tcPr>
                </a:tc>
                <a:tc>
                  <a:txBody>
                    <a:bodyPr/>
                    <a:lstStyle/>
                    <a:p>
                      <a:pPr algn="ctr" fontAlgn="b"/>
                      <a:r>
                        <a:rPr lang="ru-RU" sz="1000" u="none" strike="noStrike" dirty="0" smtClean="0">
                          <a:effectLst/>
                          <a:latin typeface="Times New Roman" pitchFamily="18" charset="0"/>
                          <a:cs typeface="Times New Roman" pitchFamily="18" charset="0"/>
                        </a:rPr>
                        <a:t>118,89</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solidFill>
                      <a:schemeClr val="accent2">
                        <a:lumMod val="20000"/>
                        <a:lumOff val="80000"/>
                      </a:schemeClr>
                    </a:solidFill>
                  </a:tcPr>
                </a:tc>
                <a:tc>
                  <a:txBody>
                    <a:bodyPr/>
                    <a:lstStyle/>
                    <a:p>
                      <a:pPr algn="ctr" fontAlgn="b"/>
                      <a:r>
                        <a:rPr lang="ru-RU" sz="1000" u="none" strike="noStrike" dirty="0">
                          <a:effectLst/>
                          <a:latin typeface="Times New Roman" pitchFamily="18" charset="0"/>
                          <a:cs typeface="Times New Roman" pitchFamily="18" charset="0"/>
                        </a:rPr>
                        <a:t>выше плановой</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solidFill>
                      <a:schemeClr val="accent2">
                        <a:lumMod val="20000"/>
                        <a:lumOff val="80000"/>
                      </a:schemeClr>
                    </a:solidFill>
                  </a:tcPr>
                </a:tc>
              </a:tr>
              <a:tr h="238668">
                <a:tc>
                  <a:txBody>
                    <a:bodyPr/>
                    <a:lstStyle/>
                    <a:p>
                      <a:pPr algn="ctr" fontAlgn="b"/>
                      <a:r>
                        <a:rPr lang="ru-RU" sz="1000" u="none" strike="noStrike">
                          <a:effectLst/>
                          <a:latin typeface="Times New Roman" pitchFamily="18" charset="0"/>
                          <a:cs typeface="Times New Roman" pitchFamily="18" charset="0"/>
                        </a:rPr>
                        <a:t>8</a:t>
                      </a:r>
                      <a:endParaRPr lang="ru-RU" sz="1000" b="0" i="0" u="none" strike="noStrike">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l" fontAlgn="b"/>
                      <a:r>
                        <a:rPr lang="ru-RU" sz="1000" u="none" strike="noStrike">
                          <a:effectLst/>
                          <a:latin typeface="Times New Roman" pitchFamily="18" charset="0"/>
                          <a:cs typeface="Times New Roman" pitchFamily="18" charset="0"/>
                        </a:rPr>
                        <a:t>СОЦИАЛЬНАЯ ПОДДЕРЖКА ГРАЖДАН</a:t>
                      </a:r>
                      <a:endParaRPr lang="ru-RU" sz="1000" b="0" i="0" u="none" strike="noStrike">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a:effectLst/>
                          <a:latin typeface="Times New Roman" pitchFamily="18" charset="0"/>
                          <a:cs typeface="Times New Roman" pitchFamily="18" charset="0"/>
                        </a:rPr>
                        <a:t>84</a:t>
                      </a:r>
                      <a:endParaRPr lang="ru-RU" sz="1000" b="0" i="0" u="none" strike="noStrike">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dirty="0">
                          <a:effectLst/>
                          <a:latin typeface="Times New Roman" pitchFamily="18" charset="0"/>
                          <a:cs typeface="Times New Roman" pitchFamily="18" charset="0"/>
                        </a:rPr>
                        <a:t>84</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dirty="0" smtClean="0">
                          <a:effectLst/>
                          <a:latin typeface="Times New Roman" pitchFamily="18" charset="0"/>
                          <a:cs typeface="Times New Roman" pitchFamily="18" charset="0"/>
                        </a:rPr>
                        <a:t>108</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dirty="0" smtClean="0">
                          <a:effectLst/>
                          <a:latin typeface="Times New Roman" pitchFamily="18" charset="0"/>
                          <a:cs typeface="Times New Roman" pitchFamily="18" charset="0"/>
                        </a:rPr>
                        <a:t>выше </a:t>
                      </a:r>
                      <a:r>
                        <a:rPr lang="ru-RU" sz="1000" u="none" strike="noStrike" dirty="0">
                          <a:effectLst/>
                          <a:latin typeface="Times New Roman" pitchFamily="18" charset="0"/>
                          <a:cs typeface="Times New Roman" pitchFamily="18" charset="0"/>
                        </a:rPr>
                        <a:t>плановой</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r>
              <a:tr h="238668">
                <a:tc>
                  <a:txBody>
                    <a:bodyPr/>
                    <a:lstStyle/>
                    <a:p>
                      <a:pPr algn="ctr" fontAlgn="b"/>
                      <a:r>
                        <a:rPr lang="ru-RU" sz="1000" u="none" strike="noStrike">
                          <a:effectLst/>
                          <a:latin typeface="Times New Roman" pitchFamily="18" charset="0"/>
                          <a:cs typeface="Times New Roman" pitchFamily="18" charset="0"/>
                        </a:rPr>
                        <a:t>9</a:t>
                      </a:r>
                      <a:endParaRPr lang="ru-RU" sz="1000" b="0" i="0" u="none" strike="noStrike">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l" fontAlgn="b"/>
                      <a:r>
                        <a:rPr lang="ru-RU" sz="1000" u="none" strike="noStrike">
                          <a:effectLst/>
                          <a:latin typeface="Times New Roman" pitchFamily="18" charset="0"/>
                          <a:cs typeface="Times New Roman" pitchFamily="18" charset="0"/>
                        </a:rPr>
                        <a:t>ФОРМИРОВАНИЕ СОВРЕМЕННОЙ ГОРОДСКОЙ СРЕДЫ</a:t>
                      </a:r>
                      <a:endParaRPr lang="ru-RU" sz="1000" b="0" i="0" u="none" strike="noStrike">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a:effectLst/>
                          <a:latin typeface="Times New Roman" pitchFamily="18" charset="0"/>
                          <a:cs typeface="Times New Roman" pitchFamily="18" charset="0"/>
                        </a:rPr>
                        <a:t>121,06</a:t>
                      </a:r>
                      <a:endParaRPr lang="ru-RU" sz="1000" b="0" i="0" u="none" strike="noStrike">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dirty="0">
                          <a:effectLst/>
                          <a:latin typeface="Times New Roman" pitchFamily="18" charset="0"/>
                          <a:cs typeface="Times New Roman" pitchFamily="18" charset="0"/>
                        </a:rPr>
                        <a:t>73,95</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dirty="0" smtClean="0">
                          <a:effectLst/>
                          <a:latin typeface="Times New Roman" pitchFamily="18" charset="0"/>
                          <a:cs typeface="Times New Roman" pitchFamily="18" charset="0"/>
                        </a:rPr>
                        <a:t>96,65</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плановая</a:t>
                      </a:r>
                      <a:endParaRPr kumimoji="0" lang="ru-RU"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txBody>
                  <a:tcPr marL="6350" marR="6350" marT="6350" marB="0" anchor="b">
                    <a:solidFill>
                      <a:schemeClr val="accent2">
                        <a:lumMod val="20000"/>
                        <a:lumOff val="80000"/>
                      </a:schemeClr>
                    </a:solidFill>
                  </a:tcPr>
                </a:tc>
              </a:tr>
              <a:tr h="238668">
                <a:tc>
                  <a:txBody>
                    <a:bodyPr/>
                    <a:lstStyle/>
                    <a:p>
                      <a:pPr algn="ctr" fontAlgn="b"/>
                      <a:r>
                        <a:rPr lang="ru-RU" sz="1000" u="none" strike="noStrike">
                          <a:effectLst/>
                          <a:latin typeface="Times New Roman" pitchFamily="18" charset="0"/>
                          <a:cs typeface="Times New Roman" pitchFamily="18" charset="0"/>
                        </a:rPr>
                        <a:t>10</a:t>
                      </a:r>
                      <a:endParaRPr lang="ru-RU" sz="1000" b="0" i="0" u="none" strike="noStrike">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l" fontAlgn="b"/>
                      <a:r>
                        <a:rPr lang="ru-RU" sz="1000" u="none" strike="noStrike">
                          <a:effectLst/>
                          <a:latin typeface="Times New Roman" pitchFamily="18" charset="0"/>
                          <a:cs typeface="Times New Roman" pitchFamily="18" charset="0"/>
                        </a:rPr>
                        <a:t>БЛАГОУСТРОЙСТВО</a:t>
                      </a:r>
                      <a:endParaRPr lang="ru-RU" sz="1000" b="0" i="0" u="none" strike="noStrike">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a:effectLst/>
                          <a:latin typeface="Times New Roman" pitchFamily="18" charset="0"/>
                          <a:cs typeface="Times New Roman" pitchFamily="18" charset="0"/>
                        </a:rPr>
                        <a:t>173,62</a:t>
                      </a:r>
                      <a:endParaRPr lang="ru-RU" sz="1000" b="0" i="0" u="none" strike="noStrike">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dirty="0">
                          <a:effectLst/>
                          <a:latin typeface="Times New Roman" pitchFamily="18" charset="0"/>
                          <a:cs typeface="Times New Roman" pitchFamily="18" charset="0"/>
                        </a:rPr>
                        <a:t>187,22</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dirty="0" smtClean="0">
                          <a:effectLst/>
                          <a:latin typeface="Times New Roman" pitchFamily="18" charset="0"/>
                          <a:cs typeface="Times New Roman" pitchFamily="18" charset="0"/>
                        </a:rPr>
                        <a:t>94</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плановая</a:t>
                      </a:r>
                      <a:endParaRPr kumimoji="0" lang="ru-RU"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txBody>
                  <a:tcPr marL="6350" marR="6350" marT="6350" marB="0" anchor="b">
                    <a:solidFill>
                      <a:schemeClr val="accent2">
                        <a:lumMod val="20000"/>
                        <a:lumOff val="80000"/>
                      </a:schemeClr>
                    </a:solidFill>
                  </a:tcPr>
                </a:tc>
              </a:tr>
              <a:tr h="261580">
                <a:tc>
                  <a:txBody>
                    <a:bodyPr/>
                    <a:lstStyle/>
                    <a:p>
                      <a:pPr algn="ctr" fontAlgn="b"/>
                      <a:r>
                        <a:rPr lang="ru-RU" sz="1000" u="none" strike="noStrike" dirty="0">
                          <a:effectLst/>
                          <a:latin typeface="Times New Roman" pitchFamily="18" charset="0"/>
                          <a:cs typeface="Times New Roman" pitchFamily="18" charset="0"/>
                        </a:rPr>
                        <a:t>11</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l" fontAlgn="b"/>
                      <a:r>
                        <a:rPr lang="ru-RU" sz="1000" u="none" strike="noStrike">
                          <a:effectLst/>
                          <a:latin typeface="Times New Roman" pitchFamily="18" charset="0"/>
                          <a:cs typeface="Times New Roman" pitchFamily="18" charset="0"/>
                        </a:rPr>
                        <a:t>РАЗВИТИЕ МУНИЦИПАЛЬНОЙ СЛУЖБЫ</a:t>
                      </a:r>
                      <a:endParaRPr lang="ru-RU" sz="1000" b="0" i="0" u="none" strike="noStrike">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100" u="none" strike="noStrike" dirty="0">
                          <a:effectLst/>
                          <a:latin typeface="Times New Roman" pitchFamily="18" charset="0"/>
                          <a:cs typeface="Times New Roman" pitchFamily="18" charset="0"/>
                        </a:rPr>
                        <a:t>-</a:t>
                      </a:r>
                      <a:endParaRPr lang="ru-RU" sz="11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dirty="0">
                          <a:effectLst/>
                          <a:latin typeface="Times New Roman" pitchFamily="18" charset="0"/>
                          <a:cs typeface="Times New Roman" pitchFamily="18" charset="0"/>
                        </a:rPr>
                        <a:t>145</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dirty="0">
                          <a:effectLst/>
                          <a:latin typeface="Times New Roman" pitchFamily="18" charset="0"/>
                          <a:cs typeface="Times New Roman" pitchFamily="18" charset="0"/>
                        </a:rPr>
                        <a:t>145</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c>
                  <a:txBody>
                    <a:bodyPr/>
                    <a:lstStyle/>
                    <a:p>
                      <a:pPr algn="ctr" fontAlgn="b"/>
                      <a:r>
                        <a:rPr lang="ru-RU" sz="1000" u="none" strike="noStrike" dirty="0">
                          <a:effectLst/>
                          <a:latin typeface="Times New Roman" pitchFamily="18" charset="0"/>
                          <a:cs typeface="Times New Roman" pitchFamily="18" charset="0"/>
                        </a:rPr>
                        <a:t>выше плановой</a:t>
                      </a:r>
                      <a:endParaRPr lang="ru-RU" sz="1000" b="0" i="0" u="none" strike="noStrike" dirty="0">
                        <a:solidFill>
                          <a:srgbClr val="000000"/>
                        </a:solidFill>
                        <a:effectLst/>
                        <a:latin typeface="Times New Roman" pitchFamily="18" charset="0"/>
                        <a:cs typeface="Times New Roman" pitchFamily="18" charset="0"/>
                      </a:endParaRPr>
                    </a:p>
                  </a:txBody>
                  <a:tcPr marL="6350" marR="6350" marT="6350" marB="0" anchor="b">
                    <a:solidFill>
                      <a:schemeClr val="accent2">
                        <a:lumMod val="20000"/>
                        <a:lumOff val="80000"/>
                      </a:schemeClr>
                    </a:solidFill>
                  </a:tcPr>
                </a:tc>
              </a:tr>
            </a:tbl>
          </a:graphicData>
        </a:graphic>
      </p:graphicFrame>
      <p:sp>
        <p:nvSpPr>
          <p:cNvPr id="5" name="Номер слайда 2"/>
          <p:cNvSpPr>
            <a:spLocks noGrp="1"/>
          </p:cNvSpPr>
          <p:nvPr>
            <p:ph type="sldNum" sz="quarter" idx="12"/>
          </p:nvPr>
        </p:nvSpPr>
        <p:spPr>
          <a:xfrm>
            <a:off x="7924800" y="6356351"/>
            <a:ext cx="751656" cy="313010"/>
          </a:xfrm>
        </p:spPr>
        <p:txBody>
          <a:bodyPr/>
          <a:lstStyle/>
          <a:p>
            <a:fld id="{B19B0651-EE4F-4900-A07F-96A6BFA9D0F0}" type="slidenum">
              <a:rPr lang="ru-RU" smtClean="0"/>
              <a:pPr/>
              <a:t>31</a:t>
            </a:fld>
            <a:endParaRPr lang="ru-RU"/>
          </a:p>
        </p:txBody>
      </p:sp>
    </p:spTree>
    <p:extLst>
      <p:ext uri="{BB962C8B-B14F-4D97-AF65-F5344CB8AC3E}">
        <p14:creationId xmlns:p14="http://schemas.microsoft.com/office/powerpoint/2010/main" val="2320466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856984" cy="1143000"/>
          </a:xfrm>
        </p:spPr>
        <p:txBody>
          <a:bodyPr anchor="t">
            <a:normAutofit fontScale="90000"/>
          </a:bodyPr>
          <a:lstStyle/>
          <a:p>
            <a:pPr algn="ctr"/>
            <a:r>
              <a:rPr lang="ru-RU" sz="2000" b="1" dirty="0" smtClean="0">
                <a:solidFill>
                  <a:srgbClr val="002060"/>
                </a:solidFill>
                <a:latin typeface="Times New Roman" pitchFamily="18" charset="0"/>
                <a:cs typeface="Times New Roman" pitchFamily="18" charset="0"/>
              </a:rPr>
              <a:t>Муниципальные программы Труновского муниципального округа</a:t>
            </a:r>
            <a:br>
              <a:rPr lang="ru-RU" sz="2000" b="1" dirty="0" smtClean="0">
                <a:solidFill>
                  <a:srgbClr val="002060"/>
                </a:solidFill>
                <a:latin typeface="Times New Roman" pitchFamily="18" charset="0"/>
                <a:cs typeface="Times New Roman" pitchFamily="18" charset="0"/>
              </a:rPr>
            </a:br>
            <a:r>
              <a:rPr lang="ru-RU" sz="2000" b="1" dirty="0" smtClean="0">
                <a:solidFill>
                  <a:srgbClr val="002060"/>
                </a:solidFill>
                <a:latin typeface="Times New Roman" pitchFamily="18" charset="0"/>
                <a:cs typeface="Times New Roman" pitchFamily="18" charset="0"/>
              </a:rPr>
              <a:t> за 2023 год </a:t>
            </a:r>
            <a:br>
              <a:rPr lang="ru-RU" sz="2000" b="1" dirty="0" smtClean="0">
                <a:solidFill>
                  <a:srgbClr val="002060"/>
                </a:solidFill>
                <a:latin typeface="Times New Roman" pitchFamily="18" charset="0"/>
                <a:cs typeface="Times New Roman" pitchFamily="18" charset="0"/>
              </a:rPr>
            </a:br>
            <a:r>
              <a:rPr lang="ru-RU" sz="1300" spc="-10" dirty="0">
                <a:solidFill>
                  <a:schemeClr val="tx1"/>
                </a:solidFill>
                <a:latin typeface="Times New Roman" pitchFamily="18" charset="0"/>
                <a:ea typeface="Times New Roman"/>
                <a:cs typeface="Times New Roman" pitchFamily="18" charset="0"/>
              </a:rPr>
              <a:t>Бюджет муниципального округа исполняется программным методом. Программная часть бюджета муниципального округа </a:t>
            </a:r>
            <a:r>
              <a:rPr lang="ru-RU" sz="1300" spc="-10" dirty="0" smtClean="0">
                <a:solidFill>
                  <a:schemeClr val="tx1"/>
                </a:solidFill>
                <a:latin typeface="Times New Roman" pitchFamily="18" charset="0"/>
                <a:ea typeface="Times New Roman"/>
                <a:cs typeface="Times New Roman" pitchFamily="18" charset="0"/>
              </a:rPr>
              <a:t>состоит </a:t>
            </a:r>
            <a:br>
              <a:rPr lang="ru-RU" sz="1300" spc="-10" dirty="0" smtClean="0">
                <a:solidFill>
                  <a:schemeClr val="tx1"/>
                </a:solidFill>
                <a:latin typeface="Times New Roman" pitchFamily="18" charset="0"/>
                <a:ea typeface="Times New Roman"/>
                <a:cs typeface="Times New Roman" pitchFamily="18" charset="0"/>
              </a:rPr>
            </a:br>
            <a:r>
              <a:rPr lang="ru-RU" sz="1300" spc="-10" dirty="0" smtClean="0">
                <a:solidFill>
                  <a:schemeClr val="tx1"/>
                </a:solidFill>
                <a:latin typeface="Times New Roman" pitchFamily="18" charset="0"/>
                <a:ea typeface="Times New Roman"/>
                <a:cs typeface="Times New Roman" pitchFamily="18" charset="0"/>
              </a:rPr>
              <a:t> </a:t>
            </a:r>
            <a:r>
              <a:rPr lang="ru-RU" sz="1300" spc="-10" dirty="0">
                <a:solidFill>
                  <a:schemeClr val="tx1"/>
                </a:solidFill>
                <a:latin typeface="Times New Roman" pitchFamily="18" charset="0"/>
                <a:ea typeface="Times New Roman"/>
                <a:cs typeface="Times New Roman" pitchFamily="18" charset="0"/>
              </a:rPr>
              <a:t>из </a:t>
            </a:r>
            <a:r>
              <a:rPr lang="ru-RU" sz="1300" spc="-10" dirty="0" smtClean="0">
                <a:solidFill>
                  <a:schemeClr val="tx1"/>
                </a:solidFill>
                <a:latin typeface="Times New Roman" pitchFamily="18" charset="0"/>
                <a:ea typeface="Times New Roman"/>
                <a:cs typeface="Times New Roman" pitchFamily="18" charset="0"/>
              </a:rPr>
              <a:t>12  </a:t>
            </a:r>
            <a:r>
              <a:rPr lang="ru-RU" sz="1300" spc="-10" dirty="0">
                <a:solidFill>
                  <a:schemeClr val="tx1"/>
                </a:solidFill>
                <a:latin typeface="Times New Roman" pitchFamily="18" charset="0"/>
                <a:ea typeface="Times New Roman"/>
                <a:cs typeface="Times New Roman" pitchFamily="18" charset="0"/>
              </a:rPr>
              <a:t>муниципальных программ,  исполнение по муниципальным программам составило </a:t>
            </a:r>
            <a:r>
              <a:rPr lang="ru-RU" sz="1300" spc="-10" dirty="0" smtClean="0">
                <a:solidFill>
                  <a:schemeClr val="tx1"/>
                </a:solidFill>
                <a:latin typeface="Times New Roman" pitchFamily="18" charset="0"/>
                <a:ea typeface="Times New Roman"/>
                <a:cs typeface="Times New Roman" pitchFamily="18" charset="0"/>
              </a:rPr>
              <a:t>1320,35 </a:t>
            </a:r>
            <a:r>
              <a:rPr lang="ru-RU" sz="1300" spc="-10" dirty="0">
                <a:solidFill>
                  <a:schemeClr val="tx1"/>
                </a:solidFill>
                <a:latin typeface="Times New Roman" pitchFamily="18" charset="0"/>
                <a:ea typeface="Times New Roman"/>
                <a:cs typeface="Times New Roman" pitchFamily="18" charset="0"/>
              </a:rPr>
              <a:t>млн. рублей или </a:t>
            </a:r>
            <a:r>
              <a:rPr lang="ru-RU" sz="1300" spc="-10" dirty="0" smtClean="0">
                <a:solidFill>
                  <a:schemeClr val="tx1"/>
                </a:solidFill>
                <a:latin typeface="Times New Roman" pitchFamily="18" charset="0"/>
                <a:ea typeface="Times New Roman"/>
                <a:cs typeface="Times New Roman" pitchFamily="18" charset="0"/>
              </a:rPr>
              <a:t>99,10 </a:t>
            </a:r>
            <a:r>
              <a:rPr lang="ru-RU" sz="1300" spc="-10" dirty="0">
                <a:solidFill>
                  <a:schemeClr val="tx1"/>
                </a:solidFill>
                <a:latin typeface="Times New Roman" pitchFamily="18" charset="0"/>
                <a:ea typeface="Times New Roman"/>
                <a:cs typeface="Times New Roman" pitchFamily="18" charset="0"/>
              </a:rPr>
              <a:t>процента от </a:t>
            </a:r>
            <a:r>
              <a:rPr lang="ru-RU" sz="1300" spc="-10" dirty="0" smtClean="0">
                <a:solidFill>
                  <a:schemeClr val="tx1"/>
                </a:solidFill>
                <a:latin typeface="Times New Roman" pitchFamily="18" charset="0"/>
                <a:ea typeface="Times New Roman"/>
                <a:cs typeface="Times New Roman" pitchFamily="18" charset="0"/>
              </a:rPr>
              <a:t>плана. Три муниципальные программы </a:t>
            </a:r>
            <a:r>
              <a:rPr lang="ru-RU" sz="1300" spc="-10" dirty="0">
                <a:solidFill>
                  <a:schemeClr val="tx1"/>
                </a:solidFill>
                <a:latin typeface="Times New Roman" pitchFamily="18" charset="0"/>
                <a:ea typeface="Times New Roman"/>
                <a:cs typeface="Times New Roman" pitchFamily="18" charset="0"/>
              </a:rPr>
              <a:t>«Развитие сельского хозяйства»,</a:t>
            </a:r>
            <a:r>
              <a:rPr lang="ru-RU" sz="1300" dirty="0">
                <a:solidFill>
                  <a:schemeClr val="tx1"/>
                </a:solidFill>
                <a:latin typeface="Times New Roman" pitchFamily="18" charset="0"/>
                <a:ea typeface="+mn-ea"/>
                <a:cs typeface="Times New Roman" pitchFamily="18" charset="0"/>
              </a:rPr>
              <a:t>  «</a:t>
            </a:r>
            <a:r>
              <a:rPr lang="ru-RU" sz="1300" spc="-10" dirty="0">
                <a:solidFill>
                  <a:schemeClr val="tx1"/>
                </a:solidFill>
                <a:latin typeface="Times New Roman" pitchFamily="18" charset="0"/>
                <a:ea typeface="Times New Roman"/>
                <a:cs typeface="Times New Roman" pitchFamily="18" charset="0"/>
              </a:rPr>
              <a:t>Формирование современной городской среды» и «Развитие муниципальной службы» исполнены на 100 </a:t>
            </a:r>
            <a:r>
              <a:rPr lang="ru-RU" sz="1300" spc="-10" dirty="0" smtClean="0">
                <a:solidFill>
                  <a:schemeClr val="tx1"/>
                </a:solidFill>
                <a:latin typeface="Times New Roman" pitchFamily="18" charset="0"/>
                <a:ea typeface="Times New Roman"/>
                <a:cs typeface="Times New Roman" pitchFamily="18" charset="0"/>
              </a:rPr>
              <a:t>%.</a:t>
            </a:r>
            <a:endParaRPr lang="ru-RU" sz="1300" b="1" dirty="0">
              <a:solidFill>
                <a:schemeClr val="tx1"/>
              </a:solidFill>
              <a:latin typeface="Times New Roman" pitchFamily="18" charset="0"/>
              <a:cs typeface="Times New Roman"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956406580"/>
              </p:ext>
            </p:extLst>
          </p:nvPr>
        </p:nvGraphicFramePr>
        <p:xfrm>
          <a:off x="323528" y="3573016"/>
          <a:ext cx="3816424" cy="2160239"/>
        </p:xfrm>
        <a:graphic>
          <a:graphicData uri="http://schemas.openxmlformats.org/drawingml/2006/table">
            <a:tbl>
              <a:tblPr>
                <a:tableStyleId>{5C22544A-7EE6-4342-B048-85BDC9FD1C3A}</a:tableStyleId>
              </a:tblPr>
              <a:tblGrid>
                <a:gridCol w="2952854"/>
                <a:gridCol w="863570"/>
              </a:tblGrid>
              <a:tr h="557388">
                <a:tc>
                  <a:txBody>
                    <a:bodyPr/>
                    <a:lstStyle/>
                    <a:p>
                      <a:pPr algn="ctr" fontAlgn="b"/>
                      <a:r>
                        <a:rPr lang="ru-RU" sz="1000" u="none" strike="noStrike" dirty="0">
                          <a:effectLst/>
                        </a:rPr>
                        <a:t>наименование</a:t>
                      </a:r>
                      <a:endParaRPr lang="ru-RU" sz="1000" b="0" i="0" u="none" strike="noStrike" dirty="0">
                        <a:solidFill>
                          <a:srgbClr val="000000"/>
                        </a:solidFill>
                        <a:effectLst/>
                        <a:latin typeface="Times New Roman"/>
                      </a:endParaRPr>
                    </a:p>
                  </a:txBody>
                  <a:tcPr marL="6350" marR="6350" marT="6350" marB="0"/>
                </a:tc>
                <a:tc>
                  <a:txBody>
                    <a:bodyPr/>
                    <a:lstStyle/>
                    <a:p>
                      <a:pPr algn="ctr" fontAlgn="b"/>
                      <a:r>
                        <a:rPr lang="ru-RU" sz="1000" u="none" strike="noStrike" dirty="0">
                          <a:effectLst/>
                        </a:rPr>
                        <a:t>кассовое исполнение</a:t>
                      </a:r>
                      <a:endParaRPr lang="ru-RU" sz="1000" b="0" i="0" u="none" strike="noStrike" dirty="0">
                        <a:solidFill>
                          <a:srgbClr val="000000"/>
                        </a:solidFill>
                        <a:effectLst/>
                        <a:latin typeface="Times New Roman"/>
                      </a:endParaRPr>
                    </a:p>
                  </a:txBody>
                  <a:tcPr marL="6350" marR="6350" marT="6350" marB="0"/>
                </a:tc>
              </a:tr>
              <a:tr h="254000">
                <a:tc>
                  <a:txBody>
                    <a:bodyPr/>
                    <a:lstStyle/>
                    <a:p>
                      <a:pPr algn="l" fontAlgn="t"/>
                      <a:r>
                        <a:rPr lang="ru-RU" sz="1000" u="none" strike="noStrike" dirty="0">
                          <a:effectLst/>
                        </a:rPr>
                        <a:t> "Развитие образования"</a:t>
                      </a:r>
                      <a:endParaRPr lang="ru-RU" sz="1000" b="0" i="0" u="none" strike="noStrike" dirty="0">
                        <a:solidFill>
                          <a:srgbClr val="000000"/>
                        </a:solidFill>
                        <a:effectLst/>
                        <a:latin typeface="Times New Roman"/>
                      </a:endParaRPr>
                    </a:p>
                  </a:txBody>
                  <a:tcPr marL="6350" marR="6350" marT="6350" marB="0"/>
                </a:tc>
                <a:tc>
                  <a:txBody>
                    <a:bodyPr/>
                    <a:lstStyle/>
                    <a:p>
                      <a:pPr algn="ctr" fontAlgn="b"/>
                      <a:r>
                        <a:rPr lang="ru-RU" sz="1000" u="none" strike="noStrike" dirty="0">
                          <a:effectLst/>
                          <a:latin typeface="Arial Black" pitchFamily="34" charset="0"/>
                        </a:rPr>
                        <a:t> </a:t>
                      </a:r>
                      <a:r>
                        <a:rPr lang="ru-RU" sz="1000" u="none" strike="noStrike" dirty="0" smtClean="0">
                          <a:effectLst/>
                          <a:latin typeface="Arial Black" pitchFamily="34" charset="0"/>
                        </a:rPr>
                        <a:t>578,26</a:t>
                      </a:r>
                      <a:endParaRPr lang="ru-RU" sz="1000" b="0" i="0" u="none" strike="noStrike" dirty="0">
                        <a:solidFill>
                          <a:srgbClr val="000000"/>
                        </a:solidFill>
                        <a:effectLst/>
                        <a:latin typeface="Arial Black" pitchFamily="34" charset="0"/>
                      </a:endParaRPr>
                    </a:p>
                  </a:txBody>
                  <a:tcPr marL="6350" marR="6350" marT="6350" marB="0" anchor="b"/>
                </a:tc>
              </a:tr>
              <a:tr h="254000">
                <a:tc>
                  <a:txBody>
                    <a:bodyPr/>
                    <a:lstStyle/>
                    <a:p>
                      <a:pPr algn="l" fontAlgn="t"/>
                      <a:r>
                        <a:rPr lang="ru-RU" sz="1000" u="none" strike="noStrike">
                          <a:effectLst/>
                        </a:rPr>
                        <a:t> "Сохранение и развитие культуры"</a:t>
                      </a:r>
                      <a:endParaRPr lang="ru-RU" sz="1000" b="0" i="0" u="none" strike="noStrike">
                        <a:solidFill>
                          <a:srgbClr val="000000"/>
                        </a:solidFill>
                        <a:effectLst/>
                        <a:latin typeface="Times New Roman"/>
                      </a:endParaRPr>
                    </a:p>
                  </a:txBody>
                  <a:tcPr marL="6350" marR="6350" marT="6350" marB="0"/>
                </a:tc>
                <a:tc>
                  <a:txBody>
                    <a:bodyPr/>
                    <a:lstStyle/>
                    <a:p>
                      <a:pPr algn="ctr" fontAlgn="b"/>
                      <a:r>
                        <a:rPr lang="ru-RU" sz="1000" u="none" strike="noStrike" dirty="0" smtClean="0">
                          <a:effectLst/>
                          <a:latin typeface="Arial Black" pitchFamily="34" charset="0"/>
                        </a:rPr>
                        <a:t>93,57</a:t>
                      </a:r>
                      <a:endParaRPr lang="ru-RU" sz="1000" b="0" i="0" u="none" strike="noStrike" dirty="0">
                        <a:solidFill>
                          <a:srgbClr val="000000"/>
                        </a:solidFill>
                        <a:effectLst/>
                        <a:latin typeface="Arial Black" pitchFamily="34" charset="0"/>
                      </a:endParaRPr>
                    </a:p>
                  </a:txBody>
                  <a:tcPr marL="6350" marR="6350" marT="6350" marB="0" anchor="b"/>
                </a:tc>
              </a:tr>
              <a:tr h="345722">
                <a:tc>
                  <a:txBody>
                    <a:bodyPr/>
                    <a:lstStyle/>
                    <a:p>
                      <a:pPr algn="l" fontAlgn="t"/>
                      <a:r>
                        <a:rPr lang="ru-RU" sz="1000" u="none" strike="noStrike" dirty="0">
                          <a:effectLst/>
                        </a:rPr>
                        <a:t> "Развитие транспортной системы и обеспечение дорожного движения"</a:t>
                      </a:r>
                      <a:endParaRPr lang="ru-RU" sz="1000" b="0" i="0" u="none" strike="noStrike" dirty="0">
                        <a:solidFill>
                          <a:srgbClr val="000000"/>
                        </a:solidFill>
                        <a:effectLst/>
                        <a:latin typeface="Times New Roman"/>
                      </a:endParaRPr>
                    </a:p>
                  </a:txBody>
                  <a:tcPr marL="6350" marR="6350" marT="6350" marB="0"/>
                </a:tc>
                <a:tc>
                  <a:txBody>
                    <a:bodyPr/>
                    <a:lstStyle/>
                    <a:p>
                      <a:pPr algn="ctr" fontAlgn="b"/>
                      <a:r>
                        <a:rPr lang="ru-RU" sz="1000" u="none" strike="noStrike" dirty="0">
                          <a:effectLst/>
                          <a:latin typeface="Arial Black" pitchFamily="34" charset="0"/>
                        </a:rPr>
                        <a:t> </a:t>
                      </a:r>
                      <a:r>
                        <a:rPr lang="ru-RU" sz="1000" u="none" strike="noStrike" dirty="0" smtClean="0">
                          <a:effectLst/>
                          <a:latin typeface="Arial Black" pitchFamily="34" charset="0"/>
                        </a:rPr>
                        <a:t>290,79</a:t>
                      </a:r>
                      <a:endParaRPr lang="ru-RU" sz="1000" b="0" i="0" u="none" strike="noStrike" dirty="0">
                        <a:solidFill>
                          <a:srgbClr val="000000"/>
                        </a:solidFill>
                        <a:effectLst/>
                        <a:latin typeface="Arial Black" pitchFamily="34" charset="0"/>
                      </a:endParaRPr>
                    </a:p>
                  </a:txBody>
                  <a:tcPr marL="6350" marR="6350" marT="6350" marB="0" anchor="b"/>
                </a:tc>
              </a:tr>
              <a:tr h="239889">
                <a:tc>
                  <a:txBody>
                    <a:bodyPr/>
                    <a:lstStyle/>
                    <a:p>
                      <a:pPr algn="l" fontAlgn="t"/>
                      <a:r>
                        <a:rPr lang="ru-RU" sz="1000" u="none" strike="noStrike">
                          <a:effectLst/>
                        </a:rPr>
                        <a:t> "Развитие физической культуры и спорта"</a:t>
                      </a:r>
                      <a:endParaRPr lang="ru-RU" sz="1000" b="0" i="0" u="none" strike="noStrike">
                        <a:solidFill>
                          <a:srgbClr val="000000"/>
                        </a:solidFill>
                        <a:effectLst/>
                        <a:latin typeface="Times New Roman"/>
                      </a:endParaRPr>
                    </a:p>
                  </a:txBody>
                  <a:tcPr marL="6350" marR="6350" marT="6350" marB="0"/>
                </a:tc>
                <a:tc>
                  <a:txBody>
                    <a:bodyPr/>
                    <a:lstStyle/>
                    <a:p>
                      <a:pPr algn="ctr" fontAlgn="b"/>
                      <a:r>
                        <a:rPr lang="ru-RU" sz="1000" u="none" strike="noStrike" dirty="0">
                          <a:effectLst/>
                          <a:latin typeface="Arial Black" pitchFamily="34" charset="0"/>
                        </a:rPr>
                        <a:t> </a:t>
                      </a:r>
                      <a:r>
                        <a:rPr lang="ru-RU" sz="1000" u="none" strike="noStrike" dirty="0" smtClean="0">
                          <a:effectLst/>
                          <a:latin typeface="Arial Black" pitchFamily="34" charset="0"/>
                        </a:rPr>
                        <a:t>3,1</a:t>
                      </a:r>
                      <a:endParaRPr lang="ru-RU" sz="1000" b="0" i="0" u="none" strike="noStrike" dirty="0">
                        <a:solidFill>
                          <a:srgbClr val="000000"/>
                        </a:solidFill>
                        <a:effectLst/>
                        <a:latin typeface="Arial Black" pitchFamily="34" charset="0"/>
                      </a:endParaRPr>
                    </a:p>
                  </a:txBody>
                  <a:tcPr marL="6350" marR="6350" marT="6350" marB="0" anchor="b"/>
                </a:tc>
              </a:tr>
              <a:tr h="254000">
                <a:tc>
                  <a:txBody>
                    <a:bodyPr/>
                    <a:lstStyle/>
                    <a:p>
                      <a:pPr algn="l" fontAlgn="t"/>
                      <a:r>
                        <a:rPr lang="ru-RU" sz="1000" u="none" strike="noStrike">
                          <a:effectLst/>
                        </a:rPr>
                        <a:t> "Развитие сельского хозяйства"</a:t>
                      </a:r>
                      <a:endParaRPr lang="ru-RU" sz="1000" b="0" i="0" u="none" strike="noStrike">
                        <a:solidFill>
                          <a:srgbClr val="000000"/>
                        </a:solidFill>
                        <a:effectLst/>
                        <a:latin typeface="Times New Roman"/>
                      </a:endParaRPr>
                    </a:p>
                  </a:txBody>
                  <a:tcPr marL="6350" marR="6350" marT="6350" marB="0"/>
                </a:tc>
                <a:tc>
                  <a:txBody>
                    <a:bodyPr/>
                    <a:lstStyle/>
                    <a:p>
                      <a:pPr algn="ctr" fontAlgn="b"/>
                      <a:r>
                        <a:rPr lang="ru-RU" sz="1000" u="none" strike="noStrike" dirty="0" smtClean="0">
                          <a:effectLst/>
                          <a:latin typeface="Arial Black" pitchFamily="34" charset="0"/>
                        </a:rPr>
                        <a:t>9,28</a:t>
                      </a:r>
                      <a:endParaRPr lang="ru-RU" sz="1000" b="0" i="0" u="none" strike="noStrike" dirty="0">
                        <a:solidFill>
                          <a:srgbClr val="000000"/>
                        </a:solidFill>
                        <a:effectLst/>
                        <a:latin typeface="Arial Black" pitchFamily="34" charset="0"/>
                      </a:endParaRPr>
                    </a:p>
                  </a:txBody>
                  <a:tcPr marL="6350" marR="6350" marT="6350" marB="0" anchor="b"/>
                </a:tc>
              </a:tr>
              <a:tr h="255240">
                <a:tc>
                  <a:txBody>
                    <a:bodyPr/>
                    <a:lstStyle/>
                    <a:p>
                      <a:pPr algn="l" fontAlgn="b"/>
                      <a:r>
                        <a:rPr lang="ru-RU" sz="1000" u="none" strike="noStrike">
                          <a:effectLst/>
                        </a:rPr>
                        <a:t> "Формирование современной городской среды"</a:t>
                      </a:r>
                      <a:endParaRPr lang="ru-RU" sz="1000" b="0" i="0" u="none" strike="noStrike">
                        <a:solidFill>
                          <a:srgbClr val="000000"/>
                        </a:solidFill>
                        <a:effectLst/>
                        <a:latin typeface="Times New Roman"/>
                      </a:endParaRPr>
                    </a:p>
                  </a:txBody>
                  <a:tcPr marL="6350" marR="6350" marT="6350" marB="0" anchor="b"/>
                </a:tc>
                <a:tc>
                  <a:txBody>
                    <a:bodyPr/>
                    <a:lstStyle/>
                    <a:p>
                      <a:pPr algn="ctr" fontAlgn="b"/>
                      <a:r>
                        <a:rPr lang="ru-RU" sz="1000" u="none" strike="noStrike" dirty="0">
                          <a:effectLst/>
                          <a:latin typeface="Arial Black" pitchFamily="34" charset="0"/>
                        </a:rPr>
                        <a:t> </a:t>
                      </a:r>
                      <a:r>
                        <a:rPr lang="ru-RU" sz="1000" u="none" strike="noStrike" dirty="0" smtClean="0">
                          <a:effectLst/>
                          <a:latin typeface="Arial Black" pitchFamily="34" charset="0"/>
                        </a:rPr>
                        <a:t>10,27</a:t>
                      </a:r>
                      <a:endParaRPr lang="ru-RU" sz="1000" b="0" i="0" u="none" strike="noStrike" dirty="0">
                        <a:solidFill>
                          <a:srgbClr val="000000"/>
                        </a:solidFill>
                        <a:effectLst/>
                        <a:latin typeface="Arial Black" pitchFamily="34" charset="0"/>
                      </a:endParaRPr>
                    </a:p>
                  </a:txBody>
                  <a:tcPr marL="6350" marR="6350" marT="6350" marB="0" anchor="b"/>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4071589131"/>
              </p:ext>
            </p:extLst>
          </p:nvPr>
        </p:nvGraphicFramePr>
        <p:xfrm>
          <a:off x="4427984" y="3573016"/>
          <a:ext cx="4533900" cy="2160241"/>
        </p:xfrm>
        <a:graphic>
          <a:graphicData uri="http://schemas.openxmlformats.org/drawingml/2006/table">
            <a:tbl>
              <a:tblPr>
                <a:tableStyleId>{5C22544A-7EE6-4342-B048-85BDC9FD1C3A}</a:tableStyleId>
              </a:tblPr>
              <a:tblGrid>
                <a:gridCol w="3708400"/>
                <a:gridCol w="825500"/>
              </a:tblGrid>
              <a:tr h="548743">
                <a:tc>
                  <a:txBody>
                    <a:bodyPr/>
                    <a:lstStyle/>
                    <a:p>
                      <a:pPr algn="ctr" fontAlgn="b"/>
                      <a:r>
                        <a:rPr lang="ru-RU" sz="1000" u="none" strike="noStrike" dirty="0">
                          <a:effectLst/>
                        </a:rPr>
                        <a:t>наименование</a:t>
                      </a:r>
                      <a:endParaRPr lang="ru-RU" sz="1000" b="0" i="0" u="none" strike="noStrike" dirty="0">
                        <a:solidFill>
                          <a:srgbClr val="000000"/>
                        </a:solidFill>
                        <a:effectLst/>
                        <a:latin typeface="Times New Roman"/>
                      </a:endParaRPr>
                    </a:p>
                  </a:txBody>
                  <a:tcPr marL="6350" marR="6350" marT="6350" marB="0"/>
                </a:tc>
                <a:tc>
                  <a:txBody>
                    <a:bodyPr/>
                    <a:lstStyle/>
                    <a:p>
                      <a:pPr algn="ctr" fontAlgn="b"/>
                      <a:r>
                        <a:rPr lang="ru-RU" sz="1000" u="none" strike="noStrike" dirty="0">
                          <a:effectLst/>
                        </a:rPr>
                        <a:t>кассовое исполнение</a:t>
                      </a:r>
                      <a:endParaRPr lang="ru-RU" sz="1000" b="0" i="0" u="none" strike="noStrike" dirty="0">
                        <a:solidFill>
                          <a:srgbClr val="000000"/>
                        </a:solidFill>
                        <a:effectLst/>
                        <a:latin typeface="Times New Roman"/>
                      </a:endParaRPr>
                    </a:p>
                  </a:txBody>
                  <a:tcPr marL="6350" marR="6350" marT="6350" marB="0"/>
                </a:tc>
              </a:tr>
              <a:tr h="250060">
                <a:tc>
                  <a:txBody>
                    <a:bodyPr/>
                    <a:lstStyle/>
                    <a:p>
                      <a:pPr algn="l" fontAlgn="t"/>
                      <a:r>
                        <a:rPr lang="ru-RU" sz="1000" u="none" strike="noStrike">
                          <a:effectLst/>
                        </a:rPr>
                        <a:t> "Развитие экономического потенциала"</a:t>
                      </a:r>
                      <a:endParaRPr lang="ru-RU" sz="1000" b="0" i="0" u="none" strike="noStrike">
                        <a:solidFill>
                          <a:srgbClr val="000000"/>
                        </a:solidFill>
                        <a:effectLst/>
                        <a:latin typeface="Times New Roman"/>
                      </a:endParaRPr>
                    </a:p>
                  </a:txBody>
                  <a:tcPr marL="6350" marR="6350" marT="6350" marB="0"/>
                </a:tc>
                <a:tc>
                  <a:txBody>
                    <a:bodyPr/>
                    <a:lstStyle/>
                    <a:p>
                      <a:pPr algn="ctr" fontAlgn="b"/>
                      <a:r>
                        <a:rPr lang="ru-RU" sz="1000" u="none" strike="noStrike" dirty="0" smtClean="0">
                          <a:effectLst/>
                          <a:latin typeface="Arial Black" pitchFamily="34" charset="0"/>
                        </a:rPr>
                        <a:t>9,58</a:t>
                      </a:r>
                      <a:endParaRPr lang="ru-RU" sz="1000" b="0" i="0" u="none" strike="noStrike" dirty="0">
                        <a:solidFill>
                          <a:srgbClr val="000000"/>
                        </a:solidFill>
                        <a:effectLst/>
                        <a:latin typeface="Arial Black" pitchFamily="34" charset="0"/>
                      </a:endParaRPr>
                    </a:p>
                  </a:txBody>
                  <a:tcPr marL="6350" marR="6350" marT="6350" marB="0" anchor="b"/>
                </a:tc>
              </a:tr>
              <a:tr h="507066">
                <a:tc>
                  <a:txBody>
                    <a:bodyPr/>
                    <a:lstStyle/>
                    <a:p>
                      <a:pPr algn="l" fontAlgn="t"/>
                      <a:r>
                        <a:rPr lang="ru-RU" sz="1000" u="none" strike="noStrike" dirty="0">
                          <a:effectLst/>
                        </a:rPr>
                        <a:t> "Обеспечение безопасности, профилактика терроризма и экстремизма, а также минимизация и (или) ликвидация последствий проявления терроризма и экстремизма"</a:t>
                      </a:r>
                      <a:endParaRPr lang="ru-RU" sz="1000" b="0" i="0" u="none" strike="noStrike" dirty="0">
                        <a:solidFill>
                          <a:srgbClr val="000000"/>
                        </a:solidFill>
                        <a:effectLst/>
                        <a:latin typeface="Times New Roman"/>
                      </a:endParaRPr>
                    </a:p>
                  </a:txBody>
                  <a:tcPr marL="6350" marR="6350" marT="6350" marB="0"/>
                </a:tc>
                <a:tc>
                  <a:txBody>
                    <a:bodyPr/>
                    <a:lstStyle/>
                    <a:p>
                      <a:pPr algn="ctr" fontAlgn="b"/>
                      <a:r>
                        <a:rPr lang="ru-RU" sz="1000" u="none" strike="noStrike" dirty="0" smtClean="0">
                          <a:effectLst/>
                          <a:latin typeface="Arial Black" pitchFamily="34" charset="0"/>
                        </a:rPr>
                        <a:t>9,67</a:t>
                      </a:r>
                      <a:endParaRPr lang="ru-RU" sz="1000" b="0" i="0" u="none" strike="noStrike" dirty="0">
                        <a:solidFill>
                          <a:srgbClr val="000000"/>
                        </a:solidFill>
                        <a:effectLst/>
                        <a:latin typeface="Arial Black" pitchFamily="34" charset="0"/>
                      </a:endParaRPr>
                    </a:p>
                  </a:txBody>
                  <a:tcPr marL="6350" marR="6350" marT="6350" marB="0" anchor="b"/>
                </a:tc>
              </a:tr>
              <a:tr h="250060">
                <a:tc>
                  <a:txBody>
                    <a:bodyPr/>
                    <a:lstStyle/>
                    <a:p>
                      <a:pPr algn="l" fontAlgn="t"/>
                      <a:r>
                        <a:rPr lang="ru-RU" sz="1000" u="none" strike="noStrike" dirty="0">
                          <a:effectLst/>
                        </a:rPr>
                        <a:t> "Социальная поддержка граждан"</a:t>
                      </a:r>
                      <a:endParaRPr lang="ru-RU" sz="1000" b="0" i="0" u="none" strike="noStrike" dirty="0">
                        <a:solidFill>
                          <a:srgbClr val="000000"/>
                        </a:solidFill>
                        <a:effectLst/>
                        <a:latin typeface="Times New Roman"/>
                      </a:endParaRPr>
                    </a:p>
                  </a:txBody>
                  <a:tcPr marL="6350" marR="6350" marT="6350" marB="0"/>
                </a:tc>
                <a:tc>
                  <a:txBody>
                    <a:bodyPr/>
                    <a:lstStyle/>
                    <a:p>
                      <a:pPr algn="ctr" fontAlgn="b"/>
                      <a:r>
                        <a:rPr lang="ru-RU" sz="1000" u="none" strike="noStrike" dirty="0" smtClean="0">
                          <a:effectLst/>
                          <a:latin typeface="Arial Black" pitchFamily="34" charset="0"/>
                        </a:rPr>
                        <a:t>249,63</a:t>
                      </a:r>
                      <a:endParaRPr lang="ru-RU" sz="1000" b="0" i="0" u="none" strike="noStrike" dirty="0">
                        <a:solidFill>
                          <a:srgbClr val="000000"/>
                        </a:solidFill>
                        <a:effectLst/>
                        <a:latin typeface="Arial Black" pitchFamily="34" charset="0"/>
                      </a:endParaRPr>
                    </a:p>
                  </a:txBody>
                  <a:tcPr marL="6350" marR="6350" marT="6350" marB="0" anchor="b"/>
                </a:tc>
              </a:tr>
              <a:tr h="236168">
                <a:tc>
                  <a:txBody>
                    <a:bodyPr/>
                    <a:lstStyle/>
                    <a:p>
                      <a:pPr algn="l" fontAlgn="t"/>
                      <a:r>
                        <a:rPr lang="ru-RU" sz="1000" u="none" strike="noStrike" dirty="0">
                          <a:effectLst/>
                        </a:rPr>
                        <a:t> "Благоустройство"</a:t>
                      </a:r>
                      <a:endParaRPr lang="ru-RU" sz="1000" b="0" i="0" u="none" strike="noStrike" dirty="0">
                        <a:solidFill>
                          <a:srgbClr val="000000"/>
                        </a:solidFill>
                        <a:effectLst/>
                        <a:latin typeface="Times New Roman"/>
                      </a:endParaRPr>
                    </a:p>
                  </a:txBody>
                  <a:tcPr marL="6350" marR="6350" marT="6350" marB="0"/>
                </a:tc>
                <a:tc>
                  <a:txBody>
                    <a:bodyPr/>
                    <a:lstStyle/>
                    <a:p>
                      <a:pPr algn="ctr" fontAlgn="b"/>
                      <a:r>
                        <a:rPr lang="ru-RU" sz="1000" u="none" strike="noStrike" dirty="0">
                          <a:effectLst/>
                          <a:latin typeface="Arial Black" pitchFamily="34" charset="0"/>
                        </a:rPr>
                        <a:t> </a:t>
                      </a:r>
                      <a:r>
                        <a:rPr lang="ru-RU" sz="1000" u="none" strike="noStrike" dirty="0" smtClean="0">
                          <a:effectLst/>
                          <a:latin typeface="Arial Black" pitchFamily="34" charset="0"/>
                        </a:rPr>
                        <a:t>66,1</a:t>
                      </a:r>
                      <a:endParaRPr lang="ru-RU" sz="1000" b="0" i="0" u="none" strike="noStrike" dirty="0">
                        <a:solidFill>
                          <a:srgbClr val="000000"/>
                        </a:solidFill>
                        <a:effectLst/>
                        <a:latin typeface="Arial Black" pitchFamily="34" charset="0"/>
                      </a:endParaRPr>
                    </a:p>
                  </a:txBody>
                  <a:tcPr marL="6350" marR="6350" marT="6350" marB="0" anchor="b"/>
                </a:tc>
              </a:tr>
              <a:tr h="368144">
                <a:tc>
                  <a:txBody>
                    <a:bodyPr/>
                    <a:lstStyle/>
                    <a:p>
                      <a:pPr algn="l" fontAlgn="t"/>
                      <a:r>
                        <a:rPr lang="ru-RU" sz="1000" u="none" strike="noStrike" dirty="0">
                          <a:effectLst/>
                        </a:rPr>
                        <a:t> "Развитие муниципальной службы"</a:t>
                      </a:r>
                      <a:endParaRPr lang="ru-RU" sz="1000" b="0" i="0" u="none" strike="noStrike" dirty="0">
                        <a:solidFill>
                          <a:srgbClr val="000000"/>
                        </a:solidFill>
                        <a:effectLst/>
                        <a:latin typeface="Times New Roman"/>
                      </a:endParaRPr>
                    </a:p>
                  </a:txBody>
                  <a:tcPr marL="6350" marR="6350" marT="6350" marB="0"/>
                </a:tc>
                <a:tc>
                  <a:txBody>
                    <a:bodyPr/>
                    <a:lstStyle/>
                    <a:p>
                      <a:pPr algn="ctr" fontAlgn="b"/>
                      <a:r>
                        <a:rPr lang="ru-RU" sz="1000" u="none" strike="noStrike" dirty="0">
                          <a:effectLst/>
                          <a:latin typeface="Arial Black" pitchFamily="34" charset="0"/>
                        </a:rPr>
                        <a:t> </a:t>
                      </a:r>
                      <a:r>
                        <a:rPr lang="ru-RU" sz="1000" u="none" strike="noStrike" dirty="0" smtClean="0">
                          <a:effectLst/>
                          <a:latin typeface="Arial Black" pitchFamily="34" charset="0"/>
                        </a:rPr>
                        <a:t>0,1</a:t>
                      </a:r>
                      <a:endParaRPr lang="ru-RU" sz="1000" b="0" i="0" u="none" strike="noStrike" dirty="0">
                        <a:solidFill>
                          <a:srgbClr val="000000"/>
                        </a:solidFill>
                        <a:effectLst/>
                        <a:latin typeface="Arial Black" pitchFamily="34" charset="0"/>
                      </a:endParaRPr>
                    </a:p>
                  </a:txBody>
                  <a:tcPr marL="6350" marR="6350" marT="6350" marB="0" anchor="b"/>
                </a:tc>
              </a:tr>
            </a:tbl>
          </a:graphicData>
        </a:graphic>
      </p:graphicFrame>
      <p:sp>
        <p:nvSpPr>
          <p:cNvPr id="8" name="Блок-схема: альтернативный процесс 7"/>
          <p:cNvSpPr/>
          <p:nvPr/>
        </p:nvSpPr>
        <p:spPr>
          <a:xfrm>
            <a:off x="827584" y="1916830"/>
            <a:ext cx="1872208" cy="864097"/>
          </a:xfrm>
          <a:prstGeom prst="flowChartAlternate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Программная часть </a:t>
            </a:r>
          </a:p>
          <a:p>
            <a:pPr algn="ctr"/>
            <a:r>
              <a:rPr lang="ru-RU" dirty="0" smtClean="0">
                <a:solidFill>
                  <a:schemeClr val="tx1"/>
                </a:solidFill>
                <a:latin typeface="Times New Roman" pitchFamily="18" charset="0"/>
                <a:cs typeface="Times New Roman" pitchFamily="18" charset="0"/>
              </a:rPr>
              <a:t>1320,35</a:t>
            </a:r>
            <a:endParaRPr lang="ru-RU" dirty="0">
              <a:solidFill>
                <a:schemeClr val="tx1"/>
              </a:solidFill>
              <a:latin typeface="Times New Roman" pitchFamily="18" charset="0"/>
              <a:cs typeface="Times New Roman" pitchFamily="18" charset="0"/>
            </a:endParaRPr>
          </a:p>
        </p:txBody>
      </p:sp>
      <p:sp>
        <p:nvSpPr>
          <p:cNvPr id="9" name="Блок-схема: альтернативный процесс 8"/>
          <p:cNvSpPr/>
          <p:nvPr/>
        </p:nvSpPr>
        <p:spPr>
          <a:xfrm>
            <a:off x="3563888" y="2002271"/>
            <a:ext cx="2088232" cy="778656"/>
          </a:xfrm>
          <a:prstGeom prst="flowChartAlternate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Непрограммная часть</a:t>
            </a:r>
          </a:p>
          <a:p>
            <a:pPr algn="ctr"/>
            <a:r>
              <a:rPr lang="ru-RU" dirty="0" smtClean="0">
                <a:solidFill>
                  <a:schemeClr val="tx1"/>
                </a:solidFill>
                <a:latin typeface="Times New Roman" pitchFamily="18" charset="0"/>
                <a:cs typeface="Times New Roman" pitchFamily="18" charset="0"/>
              </a:rPr>
              <a:t>160,32</a:t>
            </a:r>
            <a:endParaRPr lang="ru-RU" dirty="0">
              <a:solidFill>
                <a:schemeClr val="tx1"/>
              </a:solidFill>
              <a:latin typeface="Times New Roman" pitchFamily="18" charset="0"/>
              <a:cs typeface="Times New Roman" pitchFamily="18" charset="0"/>
            </a:endParaRPr>
          </a:p>
        </p:txBody>
      </p:sp>
      <p:sp>
        <p:nvSpPr>
          <p:cNvPr id="10" name="Блок-схема: альтернативный процесс 9"/>
          <p:cNvSpPr/>
          <p:nvPr/>
        </p:nvSpPr>
        <p:spPr>
          <a:xfrm>
            <a:off x="6372200" y="2027653"/>
            <a:ext cx="1728192" cy="612648"/>
          </a:xfrm>
          <a:prstGeom prst="flowChartAlternate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1480,67</a:t>
            </a:r>
            <a:endParaRPr lang="ru-RU" dirty="0">
              <a:solidFill>
                <a:schemeClr val="tx1"/>
              </a:solidFill>
              <a:latin typeface="Times New Roman" pitchFamily="18" charset="0"/>
              <a:cs typeface="Times New Roman" pitchFamily="18" charset="0"/>
            </a:endParaRPr>
          </a:p>
        </p:txBody>
      </p:sp>
      <p:sp>
        <p:nvSpPr>
          <p:cNvPr id="12" name="Плюс 11"/>
          <p:cNvSpPr/>
          <p:nvPr/>
        </p:nvSpPr>
        <p:spPr>
          <a:xfrm>
            <a:off x="2699792" y="2079995"/>
            <a:ext cx="561469" cy="4572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Равно 12"/>
          <p:cNvSpPr/>
          <p:nvPr/>
        </p:nvSpPr>
        <p:spPr>
          <a:xfrm>
            <a:off x="5703264" y="2105377"/>
            <a:ext cx="457200" cy="4572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6" name="Правая фигурная скобка 15"/>
          <p:cNvSpPr/>
          <p:nvPr/>
        </p:nvSpPr>
        <p:spPr>
          <a:xfrm rot="5400000">
            <a:off x="4118646" y="-552743"/>
            <a:ext cx="546668" cy="69847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aphicFrame>
        <p:nvGraphicFramePr>
          <p:cNvPr id="17" name="Таблица 16"/>
          <p:cNvGraphicFramePr>
            <a:graphicFrameLocks noGrp="1"/>
          </p:cNvGraphicFramePr>
          <p:nvPr>
            <p:extLst>
              <p:ext uri="{D42A27DB-BD31-4B8C-83A1-F6EECF244321}">
                <p14:modId xmlns:p14="http://schemas.microsoft.com/office/powerpoint/2010/main" val="1070156609"/>
              </p:ext>
            </p:extLst>
          </p:nvPr>
        </p:nvGraphicFramePr>
        <p:xfrm>
          <a:off x="2717800" y="3284984"/>
          <a:ext cx="3708400" cy="173990"/>
        </p:xfrm>
        <a:graphic>
          <a:graphicData uri="http://schemas.openxmlformats.org/drawingml/2006/table">
            <a:tbl>
              <a:tblPr>
                <a:tableStyleId>{5C22544A-7EE6-4342-B048-85BDC9FD1C3A}</a:tableStyleId>
              </a:tblPr>
              <a:tblGrid>
                <a:gridCol w="3708400"/>
              </a:tblGrid>
              <a:tr h="92075">
                <a:tc>
                  <a:txBody>
                    <a:bodyPr/>
                    <a:lstStyle/>
                    <a:p>
                      <a:pPr algn="ctr" fontAlgn="b"/>
                      <a:r>
                        <a:rPr lang="ru-RU" sz="1100" u="none" strike="noStrike" dirty="0" smtClean="0">
                          <a:effectLst/>
                        </a:rPr>
                        <a:t>11  </a:t>
                      </a:r>
                      <a:r>
                        <a:rPr lang="ru-RU" sz="1100" u="none" strike="noStrike" dirty="0">
                          <a:effectLst/>
                        </a:rPr>
                        <a:t>муниципальных программ</a:t>
                      </a:r>
                      <a:endParaRPr lang="ru-RU" sz="1100" b="0" i="0" u="none" strike="noStrike" dirty="0">
                        <a:solidFill>
                          <a:srgbClr val="000000"/>
                        </a:solidFill>
                        <a:effectLst/>
                        <a:latin typeface="Calibri"/>
                      </a:endParaRPr>
                    </a:p>
                  </a:txBody>
                  <a:tcPr marL="6350" marR="6350" marT="6350" marB="0" anchor="b">
                    <a:noFill/>
                  </a:tcPr>
                </a:tc>
              </a:tr>
            </a:tbl>
          </a:graphicData>
        </a:graphic>
      </p:graphicFrame>
      <p:sp>
        <p:nvSpPr>
          <p:cNvPr id="14" name="TextBox 13"/>
          <p:cNvSpPr txBox="1"/>
          <p:nvPr/>
        </p:nvSpPr>
        <p:spPr>
          <a:xfrm>
            <a:off x="7761196" y="1484784"/>
            <a:ext cx="716863" cy="253916"/>
          </a:xfrm>
          <a:prstGeom prst="rect">
            <a:avLst/>
          </a:prstGeom>
          <a:noFill/>
        </p:spPr>
        <p:txBody>
          <a:bodyPr wrap="none" rtlCol="0">
            <a:spAutoFit/>
          </a:bodyPr>
          <a:lstStyle/>
          <a:p>
            <a:r>
              <a:rPr lang="ru-RU" sz="1050" b="1" dirty="0"/>
              <a:t>м</a:t>
            </a:r>
            <a:r>
              <a:rPr lang="ru-RU" sz="1050" b="1" dirty="0" smtClean="0"/>
              <a:t>лн.руб</a:t>
            </a:r>
            <a:endParaRPr lang="ru-RU" sz="1050" b="1"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32</a:t>
            </a:fld>
            <a:endParaRPr lang="ru-RU"/>
          </a:p>
        </p:txBody>
      </p:sp>
    </p:spTree>
    <p:extLst>
      <p:ext uri="{BB962C8B-B14F-4D97-AF65-F5344CB8AC3E}">
        <p14:creationId xmlns:p14="http://schemas.microsoft.com/office/powerpoint/2010/main" val="41221615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250" y="2158432"/>
            <a:ext cx="855390" cy="850724"/>
          </a:xfrm>
          <a:prstGeom prst="rect">
            <a:avLst/>
          </a:prstGeom>
          <a:noFill/>
          <a:extLst>
            <a:ext uri="{909E8E84-426E-40DD-AFC4-6F175D3DCCD1}">
              <a14:hiddenFill xmlns:a14="http://schemas.microsoft.com/office/drawing/2010/main">
                <a:solidFill>
                  <a:srgbClr val="FFFFFF"/>
                </a:solidFill>
              </a14:hiddenFill>
            </a:ext>
          </a:extLst>
        </p:spPr>
      </p:pic>
      <p:pic>
        <p:nvPicPr>
          <p:cNvPr id="4097" name="Рисунок 4" descr="Описание: http://stavregion.ru/_/cms_page_media/59/trunov.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1734062"/>
            <a:ext cx="6958322" cy="4935297"/>
          </a:xfrm>
          <a:prstGeom prst="rect">
            <a:avLst/>
          </a:prstGeom>
          <a:noFill/>
          <a:extLst>
            <a:ext uri="{909E8E84-426E-40DD-AFC4-6F175D3DCCD1}">
              <a14:hiddenFill xmlns:a14="http://schemas.microsoft.com/office/drawing/2010/main">
                <a:solidFill>
                  <a:srgbClr val="FFFFFF"/>
                </a:solidFill>
              </a14:hiddenFill>
            </a:ext>
          </a:extLst>
        </p:spPr>
      </p:pic>
      <p:sp>
        <p:nvSpPr>
          <p:cNvPr id="6" name="Поле 35"/>
          <p:cNvSpPr txBox="1"/>
          <p:nvPr/>
        </p:nvSpPr>
        <p:spPr>
          <a:xfrm>
            <a:off x="4860032" y="2007620"/>
            <a:ext cx="3576955" cy="30162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ru-RU" sz="1600" b="1" dirty="0" err="1">
                <a:effectLst/>
                <a:latin typeface="Times New Roman"/>
                <a:ea typeface="Calibri"/>
                <a:cs typeface="Times New Roman"/>
              </a:rPr>
              <a:t>Труновский</a:t>
            </a:r>
            <a:r>
              <a:rPr lang="ru-RU" sz="1600" b="1" dirty="0">
                <a:effectLst/>
                <a:latin typeface="Times New Roman"/>
                <a:ea typeface="Calibri"/>
                <a:cs typeface="Times New Roman"/>
              </a:rPr>
              <a:t> муниципальный округ</a:t>
            </a:r>
            <a:endParaRPr lang="ru-RU" sz="1100" dirty="0">
              <a:effectLst/>
              <a:latin typeface="Calibri"/>
              <a:ea typeface="Calibri"/>
              <a:cs typeface="Times New Roman"/>
            </a:endParaRPr>
          </a:p>
        </p:txBody>
      </p:sp>
      <p:sp>
        <p:nvSpPr>
          <p:cNvPr id="4" name="Rectangle 4"/>
          <p:cNvSpPr>
            <a:spLocks noChangeArrowheads="1"/>
          </p:cNvSpPr>
          <p:nvPr/>
        </p:nvSpPr>
        <p:spPr bwMode="auto">
          <a:xfrm>
            <a:off x="0" y="-2615083"/>
            <a:ext cx="9036496" cy="4955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304704"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400" b="1" dirty="0">
              <a:solidFill>
                <a:srgbClr val="365F91"/>
              </a:solidFill>
              <a:latin typeface="Cambria"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400" b="1" dirty="0">
              <a:solidFill>
                <a:srgbClr val="365F91"/>
              </a:solidFill>
              <a:latin typeface="Cambria"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400" b="1" dirty="0">
              <a:solidFill>
                <a:srgbClr val="365F91"/>
              </a:solidFill>
              <a:latin typeface="Cambria"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400" b="1" dirty="0">
              <a:solidFill>
                <a:srgbClr val="365F91"/>
              </a:solidFill>
              <a:latin typeface="Cambria"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400" b="1" dirty="0">
              <a:solidFill>
                <a:srgbClr val="365F91"/>
              </a:solidFill>
              <a:latin typeface="Cambria"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400" b="1" dirty="0">
              <a:solidFill>
                <a:srgbClr val="365F91"/>
              </a:solidFill>
              <a:latin typeface="Cambria"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ОПИСАНИЕ АДМИНИСТРАТИВНО-ТЕРРИТОРИАЛЬНОГО ДЕЛЕНИЯ:</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Официальный сайт: </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Calibri" pitchFamily="34" charset="0"/>
                <a:hlinkClick r:id="rId4"/>
              </a:rPr>
              <a:t>www.trunovskiy26raion.ru</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r>
            <a:b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b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Административный центр муниципального округа: с. Донское</a:t>
            </a:r>
            <a:b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b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Площадь округа: 168,5 тыс. га</a:t>
            </a:r>
            <a:b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b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Численность населения: 32 тыс. 678  чел. (на 1 января 2023 г.)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4F81BD"/>
                </a:solidFill>
                <a:effectLst/>
                <a:latin typeface="Times New Roman" pitchFamily="18" charset="0"/>
                <a:ea typeface="Times New Roman" pitchFamily="18"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4F81BD"/>
                </a:solidFill>
                <a:effectLst/>
                <a:latin typeface="Times New Roman" pitchFamily="18"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1460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7"/>
          <p:cNvSpPr>
            <a:spLocks noChangeArrowheads="1"/>
          </p:cNvSpPr>
          <p:nvPr/>
        </p:nvSpPr>
        <p:spPr bwMode="auto">
          <a:xfrm>
            <a:off x="0" y="1460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8"/>
          <p:cNvSpPr>
            <a:spLocks noChangeArrowheads="1"/>
          </p:cNvSpPr>
          <p:nvPr/>
        </p:nvSpPr>
        <p:spPr bwMode="auto">
          <a:xfrm>
            <a:off x="0" y="7851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Номер слайда 1"/>
          <p:cNvSpPr>
            <a:spLocks noGrp="1"/>
          </p:cNvSpPr>
          <p:nvPr>
            <p:ph type="sldNum" sz="quarter" idx="12"/>
          </p:nvPr>
        </p:nvSpPr>
        <p:spPr/>
        <p:txBody>
          <a:bodyPr/>
          <a:lstStyle/>
          <a:p>
            <a:fld id="{B19B0651-EE4F-4900-A07F-96A6BFA9D0F0}" type="slidenum">
              <a:rPr lang="ru-RU" smtClean="0"/>
              <a:pPr/>
              <a:t>33</a:t>
            </a:fld>
            <a:endParaRPr lang="ru-RU"/>
          </a:p>
        </p:txBody>
      </p:sp>
    </p:spTree>
    <p:extLst>
      <p:ext uri="{BB962C8B-B14F-4D97-AF65-F5344CB8AC3E}">
        <p14:creationId xmlns:p14="http://schemas.microsoft.com/office/powerpoint/2010/main" val="34348540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8640960" cy="5159361"/>
          </a:xfrm>
          <a:prstGeom prst="rect">
            <a:avLst/>
          </a:prstGeom>
        </p:spPr>
        <p:txBody>
          <a:bodyPr wrap="square">
            <a:spAutoFit/>
          </a:bodyPr>
          <a:lstStyle/>
          <a:p>
            <a:pPr algn="ctr">
              <a:lnSpc>
                <a:spcPct val="115000"/>
              </a:lnSpc>
              <a:spcBef>
                <a:spcPts val="2400"/>
              </a:spcBef>
              <a:spcAft>
                <a:spcPts val="0"/>
              </a:spcAft>
            </a:pPr>
            <a:r>
              <a:rPr lang="ru-RU" b="1" kern="0" dirty="0" smtClean="0">
                <a:solidFill>
                  <a:srgbClr val="002060"/>
                </a:solidFill>
                <a:latin typeface="Times New Roman" pitchFamily="18" charset="0"/>
                <a:ea typeface="Times New Roman"/>
                <a:cs typeface="Times New Roman" pitchFamily="18" charset="0"/>
              </a:rPr>
              <a:t>ГЛОССАРИЙ</a:t>
            </a:r>
            <a:endParaRPr lang="ru-RU" b="1" kern="0" dirty="0">
              <a:solidFill>
                <a:srgbClr val="002060"/>
              </a:solidFill>
              <a:latin typeface="Times New Roman" pitchFamily="18" charset="0"/>
              <a:ea typeface="Times New Roman"/>
              <a:cs typeface="Times New Roman" pitchFamily="18" charset="0"/>
            </a:endParaRPr>
          </a:p>
          <a:p>
            <a:pPr>
              <a:lnSpc>
                <a:spcPct val="115000"/>
              </a:lnSpc>
              <a:spcAft>
                <a:spcPts val="1000"/>
              </a:spcAft>
            </a:pPr>
            <a:r>
              <a:rPr lang="ru-RU" dirty="0">
                <a:latin typeface="Calibri"/>
                <a:ea typeface="Calibri"/>
                <a:cs typeface="Times New Roman"/>
              </a:rPr>
              <a:t> </a:t>
            </a:r>
          </a:p>
          <a:p>
            <a:pPr marL="342900" lvl="0" indent="-342900">
              <a:lnSpc>
                <a:spcPct val="115000"/>
              </a:lnSpc>
              <a:spcAft>
                <a:spcPts val="665"/>
              </a:spcAft>
              <a:buFont typeface="Symbol"/>
              <a:buBlip>
                <a:blip r:embed="rId2"/>
              </a:buBlip>
            </a:pPr>
            <a:r>
              <a:rPr lang="ru-RU" sz="1100" b="1" dirty="0">
                <a:latin typeface="Times New Roman"/>
                <a:ea typeface="Times New Roman"/>
                <a:cs typeface="Times New Roman"/>
              </a:rPr>
              <a:t>Бюджет - </a:t>
            </a:r>
            <a:r>
              <a:rPr lang="ru-RU" sz="1100" dirty="0">
                <a:latin typeface="Times New Roman"/>
                <a:ea typeface="Times New Roman"/>
                <a:cs typeface="Times New Roman"/>
              </a:rPr>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endParaRPr lang="ru-RU" sz="1100" dirty="0">
              <a:latin typeface="Calibri"/>
              <a:ea typeface="Calibri"/>
              <a:cs typeface="Times New Roman"/>
            </a:endParaRPr>
          </a:p>
          <a:p>
            <a:pPr marL="342900" lvl="0" indent="-342900">
              <a:lnSpc>
                <a:spcPct val="115000"/>
              </a:lnSpc>
              <a:spcAft>
                <a:spcPts val="665"/>
              </a:spcAft>
              <a:buFont typeface="Symbol"/>
              <a:buBlip>
                <a:blip r:embed="rId2"/>
              </a:buBlip>
            </a:pPr>
            <a:r>
              <a:rPr lang="ru-RU" sz="1100" b="1" dirty="0">
                <a:latin typeface="Times New Roman"/>
                <a:ea typeface="Times New Roman"/>
                <a:cs typeface="Times New Roman"/>
              </a:rPr>
              <a:t>Бюджетный процесс - </a:t>
            </a:r>
            <a:r>
              <a:rPr lang="ru-RU" sz="1100" dirty="0">
                <a:latin typeface="Times New Roman"/>
                <a:ea typeface="Times New Roman"/>
                <a:cs typeface="Times New Roman"/>
              </a:rPr>
              <a:t>деятельность по подготовке проектов бюджетов, утверждению и </a:t>
            </a:r>
            <a:r>
              <a:rPr lang="ru-RU" sz="1100" dirty="0" smtClean="0">
                <a:latin typeface="Times New Roman"/>
                <a:ea typeface="Times New Roman"/>
                <a:cs typeface="Times New Roman"/>
              </a:rPr>
              <a:t>исполнению </a:t>
            </a:r>
            <a:r>
              <a:rPr lang="ru-RU" sz="1100" dirty="0">
                <a:latin typeface="Times New Roman"/>
                <a:ea typeface="Times New Roman"/>
                <a:cs typeface="Times New Roman"/>
              </a:rPr>
              <a:t>бюджетов, контролю исполнения, осуществлению бюджетного учета, составлению, внешней проверке, рассмотрению и утверждению бюджетной отчетности. </a:t>
            </a:r>
            <a:endParaRPr lang="ru-RU" sz="1100" dirty="0">
              <a:latin typeface="Calibri"/>
              <a:ea typeface="Calibri"/>
              <a:cs typeface="Times New Roman"/>
            </a:endParaRPr>
          </a:p>
          <a:p>
            <a:pPr marL="342900" lvl="0" indent="-342900">
              <a:lnSpc>
                <a:spcPct val="115000"/>
              </a:lnSpc>
              <a:spcAft>
                <a:spcPts val="665"/>
              </a:spcAft>
              <a:buFont typeface="Symbol"/>
              <a:buBlip>
                <a:blip r:embed="rId2"/>
              </a:buBlip>
            </a:pPr>
            <a:r>
              <a:rPr lang="ru-RU" sz="1100" b="1" dirty="0">
                <a:latin typeface="Times New Roman"/>
                <a:ea typeface="Times New Roman"/>
                <a:cs typeface="Times New Roman"/>
              </a:rPr>
              <a:t>Бюджетные инвестиции - </a:t>
            </a:r>
            <a:r>
              <a:rPr lang="ru-RU" sz="1100" dirty="0">
                <a:latin typeface="Times New Roman"/>
                <a:ea typeface="Times New Roman"/>
                <a:cs typeface="Times New Roman"/>
              </a:rPr>
              <a:t>бюджетные средства, направляемые на создание или увеличение за счет средств бюджета стоимости государственного (муниципального) имущества. </a:t>
            </a:r>
            <a:endParaRPr lang="ru-RU" sz="1100" dirty="0">
              <a:latin typeface="Calibri"/>
              <a:ea typeface="Calibri"/>
              <a:cs typeface="Times New Roman"/>
            </a:endParaRPr>
          </a:p>
          <a:p>
            <a:pPr marL="342900" lvl="0" indent="-342900">
              <a:lnSpc>
                <a:spcPct val="115000"/>
              </a:lnSpc>
              <a:spcAft>
                <a:spcPts val="665"/>
              </a:spcAft>
              <a:buFont typeface="Symbol"/>
              <a:buBlip>
                <a:blip r:embed="rId2"/>
              </a:buBlip>
            </a:pPr>
            <a:r>
              <a:rPr lang="ru-RU" sz="1100" b="1" dirty="0" smtClean="0">
                <a:latin typeface="Times New Roman"/>
                <a:ea typeface="Times New Roman"/>
                <a:cs typeface="Times New Roman"/>
              </a:rPr>
              <a:t>Муниципальная </a:t>
            </a:r>
            <a:r>
              <a:rPr lang="ru-RU" sz="1100" b="1" dirty="0">
                <a:latin typeface="Times New Roman"/>
                <a:ea typeface="Times New Roman"/>
                <a:cs typeface="Times New Roman"/>
              </a:rPr>
              <a:t>программа </a:t>
            </a:r>
            <a:r>
              <a:rPr lang="ru-RU" sz="1100" b="1" dirty="0" smtClean="0">
                <a:latin typeface="Times New Roman"/>
                <a:ea typeface="Times New Roman"/>
                <a:cs typeface="Times New Roman"/>
              </a:rPr>
              <a:t>–</a:t>
            </a:r>
            <a:r>
              <a:rPr lang="ru-RU" sz="1100" dirty="0" smtClean="0"/>
              <a:t>комплекс планируемых мероприятий, взаимоувязанных по задачам, срокам осуществления, исполнителям и ресурсам и обеспечивающих наиболее эффективное достижение целей и решение задач социально-экономического развития муниципального образования.</a:t>
            </a:r>
            <a:endParaRPr lang="ru-RU" sz="1100" dirty="0">
              <a:latin typeface="Calibri"/>
              <a:ea typeface="Calibri"/>
              <a:cs typeface="Times New Roman"/>
            </a:endParaRPr>
          </a:p>
          <a:p>
            <a:pPr marL="342900" lvl="0" indent="-342900">
              <a:lnSpc>
                <a:spcPct val="115000"/>
              </a:lnSpc>
              <a:spcAft>
                <a:spcPts val="665"/>
              </a:spcAft>
              <a:buFont typeface="Symbol"/>
              <a:buBlip>
                <a:blip r:embed="rId2"/>
              </a:buBlip>
            </a:pPr>
            <a:r>
              <a:rPr lang="ru-RU" sz="1100" b="1" dirty="0" smtClean="0">
                <a:latin typeface="Times New Roman"/>
                <a:ea typeface="Times New Roman"/>
                <a:cs typeface="Times New Roman"/>
              </a:rPr>
              <a:t>Муниципальный </a:t>
            </a:r>
            <a:r>
              <a:rPr lang="ru-RU" sz="1100" b="1" dirty="0">
                <a:latin typeface="Times New Roman"/>
                <a:ea typeface="Times New Roman"/>
                <a:cs typeface="Times New Roman"/>
              </a:rPr>
              <a:t>долг - </a:t>
            </a:r>
            <a:r>
              <a:rPr lang="ru-RU" sz="1100" dirty="0">
                <a:latin typeface="Times New Roman"/>
                <a:ea typeface="Times New Roman"/>
                <a:cs typeface="Times New Roman"/>
              </a:rPr>
              <a:t>обязательства, возникающие из государственных или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Бюджетным кодексом, принятые на себя Российской Федерацией, субъектом Российской Федерации или муниципальным образованием. </a:t>
            </a:r>
            <a:endParaRPr lang="ru-RU" sz="1100" dirty="0">
              <a:latin typeface="Calibri"/>
              <a:ea typeface="Calibri"/>
              <a:cs typeface="Times New Roman"/>
            </a:endParaRPr>
          </a:p>
          <a:p>
            <a:pPr marL="342900" lvl="0" indent="-342900">
              <a:lnSpc>
                <a:spcPct val="115000"/>
              </a:lnSpc>
              <a:spcAft>
                <a:spcPts val="665"/>
              </a:spcAft>
              <a:buFont typeface="Symbol"/>
              <a:buBlip>
                <a:blip r:embed="rId2"/>
              </a:buBlip>
            </a:pPr>
            <a:r>
              <a:rPr lang="ru-RU" sz="1100" b="1" dirty="0">
                <a:latin typeface="Times New Roman"/>
                <a:ea typeface="Times New Roman"/>
                <a:cs typeface="Times New Roman"/>
              </a:rPr>
              <a:t>Дотации </a:t>
            </a:r>
            <a:r>
              <a:rPr lang="ru-RU" sz="1100" dirty="0">
                <a:latin typeface="Times New Roman"/>
                <a:ea typeface="Times New Roman"/>
                <a:cs typeface="Times New Roman"/>
              </a:rPr>
              <a:t>- межбюджетные трансферты, предоставляемые на безвозмездной и безвозвратной основе без установления направлений их использования. </a:t>
            </a:r>
            <a:endParaRPr lang="ru-RU" sz="1100" dirty="0">
              <a:latin typeface="Calibri"/>
              <a:ea typeface="Calibri"/>
              <a:cs typeface="Times New Roman"/>
            </a:endParaRPr>
          </a:p>
          <a:p>
            <a:pPr marL="342900" lvl="0" indent="-342900">
              <a:lnSpc>
                <a:spcPct val="115000"/>
              </a:lnSpc>
              <a:spcAft>
                <a:spcPts val="665"/>
              </a:spcAft>
              <a:buFont typeface="Symbol"/>
              <a:buBlip>
                <a:blip r:embed="rId2"/>
              </a:buBlip>
            </a:pPr>
            <a:r>
              <a:rPr lang="ru-RU" sz="1100" b="1" dirty="0" smtClean="0">
                <a:latin typeface="Times New Roman"/>
                <a:ea typeface="Times New Roman"/>
                <a:cs typeface="Times New Roman"/>
              </a:rPr>
              <a:t>Доходы </a:t>
            </a:r>
            <a:r>
              <a:rPr lang="ru-RU" sz="1100" b="1" dirty="0">
                <a:latin typeface="Times New Roman"/>
                <a:ea typeface="Times New Roman"/>
                <a:cs typeface="Times New Roman"/>
              </a:rPr>
              <a:t>бюджета - </a:t>
            </a:r>
            <a:r>
              <a:rPr lang="ru-RU" sz="1100" dirty="0">
                <a:latin typeface="Times New Roman"/>
                <a:ea typeface="Times New Roman"/>
                <a:cs typeface="Times New Roman"/>
              </a:rPr>
              <a:t>поступающие в бюджет денежные средства, за исключением средств, являющихся в соответствии с Бюджетным кодексом источниками финансирования дефицита бюджета. </a:t>
            </a:r>
            <a:endParaRPr lang="ru-RU" sz="1100" dirty="0">
              <a:latin typeface="Calibri"/>
              <a:ea typeface="Calibri"/>
              <a:cs typeface="Times New Roman"/>
            </a:endParaRPr>
          </a:p>
          <a:p>
            <a:r>
              <a:rPr lang="ru-RU" sz="1100" b="1" dirty="0" smtClean="0">
                <a:latin typeface="Times New Roman"/>
                <a:ea typeface="Times New Roman"/>
                <a:cs typeface="Times New Roman"/>
              </a:rPr>
              <a:t>     </a:t>
            </a:r>
            <a:endParaRPr lang="ru-RU" sz="1100"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34</a:t>
            </a:fld>
            <a:endParaRPr lang="ru-RU"/>
          </a:p>
        </p:txBody>
      </p:sp>
    </p:spTree>
    <p:extLst>
      <p:ext uri="{BB962C8B-B14F-4D97-AF65-F5344CB8AC3E}">
        <p14:creationId xmlns:p14="http://schemas.microsoft.com/office/powerpoint/2010/main" val="964909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9615" y="1268760"/>
            <a:ext cx="8712968" cy="3645357"/>
          </a:xfrm>
          <a:prstGeom prst="rect">
            <a:avLst/>
          </a:prstGeom>
        </p:spPr>
        <p:txBody>
          <a:bodyPr wrap="square">
            <a:spAutoFit/>
          </a:bodyPr>
          <a:lstStyle/>
          <a:p>
            <a:pPr marL="342900" lvl="0" indent="-342900">
              <a:lnSpc>
                <a:spcPct val="115000"/>
              </a:lnSpc>
              <a:spcAft>
                <a:spcPts val="665"/>
              </a:spcAft>
              <a:buFont typeface="Symbol"/>
              <a:buBlip>
                <a:blip r:embed="rId2"/>
              </a:buBlip>
            </a:pPr>
            <a:r>
              <a:rPr lang="ru-RU" sz="1100" b="1" dirty="0" smtClean="0">
                <a:latin typeface="Times New Roman"/>
                <a:ea typeface="Times New Roman"/>
                <a:cs typeface="Times New Roman"/>
              </a:rPr>
              <a:t>Межбюджетные </a:t>
            </a:r>
            <a:r>
              <a:rPr lang="ru-RU" sz="1100" b="1" dirty="0">
                <a:latin typeface="Times New Roman"/>
                <a:ea typeface="Times New Roman"/>
                <a:cs typeface="Times New Roman"/>
              </a:rPr>
              <a:t>отношения - </a:t>
            </a:r>
            <a:r>
              <a:rPr lang="ru-RU" sz="1100" dirty="0">
                <a:latin typeface="Times New Roman"/>
                <a:ea typeface="Times New Roman"/>
                <a:cs typeface="Times New Roman"/>
              </a:rPr>
              <a:t>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 </a:t>
            </a:r>
            <a:endParaRPr lang="ru-RU" sz="1100" dirty="0">
              <a:latin typeface="Calibri"/>
              <a:ea typeface="Calibri"/>
              <a:cs typeface="Times New Roman"/>
            </a:endParaRPr>
          </a:p>
          <a:p>
            <a:pPr marL="342900" lvl="0" indent="-342900">
              <a:lnSpc>
                <a:spcPct val="115000"/>
              </a:lnSpc>
              <a:spcAft>
                <a:spcPts val="665"/>
              </a:spcAft>
              <a:buFont typeface="Symbol"/>
              <a:buBlip>
                <a:blip r:embed="rId2"/>
              </a:buBlip>
            </a:pPr>
            <a:r>
              <a:rPr lang="ru-RU" sz="1100" b="1" dirty="0">
                <a:latin typeface="Times New Roman"/>
                <a:ea typeface="Times New Roman"/>
                <a:cs typeface="Times New Roman"/>
              </a:rPr>
              <a:t>Межбюджетные трансферты - </a:t>
            </a:r>
            <a:r>
              <a:rPr lang="ru-RU" sz="1100" dirty="0">
                <a:latin typeface="Times New Roman"/>
                <a:ea typeface="Times New Roman"/>
                <a:cs typeface="Times New Roman"/>
              </a:rPr>
              <a:t>средства, предоставляемые одним бюджетом бюджетной системы Российской Федерации другому бюджету бюджетной системы Российской Федерации. </a:t>
            </a:r>
            <a:endParaRPr lang="ru-RU" sz="1100" dirty="0">
              <a:latin typeface="Calibri"/>
              <a:ea typeface="Calibri"/>
              <a:cs typeface="Times New Roman"/>
            </a:endParaRPr>
          </a:p>
          <a:p>
            <a:pPr marL="342900" lvl="0" indent="-342900">
              <a:lnSpc>
                <a:spcPct val="115000"/>
              </a:lnSpc>
              <a:spcAft>
                <a:spcPts val="665"/>
              </a:spcAft>
              <a:buFont typeface="Symbol"/>
              <a:buBlip>
                <a:blip r:embed="rId2"/>
              </a:buBlip>
            </a:pPr>
            <a:r>
              <a:rPr lang="ru-RU" sz="1100" b="1" dirty="0">
                <a:latin typeface="Times New Roman"/>
                <a:ea typeface="Times New Roman"/>
                <a:cs typeface="Times New Roman"/>
              </a:rPr>
              <a:t>Налоговые доходы – </a:t>
            </a:r>
            <a:r>
              <a:rPr lang="ru-RU" sz="1100" dirty="0">
                <a:latin typeface="Times New Roman"/>
                <a:ea typeface="Times New Roman"/>
                <a:cs typeface="Times New Roman"/>
              </a:rPr>
              <a:t>поступления от уплаты налогов и сборов, установленных Налоговым ко­дексом Российской Федерации. </a:t>
            </a:r>
            <a:endParaRPr lang="ru-RU" sz="1100" dirty="0">
              <a:latin typeface="Calibri"/>
              <a:ea typeface="Calibri"/>
              <a:cs typeface="Times New Roman"/>
            </a:endParaRPr>
          </a:p>
          <a:p>
            <a:pPr marL="342900" lvl="0" indent="-342900">
              <a:lnSpc>
                <a:spcPct val="115000"/>
              </a:lnSpc>
              <a:spcAft>
                <a:spcPts val="1000"/>
              </a:spcAft>
              <a:buFont typeface="Symbol"/>
              <a:buBlip>
                <a:blip r:embed="rId2"/>
              </a:buBlip>
            </a:pPr>
            <a:r>
              <a:rPr lang="ru-RU" sz="1100" b="1" dirty="0">
                <a:latin typeface="Times New Roman"/>
                <a:ea typeface="Times New Roman"/>
                <a:cs typeface="Times New Roman"/>
              </a:rPr>
              <a:t>Неналоговые доходы </a:t>
            </a:r>
            <a:r>
              <a:rPr lang="ru-RU" sz="1100" dirty="0">
                <a:latin typeface="Times New Roman"/>
                <a:ea typeface="Times New Roman"/>
                <a:cs typeface="Times New Roman"/>
              </a:rPr>
              <a:t>– все доходы, поступающие в соответствующий бюджет, не отнесенные к налоговым доходам и безвозмездным поступлениям.</a:t>
            </a:r>
            <a:endParaRPr lang="ru-RU" sz="1100" dirty="0">
              <a:latin typeface="Calibri"/>
              <a:ea typeface="Calibri"/>
              <a:cs typeface="Times New Roman"/>
            </a:endParaRPr>
          </a:p>
          <a:p>
            <a:pPr marL="342900" lvl="0" indent="-342900" algn="just">
              <a:spcAft>
                <a:spcPts val="665"/>
              </a:spcAft>
              <a:buFont typeface="Symbol"/>
              <a:buBlip>
                <a:blip r:embed="rId2"/>
              </a:buBlip>
            </a:pPr>
            <a:r>
              <a:rPr lang="ru-RU" sz="1100" b="1" dirty="0">
                <a:latin typeface="Times New Roman"/>
                <a:ea typeface="Calibri"/>
                <a:cs typeface="Calibri"/>
              </a:rPr>
              <a:t>Расходы бюджета </a:t>
            </a:r>
            <a:r>
              <a:rPr lang="ru-RU" sz="1100" dirty="0">
                <a:latin typeface="Times New Roman"/>
                <a:ea typeface="Calibri"/>
                <a:cs typeface="Calibri"/>
              </a:rPr>
              <a:t>- выплачиваемые из бюджета денежные средства, за исключением средств, являющихся в соответствии с Бюджетным кодексом источниками финансирования дефицита бюджета.</a:t>
            </a:r>
            <a:endParaRPr lang="ru-RU" sz="1100" dirty="0">
              <a:latin typeface="Calibri"/>
              <a:ea typeface="Calibri"/>
              <a:cs typeface="Calibri"/>
            </a:endParaRPr>
          </a:p>
          <a:p>
            <a:pPr marL="342900" lvl="0" indent="-342900" algn="just">
              <a:spcAft>
                <a:spcPts val="665"/>
              </a:spcAft>
              <a:buFont typeface="Symbol"/>
              <a:buBlip>
                <a:blip r:embed="rId2"/>
              </a:buBlip>
            </a:pPr>
            <a:r>
              <a:rPr lang="ru-RU" sz="1100" b="1" dirty="0">
                <a:latin typeface="Times New Roman"/>
                <a:ea typeface="Calibri"/>
                <a:cs typeface="Calibri"/>
              </a:rPr>
              <a:t>Сбалансированность бюджета </a:t>
            </a:r>
            <a:r>
              <a:rPr lang="ru-RU" sz="1100" dirty="0">
                <a:latin typeface="Times New Roman"/>
                <a:ea typeface="Calibri"/>
                <a:cs typeface="Calibri"/>
              </a:rPr>
              <a:t>– один из основополагающих принципов формирования и исполнения бюджета, состоящий в количественном соответствии (равновесии) бюджетных расходов доходам. В случае нарушения баланса возникает дефицит или профицит бюджета. </a:t>
            </a:r>
            <a:endParaRPr lang="ru-RU" sz="1100" dirty="0">
              <a:latin typeface="Calibri"/>
              <a:ea typeface="Calibri"/>
              <a:cs typeface="Calibri"/>
            </a:endParaRPr>
          </a:p>
          <a:p>
            <a:pPr marL="342900" lvl="0" indent="-342900" algn="just">
              <a:spcAft>
                <a:spcPts val="665"/>
              </a:spcAft>
              <a:buFont typeface="Symbol"/>
              <a:buBlip>
                <a:blip r:embed="rId2"/>
              </a:buBlip>
            </a:pPr>
            <a:r>
              <a:rPr lang="ru-RU" sz="1100" b="1" dirty="0">
                <a:latin typeface="Times New Roman"/>
                <a:ea typeface="Calibri"/>
                <a:cs typeface="Calibri"/>
              </a:rPr>
              <a:t>Субвенции </a:t>
            </a:r>
            <a:r>
              <a:rPr lang="ru-RU" sz="1100" dirty="0">
                <a:latin typeface="Times New Roman"/>
                <a:ea typeface="Calibri"/>
                <a:cs typeface="Calibri"/>
              </a:rPr>
              <a:t>– межбюджетные трансферты, предоставляемые в целях обеспечения исполнения отдельных государственных полномочий, переданных органам местного самоуправления. </a:t>
            </a:r>
            <a:endParaRPr lang="ru-RU" sz="1100" dirty="0">
              <a:latin typeface="Calibri"/>
              <a:ea typeface="Calibri"/>
              <a:cs typeface="Calibri"/>
            </a:endParaRPr>
          </a:p>
          <a:p>
            <a:pPr marL="342900" lvl="0" indent="-342900" algn="just">
              <a:spcAft>
                <a:spcPts val="665"/>
              </a:spcAft>
              <a:buFont typeface="Symbol"/>
              <a:buBlip>
                <a:blip r:embed="rId2"/>
              </a:buBlip>
            </a:pPr>
            <a:r>
              <a:rPr lang="ru-RU" sz="1100" b="1" dirty="0">
                <a:latin typeface="Times New Roman"/>
                <a:ea typeface="Calibri"/>
                <a:cs typeface="Calibri"/>
              </a:rPr>
              <a:t>Субсидии </a:t>
            </a:r>
            <a:r>
              <a:rPr lang="ru-RU" sz="1100" dirty="0">
                <a:latin typeface="Times New Roman"/>
                <a:ea typeface="Calibri"/>
                <a:cs typeface="Calibri"/>
              </a:rPr>
              <a:t>– межбюджетные трансферты, предоставляемые в целях </a:t>
            </a:r>
            <a:r>
              <a:rPr lang="ru-RU" sz="1100" dirty="0" err="1">
                <a:latin typeface="Times New Roman"/>
                <a:ea typeface="Calibri"/>
                <a:cs typeface="Calibri"/>
              </a:rPr>
              <a:t>софинансирования</a:t>
            </a:r>
            <a:r>
              <a:rPr lang="ru-RU" sz="1100" dirty="0">
                <a:latin typeface="Times New Roman"/>
                <a:ea typeface="Calibri"/>
                <a:cs typeface="Calibri"/>
              </a:rPr>
              <a:t> расходов на решение вопросов местного значения. </a:t>
            </a:r>
            <a:endParaRPr lang="ru-RU" sz="1100" dirty="0">
              <a:latin typeface="Calibri"/>
              <a:ea typeface="Calibri"/>
              <a:cs typeface="Calibri"/>
            </a:endParaRPr>
          </a:p>
        </p:txBody>
      </p:sp>
      <p:sp>
        <p:nvSpPr>
          <p:cNvPr id="3" name="Номер слайда 2"/>
          <p:cNvSpPr>
            <a:spLocks noGrp="1"/>
          </p:cNvSpPr>
          <p:nvPr>
            <p:ph type="sldNum" sz="quarter" idx="12"/>
          </p:nvPr>
        </p:nvSpPr>
        <p:spPr/>
        <p:txBody>
          <a:bodyPr/>
          <a:lstStyle/>
          <a:p>
            <a:fld id="{B19B0651-EE4F-4900-A07F-96A6BFA9D0F0}" type="slidenum">
              <a:rPr lang="ru-RU" smtClean="0"/>
              <a:pPr/>
              <a:t>35</a:t>
            </a:fld>
            <a:endParaRPr lang="ru-RU"/>
          </a:p>
        </p:txBody>
      </p:sp>
    </p:spTree>
    <p:extLst>
      <p:ext uri="{BB962C8B-B14F-4D97-AF65-F5344CB8AC3E}">
        <p14:creationId xmlns:p14="http://schemas.microsoft.com/office/powerpoint/2010/main" val="5266244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196752"/>
            <a:ext cx="8229600" cy="4389120"/>
          </a:xfrm>
        </p:spPr>
        <p:txBody>
          <a:bodyPr>
            <a:normAutofit fontScale="70000" lnSpcReduction="20000"/>
          </a:bodyPr>
          <a:lstStyle/>
          <a:p>
            <a:pPr marL="0" indent="0" algn="ctr">
              <a:lnSpc>
                <a:spcPct val="115000"/>
              </a:lnSpc>
              <a:spcBef>
                <a:spcPts val="2400"/>
              </a:spcBef>
              <a:spcAft>
                <a:spcPts val="0"/>
              </a:spcAft>
              <a:buNone/>
            </a:pPr>
            <a:r>
              <a:rPr lang="ru-RU" sz="2800" b="1" kern="0" dirty="0">
                <a:solidFill>
                  <a:srgbClr val="002060"/>
                </a:solidFill>
                <a:latin typeface="Times New Roman" pitchFamily="18" charset="0"/>
                <a:ea typeface="Times New Roman"/>
                <a:cs typeface="Times New Roman" pitchFamily="18" charset="0"/>
              </a:rPr>
              <a:t>Контактная информация финансового управления администрации  Труновского муниципального округа Ставропольского края</a:t>
            </a:r>
          </a:p>
          <a:p>
            <a:pPr marL="0" indent="0" algn="ctr">
              <a:lnSpc>
                <a:spcPts val="1305"/>
              </a:lnSpc>
              <a:spcBef>
                <a:spcPts val="600"/>
              </a:spcBef>
              <a:spcAft>
                <a:spcPts val="0"/>
              </a:spcAft>
              <a:buNone/>
            </a:pPr>
            <a:r>
              <a:rPr lang="ru-RU" sz="2400" dirty="0">
                <a:latin typeface="Calibri"/>
                <a:ea typeface="Calibri"/>
                <a:cs typeface="Times New Roman"/>
              </a:rPr>
              <a:t> </a:t>
            </a:r>
          </a:p>
          <a:p>
            <a:pPr marL="0" indent="0" algn="ctr">
              <a:lnSpc>
                <a:spcPts val="1305"/>
              </a:lnSpc>
              <a:spcBef>
                <a:spcPts val="600"/>
              </a:spcBef>
              <a:spcAft>
                <a:spcPts val="0"/>
              </a:spcAft>
              <a:buNone/>
            </a:pPr>
            <a:r>
              <a:rPr lang="ru-RU" sz="2400" dirty="0">
                <a:latin typeface="Calibri"/>
                <a:ea typeface="Calibri"/>
                <a:cs typeface="Times New Roman"/>
              </a:rPr>
              <a:t> </a:t>
            </a:r>
          </a:p>
          <a:p>
            <a:pPr marL="0" indent="0" algn="ctr">
              <a:lnSpc>
                <a:spcPts val="1305"/>
              </a:lnSpc>
              <a:spcBef>
                <a:spcPts val="600"/>
              </a:spcBef>
              <a:spcAft>
                <a:spcPts val="0"/>
              </a:spcAft>
              <a:buNone/>
            </a:pPr>
            <a:r>
              <a:rPr lang="ru-RU" sz="2800" b="1" dirty="0">
                <a:solidFill>
                  <a:srgbClr val="000000"/>
                </a:solidFill>
                <a:latin typeface="Calibri"/>
                <a:ea typeface="Times New Roman"/>
                <a:cs typeface="Times New Roman"/>
              </a:rPr>
              <a:t>Почтовый адрес</a:t>
            </a:r>
            <a:r>
              <a:rPr lang="ru-RU" sz="2800" dirty="0">
                <a:solidFill>
                  <a:srgbClr val="000000"/>
                </a:solidFill>
                <a:latin typeface="Calibri"/>
                <a:ea typeface="Times New Roman"/>
                <a:cs typeface="Times New Roman"/>
              </a:rPr>
              <a:t>: 356170, Ставропольский край, </a:t>
            </a:r>
            <a:r>
              <a:rPr lang="ru-RU" sz="2800" dirty="0" err="1">
                <a:solidFill>
                  <a:srgbClr val="000000"/>
                </a:solidFill>
                <a:latin typeface="Calibri"/>
                <a:ea typeface="Times New Roman"/>
                <a:cs typeface="Times New Roman"/>
              </a:rPr>
              <a:t>Труновский</a:t>
            </a:r>
            <a:r>
              <a:rPr lang="ru-RU" sz="2800" dirty="0">
                <a:solidFill>
                  <a:srgbClr val="000000"/>
                </a:solidFill>
                <a:latin typeface="Calibri"/>
                <a:ea typeface="Times New Roman"/>
                <a:cs typeface="Times New Roman"/>
              </a:rPr>
              <a:t> район,</a:t>
            </a:r>
            <a:endParaRPr lang="ru-RU" sz="2400" dirty="0">
              <a:latin typeface="Calibri"/>
              <a:ea typeface="Calibri"/>
              <a:cs typeface="Times New Roman"/>
            </a:endParaRPr>
          </a:p>
          <a:p>
            <a:pPr marL="0" indent="0" algn="ctr">
              <a:lnSpc>
                <a:spcPts val="1305"/>
              </a:lnSpc>
              <a:spcBef>
                <a:spcPts val="600"/>
              </a:spcBef>
              <a:spcAft>
                <a:spcPts val="0"/>
              </a:spcAft>
              <a:buNone/>
            </a:pPr>
            <a:r>
              <a:rPr lang="ru-RU" sz="2800" dirty="0">
                <a:solidFill>
                  <a:srgbClr val="000000"/>
                </a:solidFill>
                <a:latin typeface="Calibri"/>
                <a:ea typeface="Times New Roman"/>
                <a:cs typeface="Times New Roman"/>
              </a:rPr>
              <a:t>с. Донское, ул. Ленина, 5</a:t>
            </a:r>
            <a:endParaRPr lang="ru-RU" sz="2400" dirty="0">
              <a:latin typeface="Calibri"/>
              <a:ea typeface="Calibri"/>
              <a:cs typeface="Times New Roman"/>
            </a:endParaRPr>
          </a:p>
          <a:p>
            <a:pPr marL="0" indent="0" algn="ctr">
              <a:lnSpc>
                <a:spcPts val="1305"/>
              </a:lnSpc>
              <a:spcBef>
                <a:spcPts val="600"/>
              </a:spcBef>
              <a:spcAft>
                <a:spcPts val="0"/>
              </a:spcAft>
              <a:buNone/>
            </a:pPr>
            <a:r>
              <a:rPr lang="ru-RU" sz="2800" b="1" dirty="0">
                <a:solidFill>
                  <a:srgbClr val="000000"/>
                </a:solidFill>
                <a:latin typeface="Calibri"/>
                <a:ea typeface="Times New Roman"/>
                <a:cs typeface="Times New Roman"/>
              </a:rPr>
              <a:t>Адрес электронной почты финансового управления: </a:t>
            </a:r>
            <a:r>
              <a:rPr lang="ru-RU" sz="2800" dirty="0">
                <a:solidFill>
                  <a:srgbClr val="000000"/>
                </a:solidFill>
                <a:latin typeface="Calibri"/>
                <a:ea typeface="Times New Roman"/>
                <a:cs typeface="Calibri"/>
                <a:hlinkClick r:id="rId2"/>
              </a:rPr>
              <a:t>fintrunov@yandex.ru</a:t>
            </a:r>
            <a:endParaRPr lang="ru-RU" sz="2400" dirty="0">
              <a:latin typeface="Calibri"/>
              <a:ea typeface="Calibri"/>
              <a:cs typeface="Times New Roman"/>
            </a:endParaRPr>
          </a:p>
          <a:p>
            <a:pPr marL="0" indent="0" algn="ctr">
              <a:lnSpc>
                <a:spcPts val="1305"/>
              </a:lnSpc>
              <a:spcBef>
                <a:spcPts val="600"/>
              </a:spcBef>
              <a:spcAft>
                <a:spcPts val="0"/>
              </a:spcAft>
              <a:buNone/>
            </a:pPr>
            <a:r>
              <a:rPr lang="ru-RU" sz="2800" b="1" dirty="0">
                <a:solidFill>
                  <a:srgbClr val="000000"/>
                </a:solidFill>
                <a:latin typeface="Calibri"/>
                <a:ea typeface="Times New Roman"/>
                <a:cs typeface="Times New Roman"/>
              </a:rPr>
              <a:t>Адрес официального сайта администрации Труновского муниципального округа:</a:t>
            </a:r>
            <a:endParaRPr lang="ru-RU" sz="2400" dirty="0">
              <a:latin typeface="Calibri"/>
              <a:ea typeface="Calibri"/>
              <a:cs typeface="Times New Roman"/>
            </a:endParaRPr>
          </a:p>
          <a:p>
            <a:pPr marL="0" indent="0" algn="ctr">
              <a:lnSpc>
                <a:spcPts val="1305"/>
              </a:lnSpc>
              <a:spcBef>
                <a:spcPts val="600"/>
              </a:spcBef>
              <a:spcAft>
                <a:spcPts val="0"/>
              </a:spcAft>
              <a:buNone/>
            </a:pPr>
            <a:r>
              <a:rPr lang="ru-RU" sz="2800" dirty="0">
                <a:solidFill>
                  <a:srgbClr val="000000"/>
                </a:solidFill>
                <a:latin typeface="Calibri"/>
                <a:ea typeface="Times New Roman"/>
                <a:cs typeface="Calibri"/>
                <a:hlinkClick r:id="rId3"/>
              </a:rPr>
              <a:t>www.trunovskiy26raion.ru</a:t>
            </a:r>
            <a:endParaRPr lang="ru-RU" sz="2400" dirty="0">
              <a:latin typeface="Calibri"/>
              <a:ea typeface="Calibri"/>
              <a:cs typeface="Times New Roman"/>
            </a:endParaRPr>
          </a:p>
          <a:p>
            <a:pPr marL="0" indent="0" algn="ctr">
              <a:lnSpc>
                <a:spcPts val="1305"/>
              </a:lnSpc>
              <a:spcBef>
                <a:spcPts val="600"/>
              </a:spcBef>
              <a:spcAft>
                <a:spcPts val="0"/>
              </a:spcAft>
              <a:buNone/>
            </a:pPr>
            <a:r>
              <a:rPr lang="ru-RU" sz="2800" b="1" dirty="0">
                <a:solidFill>
                  <a:srgbClr val="000000"/>
                </a:solidFill>
                <a:latin typeface="Calibri"/>
                <a:ea typeface="Times New Roman"/>
                <a:cs typeface="Times New Roman"/>
              </a:rPr>
              <a:t>Адрес официального сайта Министерства финансов Ставропольского края: </a:t>
            </a:r>
            <a:r>
              <a:rPr lang="ru-RU" sz="2800" dirty="0">
                <a:solidFill>
                  <a:srgbClr val="000000"/>
                </a:solidFill>
                <a:latin typeface="Calibri"/>
                <a:ea typeface="Times New Roman"/>
                <a:cs typeface="Calibri"/>
                <a:hlinkClick r:id="rId4"/>
              </a:rPr>
              <a:t>stavmf@mfsk.ru</a:t>
            </a:r>
            <a:endParaRPr lang="ru-RU" sz="2400" dirty="0">
              <a:latin typeface="Calibri"/>
              <a:ea typeface="Calibri"/>
              <a:cs typeface="Times New Roman"/>
            </a:endParaRPr>
          </a:p>
          <a:p>
            <a:pPr marL="0" indent="0" algn="ctr">
              <a:lnSpc>
                <a:spcPts val="1305"/>
              </a:lnSpc>
              <a:spcBef>
                <a:spcPts val="600"/>
              </a:spcBef>
              <a:spcAft>
                <a:spcPts val="0"/>
              </a:spcAft>
              <a:buNone/>
            </a:pPr>
            <a:r>
              <a:rPr lang="ru-RU" sz="2800" b="1" dirty="0">
                <a:solidFill>
                  <a:srgbClr val="000000"/>
                </a:solidFill>
                <a:latin typeface="Calibri"/>
                <a:ea typeface="Times New Roman"/>
                <a:cs typeface="Times New Roman"/>
              </a:rPr>
              <a:t>Справочный телефон: </a:t>
            </a:r>
            <a:r>
              <a:rPr lang="ru-RU" sz="2800" dirty="0">
                <a:solidFill>
                  <a:srgbClr val="000000"/>
                </a:solidFill>
                <a:latin typeface="Calibri"/>
                <a:ea typeface="Times New Roman"/>
                <a:cs typeface="Times New Roman"/>
              </a:rPr>
              <a:t>(86546) 3-16-55</a:t>
            </a:r>
            <a:r>
              <a:rPr lang="ru-RU" sz="2800" b="1" dirty="0">
                <a:solidFill>
                  <a:srgbClr val="000000"/>
                </a:solidFill>
                <a:latin typeface="Calibri"/>
                <a:ea typeface="Times New Roman"/>
                <a:cs typeface="Times New Roman"/>
              </a:rPr>
              <a:t>, факс:</a:t>
            </a:r>
            <a:r>
              <a:rPr lang="ru-RU" sz="2800" dirty="0">
                <a:solidFill>
                  <a:srgbClr val="000000"/>
                </a:solidFill>
                <a:latin typeface="Calibri"/>
                <a:ea typeface="Times New Roman"/>
                <a:cs typeface="Times New Roman"/>
              </a:rPr>
              <a:t> (86546) 3-11-36</a:t>
            </a:r>
            <a:endParaRPr lang="ru-RU" sz="2400" dirty="0">
              <a:latin typeface="Calibri"/>
              <a:ea typeface="Calibri"/>
              <a:cs typeface="Times New Roman"/>
            </a:endParaRPr>
          </a:p>
          <a:p>
            <a:pPr marL="0" indent="0" algn="ctr">
              <a:lnSpc>
                <a:spcPts val="1305"/>
              </a:lnSpc>
              <a:spcBef>
                <a:spcPts val="600"/>
              </a:spcBef>
              <a:spcAft>
                <a:spcPts val="0"/>
              </a:spcAft>
              <a:buNone/>
            </a:pPr>
            <a:r>
              <a:rPr lang="ru-RU" sz="2800" b="1" dirty="0">
                <a:solidFill>
                  <a:srgbClr val="000000"/>
                </a:solidFill>
                <a:latin typeface="Calibri"/>
                <a:ea typeface="Times New Roman"/>
                <a:cs typeface="Times New Roman"/>
              </a:rPr>
              <a:t>График работы финансового управления</a:t>
            </a:r>
            <a:r>
              <a:rPr lang="ru-RU" sz="2800" dirty="0">
                <a:solidFill>
                  <a:srgbClr val="000000"/>
                </a:solidFill>
                <a:latin typeface="Calibri"/>
                <a:ea typeface="Times New Roman"/>
                <a:cs typeface="Times New Roman"/>
              </a:rPr>
              <a:t>:</a:t>
            </a:r>
            <a:endParaRPr lang="ru-RU" sz="2400" dirty="0">
              <a:latin typeface="Calibri"/>
              <a:ea typeface="Calibri"/>
              <a:cs typeface="Times New Roman"/>
            </a:endParaRPr>
          </a:p>
          <a:p>
            <a:pPr marL="0" indent="0" algn="ctr">
              <a:lnSpc>
                <a:spcPts val="1305"/>
              </a:lnSpc>
              <a:spcBef>
                <a:spcPts val="600"/>
              </a:spcBef>
              <a:spcAft>
                <a:spcPts val="0"/>
              </a:spcAft>
              <a:buNone/>
            </a:pPr>
            <a:r>
              <a:rPr lang="ru-RU" sz="2800" dirty="0">
                <a:solidFill>
                  <a:srgbClr val="000000"/>
                </a:solidFill>
                <a:latin typeface="Calibri"/>
                <a:ea typeface="Times New Roman"/>
                <a:cs typeface="Times New Roman"/>
              </a:rPr>
              <a:t>понедельник – пятница с 8-00 до 16-00;</a:t>
            </a:r>
            <a:endParaRPr lang="ru-RU" sz="2400" dirty="0">
              <a:latin typeface="Calibri"/>
              <a:ea typeface="Calibri"/>
              <a:cs typeface="Times New Roman"/>
            </a:endParaRPr>
          </a:p>
          <a:p>
            <a:pPr marL="0" indent="0" algn="ctr">
              <a:lnSpc>
                <a:spcPts val="1305"/>
              </a:lnSpc>
              <a:spcBef>
                <a:spcPts val="600"/>
              </a:spcBef>
              <a:spcAft>
                <a:spcPts val="0"/>
              </a:spcAft>
              <a:buNone/>
            </a:pPr>
            <a:r>
              <a:rPr lang="ru-RU" sz="2800" dirty="0">
                <a:solidFill>
                  <a:srgbClr val="000000"/>
                </a:solidFill>
                <a:latin typeface="Calibri"/>
                <a:ea typeface="Times New Roman"/>
                <a:cs typeface="Times New Roman"/>
              </a:rPr>
              <a:t>перерыв с 12-00 до 13-00;</a:t>
            </a:r>
            <a:endParaRPr lang="ru-RU" sz="2400" dirty="0">
              <a:latin typeface="Calibri"/>
              <a:ea typeface="Calibri"/>
              <a:cs typeface="Times New Roman"/>
            </a:endParaRPr>
          </a:p>
          <a:p>
            <a:pPr marL="0" indent="0" algn="ctr">
              <a:lnSpc>
                <a:spcPts val="1305"/>
              </a:lnSpc>
              <a:spcBef>
                <a:spcPts val="600"/>
              </a:spcBef>
              <a:spcAft>
                <a:spcPts val="0"/>
              </a:spcAft>
              <a:buNone/>
            </a:pPr>
            <a:r>
              <a:rPr lang="ru-RU" sz="2800" dirty="0">
                <a:solidFill>
                  <a:srgbClr val="000000"/>
                </a:solidFill>
                <a:latin typeface="Calibri"/>
                <a:ea typeface="Times New Roman"/>
                <a:cs typeface="Times New Roman"/>
              </a:rPr>
              <a:t>суббота, воскресенье - выходные дни.</a:t>
            </a:r>
            <a:endParaRPr lang="ru-RU" sz="2400" dirty="0">
              <a:effectLst/>
              <a:latin typeface="Calibri"/>
              <a:ea typeface="Calibri"/>
              <a:cs typeface="Times New Roman"/>
            </a:endParaRPr>
          </a:p>
        </p:txBody>
      </p:sp>
      <p:sp>
        <p:nvSpPr>
          <p:cNvPr id="2" name="Номер слайда 1"/>
          <p:cNvSpPr>
            <a:spLocks noGrp="1"/>
          </p:cNvSpPr>
          <p:nvPr>
            <p:ph type="sldNum" sz="quarter" idx="12"/>
          </p:nvPr>
        </p:nvSpPr>
        <p:spPr/>
        <p:txBody>
          <a:bodyPr/>
          <a:lstStyle/>
          <a:p>
            <a:fld id="{B19B0651-EE4F-4900-A07F-96A6BFA9D0F0}" type="slidenum">
              <a:rPr lang="ru-RU" smtClean="0"/>
              <a:pPr/>
              <a:t>36</a:t>
            </a:fld>
            <a:endParaRPr lang="ru-RU"/>
          </a:p>
        </p:txBody>
      </p:sp>
    </p:spTree>
    <p:extLst>
      <p:ext uri="{BB962C8B-B14F-4D97-AF65-F5344CB8AC3E}">
        <p14:creationId xmlns:p14="http://schemas.microsoft.com/office/powerpoint/2010/main" val="3290961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143000"/>
          </a:xfrm>
        </p:spPr>
        <p:txBody>
          <a:bodyPr>
            <a:normAutofit/>
          </a:bodyPr>
          <a:lstStyle/>
          <a:p>
            <a:pPr algn="ctr"/>
            <a:r>
              <a:rPr lang="ru-RU" sz="2400" b="1" dirty="0" smtClean="0">
                <a:solidFill>
                  <a:srgbClr val="002060"/>
                </a:solidFill>
                <a:latin typeface="Times New Roman" pitchFamily="18" charset="0"/>
                <a:cs typeface="Times New Roman" pitchFamily="18" charset="0"/>
              </a:rPr>
              <a:t>Сведения об основных показателях социально-экономического развития Труновского муниципального округа Ставропольского края</a:t>
            </a:r>
            <a:endParaRPr lang="ru-RU" sz="2400" b="1" dirty="0">
              <a:solidFill>
                <a:srgbClr val="002060"/>
              </a:solidFill>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180991216"/>
              </p:ext>
            </p:extLst>
          </p:nvPr>
        </p:nvGraphicFramePr>
        <p:xfrm>
          <a:off x="467544" y="1397000"/>
          <a:ext cx="8064897" cy="4912319"/>
        </p:xfrm>
        <a:graphic>
          <a:graphicData uri="http://schemas.openxmlformats.org/drawingml/2006/table">
            <a:tbl>
              <a:tblPr firstRow="1" bandRow="1">
                <a:tableStyleId>{5C22544A-7EE6-4342-B048-85BDC9FD1C3A}</a:tableStyleId>
              </a:tblPr>
              <a:tblGrid>
                <a:gridCol w="2688299"/>
                <a:gridCol w="2688299"/>
                <a:gridCol w="2688299"/>
              </a:tblGrid>
              <a:tr h="408428">
                <a:tc>
                  <a:txBody>
                    <a:bodyPr/>
                    <a:lstStyle/>
                    <a:p>
                      <a:r>
                        <a:rPr lang="ru-RU" sz="1600" dirty="0" smtClean="0">
                          <a:latin typeface="Times New Roman" pitchFamily="18" charset="0"/>
                          <a:cs typeface="Times New Roman" pitchFamily="18" charset="0"/>
                        </a:rPr>
                        <a:t>Показатель</a:t>
                      </a:r>
                      <a:endParaRPr lang="ru-RU" sz="1600" dirty="0">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Факт 2022 год</a:t>
                      </a:r>
                      <a:endParaRPr lang="ru-RU" sz="1600" dirty="0">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Факт</a:t>
                      </a:r>
                      <a:r>
                        <a:rPr lang="ru-RU" sz="1600" baseline="0" dirty="0" smtClean="0">
                          <a:latin typeface="Times New Roman" pitchFamily="18" charset="0"/>
                          <a:cs typeface="Times New Roman" pitchFamily="18" charset="0"/>
                        </a:rPr>
                        <a:t> 2023 год</a:t>
                      </a:r>
                      <a:endParaRPr lang="ru-RU" sz="1600" dirty="0">
                        <a:latin typeface="Times New Roman" pitchFamily="18" charset="0"/>
                        <a:cs typeface="Times New Roman" pitchFamily="18" charset="0"/>
                      </a:endParaRPr>
                    </a:p>
                  </a:txBody>
                  <a:tcPr/>
                </a:tc>
              </a:tr>
              <a:tr h="408428">
                <a:tc>
                  <a:txBody>
                    <a:bodyPr/>
                    <a:lstStyle/>
                    <a:p>
                      <a:r>
                        <a:rPr lang="ru-RU" sz="1600" dirty="0" smtClean="0">
                          <a:latin typeface="Times New Roman" pitchFamily="18" charset="0"/>
                          <a:cs typeface="Times New Roman" pitchFamily="18" charset="0"/>
                        </a:rPr>
                        <a:t>Население , тыс.чел</a:t>
                      </a:r>
                      <a:endParaRPr lang="ru-RU" sz="1600" dirty="0">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32,5</a:t>
                      </a:r>
                      <a:endParaRPr lang="ru-RU" sz="1600" dirty="0">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32,5</a:t>
                      </a:r>
                      <a:endParaRPr lang="ru-RU" sz="1600" dirty="0">
                        <a:latin typeface="Times New Roman" pitchFamily="18" charset="0"/>
                        <a:cs typeface="Times New Roman" pitchFamily="18" charset="0"/>
                      </a:endParaRPr>
                    </a:p>
                  </a:txBody>
                  <a:tcPr/>
                </a:tc>
              </a:tr>
              <a:tr h="637818">
                <a:tc>
                  <a:txBody>
                    <a:bodyPr/>
                    <a:lstStyle/>
                    <a:p>
                      <a:r>
                        <a:rPr lang="ru-RU" sz="1600" dirty="0" smtClean="0">
                          <a:latin typeface="Times New Roman" pitchFamily="18" charset="0"/>
                          <a:cs typeface="Times New Roman" pitchFamily="18" charset="0"/>
                        </a:rPr>
                        <a:t>Инвестиции в основной капитал, млн.руб</a:t>
                      </a:r>
                      <a:endParaRPr lang="ru-RU" sz="1600" dirty="0">
                        <a:latin typeface="Times New Roman" pitchFamily="18" charset="0"/>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6 999,2</a:t>
                      </a:r>
                      <a:endPar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4 003,1</a:t>
                      </a:r>
                      <a:endParaRPr lang="ru-RU" sz="1600" dirty="0">
                        <a:latin typeface="Times New Roman" pitchFamily="18" charset="0"/>
                        <a:cs typeface="Times New Roman" pitchFamily="18" charset="0"/>
                      </a:endParaRPr>
                    </a:p>
                  </a:txBody>
                  <a:tcPr/>
                </a:tc>
              </a:tr>
              <a:tr h="906373">
                <a:tc>
                  <a:txBody>
                    <a:bodyPr/>
                    <a:lstStyle/>
                    <a:p>
                      <a:r>
                        <a:rPr lang="ru-RU" sz="1600" dirty="0" smtClean="0">
                          <a:latin typeface="Times New Roman" pitchFamily="18" charset="0"/>
                          <a:cs typeface="Times New Roman" pitchFamily="18" charset="0"/>
                        </a:rPr>
                        <a:t>Индекс физического объема инвестиций в основной капитал,%</a:t>
                      </a:r>
                      <a:endParaRPr lang="ru-RU" sz="1600" dirty="0">
                        <a:latin typeface="Times New Roman" pitchFamily="18" charset="0"/>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77,5</a:t>
                      </a:r>
                      <a:endPar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57,2</a:t>
                      </a:r>
                      <a:endParaRPr lang="ru-RU" sz="1600" dirty="0">
                        <a:latin typeface="Times New Roman" pitchFamily="18" charset="0"/>
                        <a:cs typeface="Times New Roman" pitchFamily="18" charset="0"/>
                      </a:endParaRPr>
                    </a:p>
                  </a:txBody>
                  <a:tcPr/>
                </a:tc>
              </a:tr>
              <a:tr h="637818">
                <a:tc>
                  <a:txBody>
                    <a:bodyPr/>
                    <a:lstStyle/>
                    <a:p>
                      <a:r>
                        <a:rPr lang="ru-RU" sz="1600" dirty="0" smtClean="0">
                          <a:latin typeface="Times New Roman" pitchFamily="18" charset="0"/>
                          <a:cs typeface="Times New Roman" pitchFamily="18" charset="0"/>
                        </a:rPr>
                        <a:t>Прибыль</a:t>
                      </a:r>
                      <a:r>
                        <a:rPr lang="ru-RU" sz="1600" baseline="0" dirty="0" smtClean="0">
                          <a:latin typeface="Times New Roman" pitchFamily="18" charset="0"/>
                          <a:cs typeface="Times New Roman" pitchFamily="18" charset="0"/>
                        </a:rPr>
                        <a:t> прибыльных организаций, млн.руб</a:t>
                      </a:r>
                      <a:endParaRPr lang="ru-RU" sz="1600" dirty="0">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1 529,7</a:t>
                      </a:r>
                      <a:endParaRPr lang="ru-RU" sz="1600" dirty="0">
                        <a:latin typeface="Times New Roman" pitchFamily="18" charset="0"/>
                        <a:cs typeface="Times New Roman" pitchFamily="18" charset="0"/>
                      </a:endParaRPr>
                    </a:p>
                  </a:txBody>
                  <a:tcPr/>
                </a:tc>
              </a:tr>
              <a:tr h="637818">
                <a:tc>
                  <a:txBody>
                    <a:bodyPr/>
                    <a:lstStyle/>
                    <a:p>
                      <a:r>
                        <a:rPr lang="ru-RU" sz="1600" dirty="0" smtClean="0">
                          <a:latin typeface="Times New Roman" pitchFamily="18" charset="0"/>
                          <a:cs typeface="Times New Roman" pitchFamily="18" charset="0"/>
                        </a:rPr>
                        <a:t>Фонд заработной платы, млн.руб</a:t>
                      </a:r>
                      <a:endParaRPr lang="ru-RU" sz="1600" dirty="0">
                        <a:latin typeface="Times New Roman" pitchFamily="18" charset="0"/>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1 825,0</a:t>
                      </a:r>
                      <a:endPar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2 060,2</a:t>
                      </a:r>
                      <a:endParaRPr lang="ru-RU" sz="1600" dirty="0">
                        <a:latin typeface="Times New Roman" pitchFamily="18" charset="0"/>
                        <a:cs typeface="Times New Roman" pitchFamily="18" charset="0"/>
                      </a:endParaRPr>
                    </a:p>
                  </a:txBody>
                  <a:tcPr/>
                </a:tc>
              </a:tr>
              <a:tr h="637818">
                <a:tc>
                  <a:txBody>
                    <a:bodyPr/>
                    <a:lstStyle/>
                    <a:p>
                      <a:r>
                        <a:rPr lang="ru-RU" sz="1600" dirty="0" smtClean="0">
                          <a:latin typeface="Times New Roman" pitchFamily="18" charset="0"/>
                          <a:cs typeface="Times New Roman" pitchFamily="18" charset="0"/>
                        </a:rPr>
                        <a:t>Темп</a:t>
                      </a:r>
                      <a:r>
                        <a:rPr lang="ru-RU" sz="1600" baseline="0" dirty="0" smtClean="0">
                          <a:latin typeface="Times New Roman" pitchFamily="18" charset="0"/>
                          <a:cs typeface="Times New Roman" pitchFamily="18" charset="0"/>
                        </a:rPr>
                        <a:t> роста фонда оплаты труда, %</a:t>
                      </a:r>
                      <a:endParaRPr lang="ru-RU" sz="1600" dirty="0">
                        <a:latin typeface="Times New Roman" pitchFamily="18" charset="0"/>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116,4</a:t>
                      </a:r>
                      <a:endPar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112,9</a:t>
                      </a:r>
                      <a:endParaRPr lang="ru-RU" sz="1600" dirty="0">
                        <a:latin typeface="Times New Roman" pitchFamily="18" charset="0"/>
                        <a:cs typeface="Times New Roman" pitchFamily="18" charset="0"/>
                      </a:endParaRPr>
                    </a:p>
                  </a:txBody>
                  <a:tcPr/>
                </a:tc>
              </a:tr>
              <a:tr h="637818">
                <a:tc>
                  <a:txBody>
                    <a:bodyPr/>
                    <a:lstStyle/>
                    <a:p>
                      <a:r>
                        <a:rPr lang="ru-RU" sz="1600" dirty="0" smtClean="0">
                          <a:latin typeface="Times New Roman" pitchFamily="18" charset="0"/>
                          <a:cs typeface="Times New Roman" pitchFamily="18" charset="0"/>
                        </a:rPr>
                        <a:t>Среднемесячная</a:t>
                      </a:r>
                      <a:r>
                        <a:rPr lang="ru-RU" sz="1600" baseline="0" dirty="0" smtClean="0">
                          <a:latin typeface="Times New Roman" pitchFamily="18" charset="0"/>
                          <a:cs typeface="Times New Roman" pitchFamily="18" charset="0"/>
                        </a:rPr>
                        <a:t> заработная плата, руб</a:t>
                      </a:r>
                      <a:endParaRPr lang="ru-RU" sz="1600" dirty="0">
                        <a:latin typeface="Times New Roman" pitchFamily="18" charset="0"/>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41 675,3</a:t>
                      </a:r>
                      <a:endPar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45 713,8</a:t>
                      </a:r>
                      <a:endParaRPr lang="ru-RU" sz="1600" dirty="0">
                        <a:latin typeface="Times New Roman" pitchFamily="18" charset="0"/>
                        <a:cs typeface="Times New Roman" pitchFamily="18" charset="0"/>
                      </a:endParaRPr>
                    </a:p>
                  </a:txBody>
                  <a:tcPr/>
                </a:tc>
              </a:tr>
            </a:tbl>
          </a:graphicData>
        </a:graphic>
      </p:graphicFrame>
      <p:sp>
        <p:nvSpPr>
          <p:cNvPr id="3" name="Номер слайда 2"/>
          <p:cNvSpPr>
            <a:spLocks noGrp="1"/>
          </p:cNvSpPr>
          <p:nvPr>
            <p:ph type="sldNum" sz="quarter" idx="12"/>
          </p:nvPr>
        </p:nvSpPr>
        <p:spPr/>
        <p:txBody>
          <a:bodyPr/>
          <a:lstStyle/>
          <a:p>
            <a:fld id="{B19B0651-EE4F-4900-A07F-96A6BFA9D0F0}" type="slidenum">
              <a:rPr lang="ru-RU" smtClean="0"/>
              <a:pPr/>
              <a:t>4</a:t>
            </a:fld>
            <a:endParaRPr lang="ru-RU" dirty="0"/>
          </a:p>
        </p:txBody>
      </p:sp>
    </p:spTree>
    <p:extLst>
      <p:ext uri="{BB962C8B-B14F-4D97-AF65-F5344CB8AC3E}">
        <p14:creationId xmlns:p14="http://schemas.microsoft.com/office/powerpoint/2010/main" val="2169474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nchor="t">
            <a:normAutofit/>
          </a:bodyPr>
          <a:lstStyle/>
          <a:p>
            <a:pPr algn="ctr"/>
            <a:r>
              <a:rPr lang="ru-RU" sz="2400" b="1" dirty="0" smtClean="0">
                <a:solidFill>
                  <a:srgbClr val="002060"/>
                </a:solidFill>
                <a:latin typeface="Times New Roman" pitchFamily="18" charset="0"/>
                <a:cs typeface="Times New Roman" pitchFamily="18" charset="0"/>
              </a:rPr>
              <a:t>Инвестиционная среда Труновского муниципального округа Ставропольского края</a:t>
            </a:r>
            <a:endParaRPr lang="ru-RU" sz="2400" b="1" dirty="0">
              <a:solidFill>
                <a:srgbClr val="002060"/>
              </a:solidFill>
              <a:latin typeface="Times New Roman" pitchFamily="18"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val="1122721817"/>
              </p:ext>
            </p:extLst>
          </p:nvPr>
        </p:nvGraphicFramePr>
        <p:xfrm>
          <a:off x="539552" y="1397000"/>
          <a:ext cx="820891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827584" y="3782790"/>
            <a:ext cx="855040" cy="307777"/>
          </a:xfrm>
          <a:prstGeom prst="rect">
            <a:avLst/>
          </a:prstGeom>
          <a:noFill/>
        </p:spPr>
        <p:txBody>
          <a:bodyPr wrap="square" rtlCol="0">
            <a:spAutoFit/>
          </a:bodyPr>
          <a:lstStyle/>
          <a:p>
            <a:r>
              <a:rPr lang="ru-RU" sz="1400" b="1" dirty="0" smtClean="0">
                <a:latin typeface="Times New Roman" pitchFamily="18" charset="0"/>
                <a:cs typeface="Times New Roman" pitchFamily="18" charset="0"/>
              </a:rPr>
              <a:t>2018 год</a:t>
            </a:r>
            <a:endParaRPr lang="ru-RU" sz="1400" b="1" dirty="0">
              <a:latin typeface="Times New Roman" pitchFamily="18" charset="0"/>
              <a:cs typeface="Times New Roman" pitchFamily="18" charset="0"/>
            </a:endParaRPr>
          </a:p>
        </p:txBody>
      </p:sp>
      <p:sp>
        <p:nvSpPr>
          <p:cNvPr id="8" name="TextBox 7"/>
          <p:cNvSpPr txBox="1"/>
          <p:nvPr/>
        </p:nvSpPr>
        <p:spPr>
          <a:xfrm>
            <a:off x="2132112" y="3782790"/>
            <a:ext cx="855040" cy="307777"/>
          </a:xfrm>
          <a:prstGeom prst="rect">
            <a:avLst/>
          </a:prstGeom>
          <a:noFill/>
        </p:spPr>
        <p:txBody>
          <a:bodyPr wrap="square" rtlCol="0">
            <a:spAutoFit/>
          </a:bodyPr>
          <a:lstStyle/>
          <a:p>
            <a:r>
              <a:rPr lang="ru-RU" sz="1400" b="1" dirty="0" smtClean="0">
                <a:latin typeface="Times New Roman" pitchFamily="18" charset="0"/>
                <a:cs typeface="Times New Roman" pitchFamily="18" charset="0"/>
              </a:rPr>
              <a:t>2019 год</a:t>
            </a:r>
            <a:endParaRPr lang="ru-RU" sz="1400" b="1" dirty="0">
              <a:latin typeface="Times New Roman" pitchFamily="18" charset="0"/>
              <a:cs typeface="Times New Roman" pitchFamily="18" charset="0"/>
            </a:endParaRPr>
          </a:p>
        </p:txBody>
      </p:sp>
      <p:sp>
        <p:nvSpPr>
          <p:cNvPr id="9" name="TextBox 8"/>
          <p:cNvSpPr txBox="1"/>
          <p:nvPr/>
        </p:nvSpPr>
        <p:spPr>
          <a:xfrm>
            <a:off x="3419872" y="3782789"/>
            <a:ext cx="855040" cy="307777"/>
          </a:xfrm>
          <a:prstGeom prst="rect">
            <a:avLst/>
          </a:prstGeom>
          <a:noFill/>
        </p:spPr>
        <p:txBody>
          <a:bodyPr wrap="square" rtlCol="0">
            <a:spAutoFit/>
          </a:bodyPr>
          <a:lstStyle/>
          <a:p>
            <a:r>
              <a:rPr lang="ru-RU" sz="1400" b="1" dirty="0" smtClean="0">
                <a:latin typeface="Times New Roman" pitchFamily="18" charset="0"/>
                <a:cs typeface="Times New Roman" pitchFamily="18" charset="0"/>
              </a:rPr>
              <a:t>2020 год</a:t>
            </a:r>
            <a:endParaRPr lang="ru-RU" sz="1400" b="1" dirty="0">
              <a:latin typeface="Times New Roman" pitchFamily="18" charset="0"/>
              <a:cs typeface="Times New Roman" pitchFamily="18" charset="0"/>
            </a:endParaRPr>
          </a:p>
        </p:txBody>
      </p:sp>
      <p:sp>
        <p:nvSpPr>
          <p:cNvPr id="10" name="TextBox 9"/>
          <p:cNvSpPr txBox="1"/>
          <p:nvPr/>
        </p:nvSpPr>
        <p:spPr>
          <a:xfrm>
            <a:off x="4860032" y="3742321"/>
            <a:ext cx="855040" cy="307777"/>
          </a:xfrm>
          <a:prstGeom prst="rect">
            <a:avLst/>
          </a:prstGeom>
          <a:noFill/>
        </p:spPr>
        <p:txBody>
          <a:bodyPr wrap="square" rtlCol="0">
            <a:spAutoFit/>
          </a:bodyPr>
          <a:lstStyle/>
          <a:p>
            <a:r>
              <a:rPr lang="ru-RU" sz="1400" b="1" dirty="0" smtClean="0">
                <a:latin typeface="Times New Roman" pitchFamily="18" charset="0"/>
                <a:cs typeface="Times New Roman" pitchFamily="18" charset="0"/>
              </a:rPr>
              <a:t>2021 год</a:t>
            </a:r>
            <a:endParaRPr lang="ru-RU" sz="1400" b="1" dirty="0">
              <a:latin typeface="Times New Roman" pitchFamily="18" charset="0"/>
              <a:cs typeface="Times New Roman" pitchFamily="18" charset="0"/>
            </a:endParaRPr>
          </a:p>
        </p:txBody>
      </p:sp>
      <p:sp>
        <p:nvSpPr>
          <p:cNvPr id="11" name="TextBox 10"/>
          <p:cNvSpPr txBox="1"/>
          <p:nvPr/>
        </p:nvSpPr>
        <p:spPr>
          <a:xfrm>
            <a:off x="6228184" y="3744352"/>
            <a:ext cx="855040" cy="307777"/>
          </a:xfrm>
          <a:prstGeom prst="rect">
            <a:avLst/>
          </a:prstGeom>
          <a:noFill/>
        </p:spPr>
        <p:txBody>
          <a:bodyPr wrap="square" rtlCol="0">
            <a:spAutoFit/>
          </a:bodyPr>
          <a:lstStyle/>
          <a:p>
            <a:r>
              <a:rPr lang="ru-RU" sz="1400" b="1" dirty="0" smtClean="0">
                <a:latin typeface="Times New Roman" pitchFamily="18" charset="0"/>
                <a:cs typeface="Times New Roman" pitchFamily="18" charset="0"/>
              </a:rPr>
              <a:t>2022</a:t>
            </a:r>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год</a:t>
            </a:r>
            <a:endParaRPr lang="ru-RU" sz="1400" b="1" dirty="0">
              <a:latin typeface="Times New Roman" pitchFamily="18" charset="0"/>
              <a:cs typeface="Times New Roman" pitchFamily="18" charset="0"/>
            </a:endParaRPr>
          </a:p>
        </p:txBody>
      </p:sp>
      <p:sp>
        <p:nvSpPr>
          <p:cNvPr id="12" name="TextBox 11"/>
          <p:cNvSpPr txBox="1"/>
          <p:nvPr/>
        </p:nvSpPr>
        <p:spPr>
          <a:xfrm>
            <a:off x="7596336" y="3772807"/>
            <a:ext cx="855040" cy="307777"/>
          </a:xfrm>
          <a:prstGeom prst="rect">
            <a:avLst/>
          </a:prstGeom>
          <a:noFill/>
        </p:spPr>
        <p:txBody>
          <a:bodyPr wrap="square" rtlCol="0">
            <a:spAutoFit/>
          </a:bodyPr>
          <a:lstStyle/>
          <a:p>
            <a:r>
              <a:rPr lang="ru-RU" sz="1400" b="1" dirty="0" smtClean="0">
                <a:latin typeface="Times New Roman" pitchFamily="18" charset="0"/>
                <a:cs typeface="Times New Roman" pitchFamily="18" charset="0"/>
              </a:rPr>
              <a:t>2023 год</a:t>
            </a:r>
            <a:endParaRPr lang="ru-RU" sz="1400" b="1" dirty="0">
              <a:latin typeface="Times New Roman" pitchFamily="18" charset="0"/>
              <a:cs typeface="Times New Roman" pitchFamily="18" charset="0"/>
            </a:endParaRPr>
          </a:p>
        </p:txBody>
      </p:sp>
      <p:sp>
        <p:nvSpPr>
          <p:cNvPr id="13" name="TextBox 12"/>
          <p:cNvSpPr txBox="1"/>
          <p:nvPr/>
        </p:nvSpPr>
        <p:spPr>
          <a:xfrm>
            <a:off x="119379" y="1916832"/>
            <a:ext cx="8712968" cy="646331"/>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Объем инвестиций в основной капитал Труновского муниципального округа </a:t>
            </a:r>
          </a:p>
          <a:p>
            <a:pPr algn="ctr"/>
            <a:r>
              <a:rPr lang="ru-RU" b="1" dirty="0" smtClean="0">
                <a:latin typeface="Times New Roman" pitchFamily="18" charset="0"/>
                <a:cs typeface="Times New Roman" pitchFamily="18" charset="0"/>
              </a:rPr>
              <a:t>Ставропольского края в 2023 году увеличился в 5,4 раза к уровню 2018 года</a:t>
            </a:r>
            <a:endParaRPr lang="ru-RU" b="1" dirty="0">
              <a:latin typeface="Times New Roman" pitchFamily="18" charset="0"/>
              <a:cs typeface="Times New Roman" pitchFamily="18" charset="0"/>
            </a:endParaRPr>
          </a:p>
        </p:txBody>
      </p:sp>
      <p:sp>
        <p:nvSpPr>
          <p:cNvPr id="14" name="TextBox 13"/>
          <p:cNvSpPr txBox="1"/>
          <p:nvPr/>
        </p:nvSpPr>
        <p:spPr>
          <a:xfrm>
            <a:off x="7749270" y="1412776"/>
            <a:ext cx="750526" cy="253916"/>
          </a:xfrm>
          <a:prstGeom prst="rect">
            <a:avLst/>
          </a:prstGeom>
          <a:noFill/>
        </p:spPr>
        <p:txBody>
          <a:bodyPr wrap="none" rtlCol="0">
            <a:spAutoFit/>
          </a:bodyPr>
          <a:lstStyle/>
          <a:p>
            <a:r>
              <a:rPr lang="ru-RU" sz="1050" b="1" dirty="0" smtClean="0"/>
              <a:t>млн.руб</a:t>
            </a:r>
            <a:r>
              <a:rPr lang="ru-RU" sz="1050" dirty="0" smtClean="0"/>
              <a:t>.</a:t>
            </a:r>
            <a:endParaRPr lang="ru-RU" sz="1050"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5</a:t>
            </a:fld>
            <a:endParaRPr lang="ru-RU"/>
          </a:p>
        </p:txBody>
      </p:sp>
    </p:spTree>
    <p:extLst>
      <p:ext uri="{BB962C8B-B14F-4D97-AF65-F5344CB8AC3E}">
        <p14:creationId xmlns:p14="http://schemas.microsoft.com/office/powerpoint/2010/main" val="646082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t">
            <a:normAutofit/>
          </a:bodyPr>
          <a:lstStyle/>
          <a:p>
            <a:r>
              <a:rPr lang="ru-RU" sz="2400" b="1" dirty="0" smtClean="0">
                <a:solidFill>
                  <a:srgbClr val="002060"/>
                </a:solidFill>
                <a:latin typeface="Times New Roman" pitchFamily="18" charset="0"/>
                <a:cs typeface="Times New Roman" pitchFamily="18" charset="0"/>
              </a:rPr>
              <a:t>Общие сведения об отдельных инвестиционных проекта</a:t>
            </a:r>
            <a:r>
              <a:rPr lang="ru-RU" sz="2400" dirty="0" smtClean="0">
                <a:solidFill>
                  <a:srgbClr val="002060"/>
                </a:solidFill>
                <a:latin typeface="Times New Roman" pitchFamily="18" charset="0"/>
                <a:cs typeface="Times New Roman" pitchFamily="18" charset="0"/>
              </a:rPr>
              <a:t>х</a:t>
            </a:r>
            <a:endParaRPr lang="ru-RU" sz="2400" dirty="0">
              <a:solidFill>
                <a:srgbClr val="002060"/>
              </a:solidFill>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907778129"/>
              </p:ext>
            </p:extLst>
          </p:nvPr>
        </p:nvGraphicFramePr>
        <p:xfrm>
          <a:off x="467544" y="1292141"/>
          <a:ext cx="8208912" cy="5124415"/>
        </p:xfrm>
        <a:graphic>
          <a:graphicData uri="http://schemas.openxmlformats.org/drawingml/2006/table">
            <a:tbl>
              <a:tblPr firstRow="1" bandRow="1">
                <a:tableStyleId>{5C22544A-7EE6-4342-B048-85BDC9FD1C3A}</a:tableStyleId>
              </a:tblPr>
              <a:tblGrid>
                <a:gridCol w="2736304"/>
                <a:gridCol w="2736304"/>
                <a:gridCol w="2736304"/>
              </a:tblGrid>
              <a:tr h="1106192">
                <a:tc>
                  <a:txBody>
                    <a:bodyPr/>
                    <a:lstStyle/>
                    <a:p>
                      <a:pPr algn="ctr"/>
                      <a:r>
                        <a:rPr lang="ru-RU" sz="1600" dirty="0" smtClean="0">
                          <a:latin typeface="Times New Roman" pitchFamily="18" charset="0"/>
                          <a:cs typeface="Times New Roman" pitchFamily="18" charset="0"/>
                        </a:rPr>
                        <a:t>Наименование инвестиционного проекта</a:t>
                      </a:r>
                      <a:endParaRPr lang="ru-RU" sz="1600" dirty="0">
                        <a:latin typeface="Times New Roman" pitchFamily="18" charset="0"/>
                        <a:cs typeface="Times New Roman" pitchFamily="18" charset="0"/>
                      </a:endParaRPr>
                    </a:p>
                  </a:txBody>
                  <a:tcPr>
                    <a:solidFill>
                      <a:schemeClr val="accent4">
                        <a:lumMod val="75000"/>
                      </a:schemeClr>
                    </a:solidFill>
                  </a:tcPr>
                </a:tc>
                <a:tc>
                  <a:txBody>
                    <a:bodyPr/>
                    <a:lstStyle/>
                    <a:p>
                      <a:pPr algn="ctr"/>
                      <a:r>
                        <a:rPr lang="ru-RU" sz="1600" dirty="0" smtClean="0">
                          <a:latin typeface="Times New Roman" pitchFamily="18" charset="0"/>
                          <a:cs typeface="Times New Roman" pitchFamily="18" charset="0"/>
                        </a:rPr>
                        <a:t>Инвестор</a:t>
                      </a:r>
                      <a:endParaRPr lang="ru-RU" sz="1600" dirty="0">
                        <a:latin typeface="Times New Roman" pitchFamily="18" charset="0"/>
                        <a:cs typeface="Times New Roman" pitchFamily="18" charset="0"/>
                      </a:endParaRPr>
                    </a:p>
                  </a:txBody>
                  <a:tcPr>
                    <a:solidFill>
                      <a:schemeClr val="accent4">
                        <a:lumMod val="75000"/>
                      </a:schemeClr>
                    </a:solidFill>
                  </a:tcPr>
                </a:tc>
                <a:tc>
                  <a:txBody>
                    <a:bodyPr/>
                    <a:lstStyle/>
                    <a:p>
                      <a:pPr algn="ctr"/>
                      <a:r>
                        <a:rPr lang="ru-RU" sz="1600" dirty="0" smtClean="0">
                          <a:latin typeface="Times New Roman" pitchFamily="18" charset="0"/>
                          <a:cs typeface="Times New Roman" pitchFamily="18" charset="0"/>
                        </a:rPr>
                        <a:t>Объем инвестиций/количество созданных рабочих</a:t>
                      </a:r>
                      <a:r>
                        <a:rPr lang="ru-RU" sz="1600" baseline="0" dirty="0" smtClean="0">
                          <a:latin typeface="Times New Roman" pitchFamily="18" charset="0"/>
                          <a:cs typeface="Times New Roman" pitchFamily="18" charset="0"/>
                        </a:rPr>
                        <a:t> мест</a:t>
                      </a:r>
                      <a:endParaRPr lang="ru-RU" sz="1600" dirty="0">
                        <a:latin typeface="Times New Roman" pitchFamily="18" charset="0"/>
                        <a:cs typeface="Times New Roman" pitchFamily="18" charset="0"/>
                      </a:endParaRPr>
                    </a:p>
                  </a:txBody>
                  <a:tcPr>
                    <a:solidFill>
                      <a:schemeClr val="accent4">
                        <a:lumMod val="75000"/>
                      </a:schemeClr>
                    </a:solidFill>
                  </a:tcPr>
                </a:tc>
              </a:tr>
              <a:tr h="1106192">
                <a:tc>
                  <a:txBody>
                    <a:bodyPr/>
                    <a:lstStyle/>
                    <a:p>
                      <a:r>
                        <a:rPr lang="ru-RU" sz="1600" dirty="0" smtClean="0">
                          <a:latin typeface="Times New Roman" pitchFamily="18" charset="0"/>
                          <a:cs typeface="Times New Roman" pitchFamily="18" charset="0"/>
                        </a:rPr>
                        <a:t>Строительство Труновской  ВЭС общей мощностью 95 МВт</a:t>
                      </a:r>
                      <a:endParaRPr lang="ru-RU" sz="1600" dirty="0">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АО «Ветроэнергетическая отдельная генерирующая компания-2</a:t>
                      </a:r>
                      <a:endParaRPr lang="ru-RU" sz="1600" dirty="0">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11 112,4 млн. руб./</a:t>
                      </a:r>
                    </a:p>
                    <a:p>
                      <a:r>
                        <a:rPr lang="ru-RU" sz="1600" dirty="0" smtClean="0">
                          <a:latin typeface="Times New Roman" pitchFamily="18" charset="0"/>
                          <a:cs typeface="Times New Roman" pitchFamily="18" charset="0"/>
                        </a:rPr>
                        <a:t>6 рабочих мест</a:t>
                      </a:r>
                      <a:endParaRPr lang="ru-RU" sz="1600" dirty="0">
                        <a:latin typeface="Times New Roman" pitchFamily="18" charset="0"/>
                        <a:cs typeface="Times New Roman" pitchFamily="18" charset="0"/>
                      </a:endParaRPr>
                    </a:p>
                  </a:txBody>
                  <a:tcPr/>
                </a:tc>
              </a:tr>
              <a:tr h="1292627">
                <a:tc>
                  <a:txBody>
                    <a:bodyPr/>
                    <a:lstStyle/>
                    <a:p>
                      <a:r>
                        <a:rPr lang="ru-RU" sz="1600" dirty="0" smtClean="0">
                          <a:latin typeface="Times New Roman" pitchFamily="18" charset="0"/>
                          <a:cs typeface="Times New Roman" pitchFamily="18" charset="0"/>
                        </a:rPr>
                        <a:t>Закладка интенсивного сада яблони</a:t>
                      </a:r>
                      <a:r>
                        <a:rPr lang="ru-RU" sz="1600" baseline="0" dirty="0" smtClean="0">
                          <a:latin typeface="Times New Roman" pitchFamily="18" charset="0"/>
                          <a:cs typeface="Times New Roman" pitchFamily="18" charset="0"/>
                        </a:rPr>
                        <a:t> на участке общей площадью 107 га, из них под многолетними  насаждениями 94,49 га</a:t>
                      </a:r>
                      <a:endParaRPr lang="ru-RU" sz="1600" dirty="0">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ООО</a:t>
                      </a:r>
                      <a:r>
                        <a:rPr lang="ru-RU" sz="1600" baseline="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Труновские сады»</a:t>
                      </a:r>
                      <a:endParaRPr lang="ru-RU" sz="1600" dirty="0">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409 млн. руб./</a:t>
                      </a:r>
                    </a:p>
                    <a:p>
                      <a:r>
                        <a:rPr lang="ru-RU" sz="1600" dirty="0" smtClean="0">
                          <a:latin typeface="Times New Roman" pitchFamily="18" charset="0"/>
                          <a:cs typeface="Times New Roman" pitchFamily="18" charset="0"/>
                        </a:rPr>
                        <a:t>21 рабочее место</a:t>
                      </a:r>
                      <a:endParaRPr lang="ru-RU" sz="1600" dirty="0">
                        <a:latin typeface="Times New Roman" pitchFamily="18" charset="0"/>
                        <a:cs typeface="Times New Roman" pitchFamily="18" charset="0"/>
                      </a:endParaRPr>
                    </a:p>
                  </a:txBody>
                  <a:tcPr/>
                </a:tc>
              </a:tr>
              <a:tr h="778431">
                <a:tc>
                  <a:txBody>
                    <a:bodyPr/>
                    <a:lstStyle/>
                    <a:p>
                      <a:r>
                        <a:rPr lang="ru-RU" sz="1600" dirty="0" smtClean="0">
                          <a:latin typeface="Times New Roman" pitchFamily="18" charset="0"/>
                          <a:cs typeface="Times New Roman" pitchFamily="18" charset="0"/>
                        </a:rPr>
                        <a:t>Реконструкция оросительной системы на площади 3441 га ( 2 этап)</a:t>
                      </a:r>
                      <a:endParaRPr lang="ru-RU" sz="1600" dirty="0">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ЗАО «Совхоз имени «Кирова»</a:t>
                      </a:r>
                      <a:endParaRPr lang="ru-RU" sz="1600" dirty="0">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343,0 млн.руб</a:t>
                      </a:r>
                      <a:endParaRPr lang="ru-RU" sz="1600" dirty="0">
                        <a:latin typeface="Times New Roman" pitchFamily="18" charset="0"/>
                        <a:cs typeface="Times New Roman" pitchFamily="18" charset="0"/>
                      </a:endParaRPr>
                    </a:p>
                  </a:txBody>
                  <a:tcPr/>
                </a:tc>
              </a:tr>
              <a:tr h="778431">
                <a:tc>
                  <a:txBody>
                    <a:bodyPr/>
                    <a:lstStyle/>
                    <a:p>
                      <a:r>
                        <a:rPr lang="ru-RU" sz="1600" dirty="0" smtClean="0">
                          <a:latin typeface="Times New Roman" pitchFamily="18" charset="0"/>
                          <a:cs typeface="Times New Roman" pitchFamily="18" charset="0"/>
                        </a:rPr>
                        <a:t>Производство мясных деликатесов</a:t>
                      </a:r>
                      <a:endParaRPr lang="ru-RU" sz="1600" dirty="0">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ООО «Ставропольские деликатесы»</a:t>
                      </a:r>
                      <a:endParaRPr lang="ru-RU" sz="1600" dirty="0">
                        <a:latin typeface="Times New Roman" pitchFamily="18" charset="0"/>
                        <a:cs typeface="Times New Roman"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35 млн. руб./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25 рабочих мест</a:t>
                      </a:r>
                      <a:endParaRPr lang="ru-RU" sz="1600" dirty="0">
                        <a:latin typeface="Times New Roman" pitchFamily="18" charset="0"/>
                        <a:cs typeface="Times New Roman" pitchFamily="18" charset="0"/>
                      </a:endParaRPr>
                    </a:p>
                  </a:txBody>
                  <a:tcPr/>
                </a:tc>
              </a:tr>
            </a:tbl>
          </a:graphicData>
        </a:graphic>
      </p:graphicFrame>
      <p:sp>
        <p:nvSpPr>
          <p:cNvPr id="3" name="Номер слайда 2"/>
          <p:cNvSpPr>
            <a:spLocks noGrp="1"/>
          </p:cNvSpPr>
          <p:nvPr>
            <p:ph type="sldNum" sz="quarter" idx="12"/>
          </p:nvPr>
        </p:nvSpPr>
        <p:spPr>
          <a:xfrm>
            <a:off x="7924800" y="6356351"/>
            <a:ext cx="751656" cy="313010"/>
          </a:xfrm>
        </p:spPr>
        <p:txBody>
          <a:bodyPr/>
          <a:lstStyle/>
          <a:p>
            <a:fld id="{B19B0651-EE4F-4900-A07F-96A6BFA9D0F0}" type="slidenum">
              <a:rPr lang="ru-RU" smtClean="0"/>
              <a:pPr/>
              <a:t>6</a:t>
            </a:fld>
            <a:endParaRPr lang="ru-RU"/>
          </a:p>
        </p:txBody>
      </p:sp>
    </p:spTree>
    <p:extLst>
      <p:ext uri="{BB962C8B-B14F-4D97-AF65-F5344CB8AC3E}">
        <p14:creationId xmlns:p14="http://schemas.microsoft.com/office/powerpoint/2010/main" val="3719911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66757"/>
            <a:ext cx="8305800" cy="1143000"/>
          </a:xfrm>
        </p:spPr>
        <p:txBody>
          <a:bodyPr anchor="t">
            <a:normAutofit/>
          </a:bodyPr>
          <a:lstStyle/>
          <a:p>
            <a:pPr algn="ctr"/>
            <a:r>
              <a:rPr lang="ru-RU" sz="2400" b="1" dirty="0" smtClean="0">
                <a:solidFill>
                  <a:srgbClr val="002060"/>
                </a:solidFill>
                <a:latin typeface="Times New Roman" pitchFamily="18" charset="0"/>
                <a:cs typeface="Times New Roman" pitchFamily="18" charset="0"/>
              </a:rPr>
              <a:t>Доходы Труновского муниципального округа Ставропольского края за 2018-2023 годы</a:t>
            </a:r>
            <a:endParaRPr lang="ru-RU" sz="2400" b="1" dirty="0">
              <a:solidFill>
                <a:srgbClr val="002060"/>
              </a:solidFill>
              <a:latin typeface="Times New Roman" pitchFamily="18" charset="0"/>
              <a:cs typeface="Times New Roman" pitchFamily="18" charset="0"/>
            </a:endParaRPr>
          </a:p>
        </p:txBody>
      </p:sp>
      <p:graphicFrame>
        <p:nvGraphicFramePr>
          <p:cNvPr id="3" name="Диаграмма 2"/>
          <p:cNvGraphicFramePr/>
          <p:nvPr>
            <p:extLst>
              <p:ext uri="{D42A27DB-BD31-4B8C-83A1-F6EECF244321}">
                <p14:modId xmlns:p14="http://schemas.microsoft.com/office/powerpoint/2010/main" val="2938643576"/>
              </p:ext>
            </p:extLst>
          </p:nvPr>
        </p:nvGraphicFramePr>
        <p:xfrm>
          <a:off x="392711" y="1395718"/>
          <a:ext cx="8496944"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8172400" y="1395718"/>
            <a:ext cx="716863" cy="253916"/>
          </a:xfrm>
          <a:prstGeom prst="rect">
            <a:avLst/>
          </a:prstGeom>
          <a:noFill/>
        </p:spPr>
        <p:txBody>
          <a:bodyPr wrap="none" rtlCol="0">
            <a:spAutoFit/>
          </a:bodyPr>
          <a:lstStyle/>
          <a:p>
            <a:r>
              <a:rPr lang="ru-RU" sz="1050" b="1" dirty="0" smtClean="0"/>
              <a:t>млн.руб</a:t>
            </a:r>
            <a:endParaRPr lang="ru-RU" sz="1050" b="1" dirty="0"/>
          </a:p>
        </p:txBody>
      </p:sp>
      <p:sp>
        <p:nvSpPr>
          <p:cNvPr id="5" name="Номер слайда 2"/>
          <p:cNvSpPr>
            <a:spLocks noGrp="1"/>
          </p:cNvSpPr>
          <p:nvPr>
            <p:ph type="sldNum" sz="quarter" idx="12"/>
          </p:nvPr>
        </p:nvSpPr>
        <p:spPr>
          <a:xfrm>
            <a:off x="7924800" y="6356351"/>
            <a:ext cx="751656" cy="313010"/>
          </a:xfrm>
        </p:spPr>
        <p:txBody>
          <a:bodyPr/>
          <a:lstStyle/>
          <a:p>
            <a:fld id="{B19B0651-EE4F-4900-A07F-96A6BFA9D0F0}" type="slidenum">
              <a:rPr lang="ru-RU" smtClean="0"/>
              <a:pPr/>
              <a:t>7</a:t>
            </a:fld>
            <a:endParaRPr lang="ru-RU"/>
          </a:p>
        </p:txBody>
      </p:sp>
    </p:spTree>
    <p:extLst>
      <p:ext uri="{BB962C8B-B14F-4D97-AF65-F5344CB8AC3E}">
        <p14:creationId xmlns:p14="http://schemas.microsoft.com/office/powerpoint/2010/main" val="2495948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305800" cy="792088"/>
          </a:xfrm>
        </p:spPr>
        <p:txBody>
          <a:bodyPr anchor="t">
            <a:normAutofit/>
          </a:bodyPr>
          <a:lstStyle/>
          <a:p>
            <a:pPr algn="ctr"/>
            <a:r>
              <a:rPr lang="ru-RU" sz="2400" b="1" dirty="0" smtClean="0">
                <a:solidFill>
                  <a:schemeClr val="accent1">
                    <a:lumMod val="50000"/>
                  </a:schemeClr>
                </a:solidFill>
              </a:rPr>
              <a:t>Доходы бюджета Труновского муниципального округа за 2023 год</a:t>
            </a:r>
            <a:endParaRPr lang="ru-RU" sz="24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3475982945"/>
              </p:ext>
            </p:extLst>
          </p:nvPr>
        </p:nvGraphicFramePr>
        <p:xfrm>
          <a:off x="827584" y="908720"/>
          <a:ext cx="6864424" cy="462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ирог 4"/>
          <p:cNvSpPr/>
          <p:nvPr/>
        </p:nvSpPr>
        <p:spPr>
          <a:xfrm>
            <a:off x="2146330" y="3717032"/>
            <a:ext cx="1529332" cy="1097278"/>
          </a:xfrm>
          <a:prstGeom prst="pie">
            <a:avLst>
              <a:gd name="adj1" fmla="val 5400000"/>
              <a:gd name="adj2" fmla="val 16200000"/>
            </a:avLst>
          </a:prstGeom>
          <a:solidFill>
            <a:srgbClr val="FFC000"/>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6" name="TextBox 5"/>
          <p:cNvSpPr txBox="1"/>
          <p:nvPr/>
        </p:nvSpPr>
        <p:spPr>
          <a:xfrm>
            <a:off x="7777471" y="1052736"/>
            <a:ext cx="716863" cy="253916"/>
          </a:xfrm>
          <a:prstGeom prst="rect">
            <a:avLst/>
          </a:prstGeom>
          <a:noFill/>
        </p:spPr>
        <p:txBody>
          <a:bodyPr wrap="none" rtlCol="0">
            <a:spAutoFit/>
          </a:bodyPr>
          <a:lstStyle/>
          <a:p>
            <a:r>
              <a:rPr lang="ru-RU" sz="1050" b="1" dirty="0"/>
              <a:t>м</a:t>
            </a:r>
            <a:r>
              <a:rPr lang="ru-RU" sz="1050" b="1" dirty="0" smtClean="0"/>
              <a:t>лн.руб</a:t>
            </a:r>
            <a:endParaRPr lang="ru-RU" sz="1050" b="1" dirty="0"/>
          </a:p>
        </p:txBody>
      </p:sp>
      <p:sp>
        <p:nvSpPr>
          <p:cNvPr id="3" name="TextBox 2"/>
          <p:cNvSpPr txBox="1"/>
          <p:nvPr/>
        </p:nvSpPr>
        <p:spPr>
          <a:xfrm>
            <a:off x="2195736" y="2852936"/>
            <a:ext cx="715260" cy="338554"/>
          </a:xfrm>
          <a:prstGeom prst="rect">
            <a:avLst/>
          </a:prstGeom>
          <a:noFill/>
        </p:spPr>
        <p:txBody>
          <a:bodyPr wrap="none" rtlCol="0">
            <a:spAutoFit/>
          </a:bodyPr>
          <a:lstStyle/>
          <a:p>
            <a:r>
              <a:rPr lang="ru-RU" sz="1600" b="1" dirty="0" smtClean="0">
                <a:latin typeface="Times New Roman" panose="02020603050405020304" pitchFamily="18" charset="0"/>
                <a:cs typeface="Times New Roman" panose="02020603050405020304" pitchFamily="18" charset="0"/>
              </a:rPr>
              <a:t>31,9</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149536" y="4096394"/>
            <a:ext cx="715260" cy="338554"/>
          </a:xfrm>
          <a:prstGeom prst="rect">
            <a:avLst/>
          </a:prstGeom>
          <a:noFill/>
        </p:spPr>
        <p:txBody>
          <a:bodyPr wrap="none" rtlCol="0">
            <a:spAutoFit/>
          </a:bodyPr>
          <a:lstStyle/>
          <a:p>
            <a:r>
              <a:rPr lang="ru-RU" sz="1600" b="1" dirty="0" smtClean="0">
                <a:latin typeface="Times New Roman" panose="02020603050405020304" pitchFamily="18" charset="0"/>
                <a:cs typeface="Times New Roman" panose="02020603050405020304" pitchFamily="18" charset="0"/>
              </a:rPr>
              <a:t>68,1</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
        <p:nvSpPr>
          <p:cNvPr id="8" name="Номер слайда 7"/>
          <p:cNvSpPr>
            <a:spLocks noGrp="1"/>
          </p:cNvSpPr>
          <p:nvPr>
            <p:ph type="sldNum" sz="quarter" idx="12"/>
          </p:nvPr>
        </p:nvSpPr>
        <p:spPr/>
        <p:txBody>
          <a:bodyPr/>
          <a:lstStyle/>
          <a:p>
            <a:fld id="{B19B0651-EE4F-4900-A07F-96A6BFA9D0F0}" type="slidenum">
              <a:rPr lang="ru-RU" smtClean="0"/>
              <a:pPr/>
              <a:t>8</a:t>
            </a:fld>
            <a:endParaRPr lang="ru-RU"/>
          </a:p>
        </p:txBody>
      </p:sp>
      <p:sp>
        <p:nvSpPr>
          <p:cNvPr id="9" name="Прямоугольник 8"/>
          <p:cNvSpPr/>
          <p:nvPr/>
        </p:nvSpPr>
        <p:spPr>
          <a:xfrm>
            <a:off x="215330" y="5445224"/>
            <a:ext cx="8784976" cy="1308050"/>
          </a:xfrm>
          <a:prstGeom prst="rect">
            <a:avLst/>
          </a:prstGeom>
        </p:spPr>
        <p:txBody>
          <a:bodyPr wrap="square">
            <a:spAutoFit/>
          </a:bodyPr>
          <a:lstStyle/>
          <a:p>
            <a:pPr algn="just"/>
            <a:r>
              <a:rPr lang="ru-RU" sz="2400" dirty="0">
                <a:solidFill>
                  <a:srgbClr val="000000"/>
                </a:solidFill>
                <a:latin typeface="Times New Roman" panose="02020603050405020304" pitchFamily="18" charset="0"/>
                <a:cs typeface="Times New Roman" panose="02020603050405020304" pitchFamily="18" charset="0"/>
              </a:rPr>
              <a:t> </a:t>
            </a:r>
            <a:r>
              <a:rPr lang="ru-RU" sz="1100" dirty="0">
                <a:solidFill>
                  <a:srgbClr val="000000"/>
                </a:solidFill>
                <a:latin typeface="Times New Roman" panose="02020603050405020304" pitchFamily="18" charset="0"/>
                <a:cs typeface="Times New Roman" panose="02020603050405020304" pitchFamily="18" charset="0"/>
              </a:rPr>
              <a:t>В 2022 году  бюджет Труновского муниципального округа (далее - бюджет округа) исполнен по доходам в сумме 1318,9 млн. рублей или 102 % к годовым плановым назначениям в том числе:</a:t>
            </a:r>
          </a:p>
          <a:p>
            <a:pPr algn="just"/>
            <a:r>
              <a:rPr lang="ru-RU" sz="1100" dirty="0">
                <a:solidFill>
                  <a:srgbClr val="000000"/>
                </a:solidFill>
                <a:latin typeface="Times New Roman" panose="02020603050405020304" pitchFamily="18" charset="0"/>
                <a:cs typeface="Times New Roman" panose="02020603050405020304" pitchFamily="18" charset="0"/>
              </a:rPr>
              <a:t>  • налоговые и неналоговые доходы – 376,9 млн. рублей, что составляет 28,6 % в общем объеме доходов бюджета округа за отчетный период, или 109,5 % к годовым плановым назначениям;</a:t>
            </a:r>
          </a:p>
          <a:p>
            <a:pPr algn="just"/>
            <a:r>
              <a:rPr lang="ru-RU" sz="1100" dirty="0">
                <a:solidFill>
                  <a:srgbClr val="000000"/>
                </a:solidFill>
                <a:latin typeface="Times New Roman" panose="02020603050405020304" pitchFamily="18" charset="0"/>
                <a:cs typeface="Times New Roman" panose="02020603050405020304" pitchFamily="18" charset="0"/>
              </a:rPr>
              <a:t>   •безвозмездные поступления – 942,0 млн. рублей, что составляет 71,4 % в общем объеме доходов округа за отчетный период, или 99,2 % к годовым плановым назначениям. </a:t>
            </a:r>
            <a:endParaRPr lang="ru-RU" sz="1100" dirty="0">
              <a:latin typeface="Times New Roman" pitchFamily="18" charset="0"/>
              <a:cs typeface="Times New Roman" pitchFamily="18" charset="0"/>
            </a:endParaRPr>
          </a:p>
        </p:txBody>
      </p:sp>
    </p:spTree>
    <p:extLst>
      <p:ext uri="{BB962C8B-B14F-4D97-AF65-F5344CB8AC3E}">
        <p14:creationId xmlns:p14="http://schemas.microsoft.com/office/powerpoint/2010/main" val="2424508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8305800" cy="864096"/>
          </a:xfrm>
        </p:spPr>
        <p:txBody>
          <a:bodyPr anchor="t">
            <a:normAutofit/>
          </a:bodyPr>
          <a:lstStyle/>
          <a:p>
            <a:pPr algn="ctr"/>
            <a:r>
              <a:rPr lang="ru-RU" sz="1600" b="1" dirty="0" smtClean="0">
                <a:latin typeface="Times New Roman" pitchFamily="18" charset="0"/>
                <a:cs typeface="Times New Roman" pitchFamily="18" charset="0"/>
              </a:rPr>
              <a:t>Объем и структура налоговых и неналоговых доходов, а также межбюджетных трансфертов, поступающих в бюджет Труновского муниципального округа Ставропольского края, сведения о планируемых и фактических значениях за 2023 год</a:t>
            </a:r>
            <a:endParaRPr lang="ru-RU" sz="1600" b="1" dirty="0">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633145522"/>
              </p:ext>
            </p:extLst>
          </p:nvPr>
        </p:nvGraphicFramePr>
        <p:xfrm>
          <a:off x="179513" y="1196751"/>
          <a:ext cx="8712968" cy="5288972"/>
        </p:xfrm>
        <a:graphic>
          <a:graphicData uri="http://schemas.openxmlformats.org/drawingml/2006/table">
            <a:tbl>
              <a:tblPr>
                <a:tableStyleId>{5C22544A-7EE6-4342-B048-85BDC9FD1C3A}</a:tableStyleId>
              </a:tblPr>
              <a:tblGrid>
                <a:gridCol w="2583422"/>
                <a:gridCol w="1076426"/>
                <a:gridCol w="932903"/>
                <a:gridCol w="1219950"/>
                <a:gridCol w="1148188"/>
                <a:gridCol w="1752079"/>
              </a:tblGrid>
              <a:tr h="265403">
                <a:tc rowSpan="2">
                  <a:txBody>
                    <a:bodyPr/>
                    <a:lstStyle/>
                    <a:p>
                      <a:pPr algn="ctr" fontAlgn="ctr"/>
                      <a:r>
                        <a:rPr lang="ru-RU" sz="1000" u="none" strike="noStrike" dirty="0">
                          <a:effectLst/>
                        </a:rPr>
                        <a:t>Источники доходов</a:t>
                      </a:r>
                      <a:endParaRPr lang="ru-RU" sz="1000" b="0" i="0" u="none" strike="noStrike" dirty="0">
                        <a:solidFill>
                          <a:srgbClr val="000000"/>
                        </a:solidFill>
                        <a:effectLst/>
                        <a:latin typeface="Calibri"/>
                      </a:endParaRPr>
                    </a:p>
                  </a:txBody>
                  <a:tcPr marL="5895" marR="5895" marT="5895" marB="0" anchor="ctr"/>
                </a:tc>
                <a:tc gridSpan="3">
                  <a:txBody>
                    <a:bodyPr/>
                    <a:lstStyle/>
                    <a:p>
                      <a:pPr algn="ctr" fontAlgn="ctr"/>
                      <a:r>
                        <a:rPr lang="ru-RU" sz="1000" u="none" strike="noStrike" dirty="0" smtClean="0">
                          <a:effectLst/>
                        </a:rPr>
                        <a:t>2023 </a:t>
                      </a:r>
                      <a:r>
                        <a:rPr lang="ru-RU" sz="1000" u="none" strike="noStrike" dirty="0">
                          <a:effectLst/>
                        </a:rPr>
                        <a:t>год</a:t>
                      </a:r>
                      <a:endParaRPr lang="ru-RU" sz="1000" b="0" i="0" u="none" strike="noStrike" dirty="0">
                        <a:solidFill>
                          <a:srgbClr val="000000"/>
                        </a:solidFill>
                        <a:effectLst/>
                        <a:latin typeface="Calibri"/>
                      </a:endParaRPr>
                    </a:p>
                  </a:txBody>
                  <a:tcPr marL="5895" marR="5895" marT="5895" marB="0" anchor="ctr"/>
                </a:tc>
                <a:tc hMerge="1">
                  <a:txBody>
                    <a:bodyPr/>
                    <a:lstStyle/>
                    <a:p>
                      <a:endParaRPr lang="ru-RU"/>
                    </a:p>
                  </a:txBody>
                  <a:tcPr/>
                </a:tc>
                <a:tc hMerge="1">
                  <a:txBody>
                    <a:bodyPr/>
                    <a:lstStyle/>
                    <a:p>
                      <a:endParaRPr lang="ru-RU"/>
                    </a:p>
                  </a:txBody>
                  <a:tcPr/>
                </a:tc>
                <a:tc gridSpan="2">
                  <a:txBody>
                    <a:bodyPr/>
                    <a:lstStyle/>
                    <a:p>
                      <a:pPr algn="ctr" fontAlgn="b"/>
                      <a:r>
                        <a:rPr lang="ru-RU" sz="1000" u="none" strike="noStrike" dirty="0">
                          <a:effectLst/>
                        </a:rPr>
                        <a:t>Выполнение уточненного плана </a:t>
                      </a:r>
                      <a:r>
                        <a:rPr lang="ru-RU" sz="1000" u="none" strike="noStrike" dirty="0" smtClean="0">
                          <a:effectLst/>
                        </a:rPr>
                        <a:t>года/</a:t>
                      </a:r>
                      <a:endParaRPr lang="ru-RU" sz="1000" b="0" i="0" u="none" strike="noStrike" dirty="0">
                        <a:solidFill>
                          <a:srgbClr val="000000"/>
                        </a:solidFill>
                        <a:effectLst/>
                        <a:latin typeface="Calibri"/>
                      </a:endParaRPr>
                    </a:p>
                  </a:txBody>
                  <a:tcPr marL="5895" marR="5895" marT="5895" marB="0" anchor="b"/>
                </a:tc>
                <a:tc hMerge="1">
                  <a:txBody>
                    <a:bodyPr/>
                    <a:lstStyle/>
                    <a:p>
                      <a:endParaRPr lang="ru-RU"/>
                    </a:p>
                  </a:txBody>
                  <a:tcPr/>
                </a:tc>
              </a:tr>
              <a:tr h="306940">
                <a:tc vMerge="1">
                  <a:txBody>
                    <a:bodyPr/>
                    <a:lstStyle/>
                    <a:p>
                      <a:endParaRPr lang="ru-RU"/>
                    </a:p>
                  </a:txBody>
                  <a:tcPr/>
                </a:tc>
                <a:tc>
                  <a:txBody>
                    <a:bodyPr/>
                    <a:lstStyle/>
                    <a:p>
                      <a:pPr algn="ctr" fontAlgn="t"/>
                      <a:r>
                        <a:rPr lang="ru-RU" sz="1000" u="none" strike="noStrike" dirty="0" smtClean="0">
                          <a:effectLst/>
                        </a:rPr>
                        <a:t>Первоначальный </a:t>
                      </a:r>
                      <a:r>
                        <a:rPr lang="ru-RU" sz="1000" u="none" strike="noStrike" dirty="0">
                          <a:effectLst/>
                        </a:rPr>
                        <a:t>план </a:t>
                      </a:r>
                      <a:endParaRPr lang="ru-RU" sz="1000" b="0" i="0" u="none" strike="noStrike" dirty="0">
                        <a:solidFill>
                          <a:srgbClr val="000000"/>
                        </a:solidFill>
                        <a:effectLst/>
                        <a:latin typeface="Calibri"/>
                      </a:endParaRPr>
                    </a:p>
                  </a:txBody>
                  <a:tcPr marL="5895" marR="5895" marT="5895" marB="0"/>
                </a:tc>
                <a:tc>
                  <a:txBody>
                    <a:bodyPr/>
                    <a:lstStyle/>
                    <a:p>
                      <a:pPr algn="ctr" fontAlgn="t"/>
                      <a:r>
                        <a:rPr lang="ru-RU" sz="1000" u="none" strike="noStrike" dirty="0">
                          <a:effectLst/>
                        </a:rPr>
                        <a:t>Уточненный план </a:t>
                      </a:r>
                      <a:endParaRPr lang="ru-RU" sz="1000" b="0" i="0" u="none" strike="noStrike" dirty="0">
                        <a:solidFill>
                          <a:srgbClr val="000000"/>
                        </a:solidFill>
                        <a:effectLst/>
                        <a:latin typeface="Calibri"/>
                      </a:endParaRPr>
                    </a:p>
                  </a:txBody>
                  <a:tcPr marL="5895" marR="5895" marT="5895" marB="0"/>
                </a:tc>
                <a:tc>
                  <a:txBody>
                    <a:bodyPr/>
                    <a:lstStyle/>
                    <a:p>
                      <a:pPr algn="ctr" fontAlgn="t"/>
                      <a:r>
                        <a:rPr lang="ru-RU" sz="1000" u="none" strike="noStrike" dirty="0" smtClean="0">
                          <a:effectLst/>
                        </a:rPr>
                        <a:t>Отчет </a:t>
                      </a:r>
                      <a:r>
                        <a:rPr lang="ru-RU" sz="1000" u="none" strike="noStrike" dirty="0">
                          <a:effectLst/>
                        </a:rPr>
                        <a:t>года</a:t>
                      </a:r>
                      <a:endParaRPr lang="ru-RU" sz="1000" b="0" i="0" u="none" strike="noStrike" dirty="0">
                        <a:solidFill>
                          <a:srgbClr val="000000"/>
                        </a:solidFill>
                        <a:effectLst/>
                        <a:latin typeface="Calibri"/>
                      </a:endParaRPr>
                    </a:p>
                  </a:txBody>
                  <a:tcPr marL="5895" marR="5895" marT="5895" marB="0"/>
                </a:tc>
                <a:tc>
                  <a:txBody>
                    <a:bodyPr/>
                    <a:lstStyle/>
                    <a:p>
                      <a:pPr algn="ctr" fontAlgn="t"/>
                      <a:r>
                        <a:rPr lang="ru-RU" sz="1000" u="none" strike="noStrike">
                          <a:effectLst/>
                        </a:rPr>
                        <a:t>абс. Сумма</a:t>
                      </a:r>
                      <a:endParaRPr lang="ru-RU" sz="1000" b="0" i="0" u="none" strike="noStrike">
                        <a:solidFill>
                          <a:srgbClr val="000000"/>
                        </a:solidFill>
                        <a:effectLst/>
                        <a:latin typeface="Calibri"/>
                      </a:endParaRPr>
                    </a:p>
                  </a:txBody>
                  <a:tcPr marL="5895" marR="5895" marT="5895" marB="0"/>
                </a:tc>
                <a:tc>
                  <a:txBody>
                    <a:bodyPr/>
                    <a:lstStyle/>
                    <a:p>
                      <a:pPr algn="ctr" fontAlgn="t"/>
                      <a:r>
                        <a:rPr lang="ru-RU" sz="1000" u="none" strike="noStrike" dirty="0">
                          <a:effectLst/>
                        </a:rPr>
                        <a:t>%</a:t>
                      </a:r>
                      <a:endParaRPr lang="ru-RU" sz="1000" b="0" i="0" u="none" strike="noStrike" dirty="0">
                        <a:solidFill>
                          <a:srgbClr val="000000"/>
                        </a:solidFill>
                        <a:effectLst/>
                        <a:latin typeface="Calibri"/>
                      </a:endParaRPr>
                    </a:p>
                  </a:txBody>
                  <a:tcPr marL="5895" marR="5895" marT="5895" marB="0"/>
                </a:tc>
              </a:tr>
              <a:tr h="156382">
                <a:tc>
                  <a:txBody>
                    <a:bodyPr/>
                    <a:lstStyle/>
                    <a:p>
                      <a:pPr algn="l" fontAlgn="b"/>
                      <a:r>
                        <a:rPr lang="ru-RU" sz="1000" b="1" u="none" strike="noStrike" dirty="0" smtClean="0">
                          <a:effectLst/>
                        </a:rPr>
                        <a:t>НАЛОГОВЫЕ ДОХОДЫ</a:t>
                      </a:r>
                      <a:endParaRPr lang="ru-RU" sz="1000" b="1" i="0" u="none" strike="noStrike" dirty="0">
                        <a:solidFill>
                          <a:srgbClr val="000000"/>
                        </a:solidFill>
                        <a:effectLst/>
                        <a:latin typeface="Calibri"/>
                      </a:endParaRPr>
                    </a:p>
                  </a:txBody>
                  <a:tcPr marL="5895" marR="5895" marT="5895" marB="0" anchor="b"/>
                </a:tc>
                <a:tc>
                  <a:txBody>
                    <a:bodyPr/>
                    <a:lstStyle/>
                    <a:p>
                      <a:pPr algn="ctr" fontAlgn="b"/>
                      <a:r>
                        <a:rPr lang="ru-RU" sz="1000" u="none" strike="noStrike" dirty="0" smtClean="0">
                          <a:effectLst/>
                          <a:latin typeface="Times New Roman" pitchFamily="18" charset="0"/>
                          <a:cs typeface="Times New Roman" pitchFamily="18" charset="0"/>
                        </a:rPr>
                        <a:t>302,4</a:t>
                      </a:r>
                      <a:r>
                        <a:rPr lang="ru-RU" sz="1000" u="none" strike="noStrike" dirty="0">
                          <a:effectLst/>
                          <a:latin typeface="Times New Roman" pitchFamily="18" charset="0"/>
                          <a:cs typeface="Times New Roman" pitchFamily="18" charset="0"/>
                        </a:rPr>
                        <a:t> </a:t>
                      </a:r>
                      <a:endParaRPr lang="ru-RU" sz="1000" b="1"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359,9</a:t>
                      </a:r>
                      <a:endParaRPr lang="ru-RU" sz="1000" b="1"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409,4</a:t>
                      </a:r>
                      <a:endParaRPr lang="ru-RU" sz="1000" b="1"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smtClean="0">
                          <a:effectLst/>
                          <a:latin typeface="Times New Roman" pitchFamily="18" charset="0"/>
                          <a:cs typeface="Times New Roman" pitchFamily="18" charset="0"/>
                        </a:rPr>
                        <a:t>49,5</a:t>
                      </a:r>
                      <a:endParaRPr lang="ru-RU" sz="1000" b="1"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113,7</a:t>
                      </a:r>
                      <a:endParaRPr lang="ru-RU" sz="1000" b="1" i="0" u="none" strike="noStrike" dirty="0">
                        <a:solidFill>
                          <a:srgbClr val="000000"/>
                        </a:solidFill>
                        <a:effectLst/>
                        <a:latin typeface="Times New Roman" pitchFamily="18" charset="0"/>
                        <a:cs typeface="Times New Roman" pitchFamily="18" charset="0"/>
                      </a:endParaRPr>
                    </a:p>
                  </a:txBody>
                  <a:tcPr marL="5895" marR="5895" marT="5895" marB="0" anchor="b"/>
                </a:tc>
              </a:tr>
              <a:tr h="156382">
                <a:tc>
                  <a:txBody>
                    <a:bodyPr/>
                    <a:lstStyle/>
                    <a:p>
                      <a:pPr algn="l" fontAlgn="b"/>
                      <a:r>
                        <a:rPr lang="ru-RU" sz="1000" u="none" strike="noStrike" dirty="0">
                          <a:effectLst/>
                        </a:rPr>
                        <a:t> </a:t>
                      </a:r>
                      <a:r>
                        <a:rPr lang="ru-RU" sz="1000" u="none" strike="noStrike" dirty="0" smtClean="0">
                          <a:effectLst/>
                        </a:rPr>
                        <a:t>в том числе:</a:t>
                      </a:r>
                      <a:endParaRPr lang="ru-RU" sz="1000" b="0" i="0" u="none" strike="noStrike" dirty="0">
                        <a:solidFill>
                          <a:srgbClr val="000000"/>
                        </a:solidFill>
                        <a:effectLst/>
                        <a:latin typeface="Calibri"/>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r>
              <a:tr h="221856">
                <a:tc>
                  <a:txBody>
                    <a:bodyPr/>
                    <a:lstStyle/>
                    <a:p>
                      <a:pPr algn="l" fontAlgn="b"/>
                      <a:r>
                        <a:rPr lang="ru-RU" sz="1000" u="none" strike="noStrike" dirty="0">
                          <a:effectLst/>
                        </a:rPr>
                        <a:t> </a:t>
                      </a:r>
                      <a:r>
                        <a:rPr lang="ru-RU" sz="1000" u="none" strike="noStrike" dirty="0" smtClean="0">
                          <a:effectLst/>
                        </a:rPr>
                        <a:t>Налог на доходы физических лиц</a:t>
                      </a:r>
                      <a:endParaRPr lang="ru-RU" sz="1000" b="0" i="0" u="none" strike="noStrike" dirty="0">
                        <a:solidFill>
                          <a:srgbClr val="000000"/>
                        </a:solidFill>
                        <a:effectLst/>
                        <a:latin typeface="Calibri"/>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177,4</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177,4</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218,6</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41,1</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123,2</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r>
              <a:tr h="156382">
                <a:tc>
                  <a:txBody>
                    <a:bodyPr/>
                    <a:lstStyle/>
                    <a:p>
                      <a:pPr algn="l" fontAlgn="b"/>
                      <a:r>
                        <a:rPr lang="ru-RU" sz="1000" u="none" strike="noStrike" dirty="0">
                          <a:effectLst/>
                        </a:rPr>
                        <a:t> </a:t>
                      </a:r>
                      <a:r>
                        <a:rPr lang="ru-RU" sz="1000" u="none" strike="noStrike" dirty="0" smtClean="0">
                          <a:effectLst/>
                        </a:rPr>
                        <a:t>Акцизы</a:t>
                      </a:r>
                      <a:endParaRPr lang="ru-RU" sz="1000" b="0" i="0" u="none" strike="noStrike" dirty="0">
                        <a:solidFill>
                          <a:srgbClr val="000000"/>
                        </a:solidFill>
                        <a:effectLst/>
                        <a:latin typeface="Calibri"/>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16,8</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16,8</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smtClean="0">
                          <a:effectLst/>
                          <a:latin typeface="Times New Roman" pitchFamily="18" charset="0"/>
                          <a:cs typeface="Times New Roman" pitchFamily="18" charset="0"/>
                        </a:rPr>
                        <a:t>19,6</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en-US" sz="1000" u="none" strike="noStrike" dirty="0" smtClean="0">
                          <a:effectLst/>
                          <a:latin typeface="Times New Roman" pitchFamily="18" charset="0"/>
                          <a:cs typeface="Times New Roman" pitchFamily="18" charset="0"/>
                        </a:rPr>
                        <a:t>2,</a:t>
                      </a:r>
                      <a:r>
                        <a:rPr lang="ru-RU" sz="1000" u="none" strike="noStrike" dirty="0" smtClean="0">
                          <a:effectLst/>
                          <a:latin typeface="Times New Roman" pitchFamily="18" charset="0"/>
                          <a:cs typeface="Times New Roman" pitchFamily="18" charset="0"/>
                        </a:rPr>
                        <a:t>8</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en-US" sz="1000" u="none" strike="noStrike" dirty="0" smtClean="0">
                          <a:effectLst/>
                          <a:latin typeface="Times New Roman" pitchFamily="18" charset="0"/>
                          <a:cs typeface="Times New Roman" pitchFamily="18" charset="0"/>
                        </a:rPr>
                        <a:t>11</a:t>
                      </a:r>
                      <a:r>
                        <a:rPr lang="ru-RU" sz="1000" u="none" strike="noStrike" dirty="0" smtClean="0">
                          <a:effectLst/>
                          <a:latin typeface="Times New Roman" pitchFamily="18" charset="0"/>
                          <a:cs typeface="Times New Roman" pitchFamily="18" charset="0"/>
                        </a:rPr>
                        <a:t>6</a:t>
                      </a:r>
                      <a:r>
                        <a:rPr lang="en-US" sz="1000" u="none" strike="noStrike" dirty="0" smtClean="0">
                          <a:effectLst/>
                          <a:latin typeface="Times New Roman" pitchFamily="18" charset="0"/>
                          <a:cs typeface="Times New Roman" pitchFamily="18" charset="0"/>
                        </a:rPr>
                        <a:t>,</a:t>
                      </a:r>
                      <a:r>
                        <a:rPr lang="ru-RU" sz="1000" u="none" strike="noStrike" dirty="0" smtClean="0">
                          <a:effectLst/>
                          <a:latin typeface="Times New Roman" pitchFamily="18" charset="0"/>
                          <a:cs typeface="Times New Roman" pitchFamily="18" charset="0"/>
                        </a:rPr>
                        <a:t>7</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r>
              <a:tr h="156382">
                <a:tc>
                  <a:txBody>
                    <a:bodyPr/>
                    <a:lstStyle/>
                    <a:p>
                      <a:pPr algn="l" fontAlgn="b"/>
                      <a:r>
                        <a:rPr lang="ru-RU" sz="1000" u="none" strike="noStrike" dirty="0">
                          <a:effectLst/>
                        </a:rPr>
                        <a:t> </a:t>
                      </a:r>
                      <a:r>
                        <a:rPr lang="ru-RU" sz="1000" u="none" strike="noStrike" dirty="0" smtClean="0">
                          <a:effectLst/>
                        </a:rPr>
                        <a:t>Налог, взымаемый по УСН</a:t>
                      </a:r>
                      <a:endParaRPr lang="ru-RU" sz="1000" b="0" i="0" u="none" strike="noStrike" dirty="0">
                        <a:solidFill>
                          <a:srgbClr val="000000"/>
                        </a:solidFill>
                        <a:effectLst/>
                        <a:latin typeface="Calibri"/>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19,0</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19,6</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21,5</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1,95</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109,7</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r>
              <a:tr h="221856">
                <a:tc>
                  <a:txBody>
                    <a:bodyPr/>
                    <a:lstStyle/>
                    <a:p>
                      <a:pPr algn="l" fontAlgn="b"/>
                      <a:r>
                        <a:rPr lang="ru-RU" sz="1000" u="none" strike="noStrike" dirty="0">
                          <a:effectLst/>
                        </a:rPr>
                        <a:t> </a:t>
                      </a:r>
                      <a:r>
                        <a:rPr lang="ru-RU" sz="1000" u="none" strike="noStrike" dirty="0" smtClean="0">
                          <a:effectLst/>
                        </a:rPr>
                        <a:t>Сельскохозяйственный налог</a:t>
                      </a:r>
                      <a:endParaRPr lang="ru-RU" sz="1000" b="0" i="0" u="none" strike="noStrike" dirty="0">
                        <a:solidFill>
                          <a:srgbClr val="000000"/>
                        </a:solidFill>
                        <a:effectLst/>
                        <a:latin typeface="Calibri"/>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34,5</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smtClean="0">
                          <a:effectLst/>
                          <a:latin typeface="Times New Roman" pitchFamily="18" charset="0"/>
                          <a:cs typeface="Times New Roman" pitchFamily="18" charset="0"/>
                        </a:rPr>
                        <a:t>94,0</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b="0" i="0" u="none" strike="noStrike" dirty="0" smtClean="0">
                          <a:solidFill>
                            <a:srgbClr val="000000"/>
                          </a:solidFill>
                          <a:effectLst/>
                          <a:latin typeface="Times New Roman" pitchFamily="18" charset="0"/>
                          <a:cs typeface="Times New Roman" pitchFamily="18" charset="0"/>
                        </a:rPr>
                        <a:t>94,6</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b="0" i="0" u="none" strike="noStrike" dirty="0" smtClean="0">
                          <a:solidFill>
                            <a:srgbClr val="000000"/>
                          </a:solidFill>
                          <a:effectLst/>
                          <a:latin typeface="Times New Roman" pitchFamily="18" charset="0"/>
                          <a:cs typeface="Times New Roman" pitchFamily="18" charset="0"/>
                        </a:rPr>
                        <a:t>0,5</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100,6</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r>
              <a:tr h="156382">
                <a:tc>
                  <a:txBody>
                    <a:bodyPr/>
                    <a:lstStyle/>
                    <a:p>
                      <a:pPr algn="l" fontAlgn="b"/>
                      <a:r>
                        <a:rPr lang="ru-RU" sz="1000" u="none" strike="noStrike" dirty="0">
                          <a:effectLst/>
                        </a:rPr>
                        <a:t> </a:t>
                      </a:r>
                      <a:r>
                        <a:rPr lang="ru-RU" sz="1000" u="none" strike="noStrike" dirty="0" smtClean="0">
                          <a:effectLst/>
                        </a:rPr>
                        <a:t>Налог на имущество физических  лиц</a:t>
                      </a:r>
                      <a:endParaRPr lang="ru-RU" sz="1000" b="0" i="0" u="none" strike="noStrike" dirty="0">
                        <a:solidFill>
                          <a:srgbClr val="000000"/>
                        </a:solidFill>
                        <a:effectLst/>
                        <a:latin typeface="Calibri"/>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6,0</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8,0</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9,9</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1,9</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123,7</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r>
              <a:tr h="156382">
                <a:tc>
                  <a:txBody>
                    <a:bodyPr/>
                    <a:lstStyle/>
                    <a:p>
                      <a:pPr algn="l" fontAlgn="b"/>
                      <a:r>
                        <a:rPr lang="ru-RU" sz="1000" u="none" strike="noStrike" dirty="0">
                          <a:effectLst/>
                        </a:rPr>
                        <a:t> </a:t>
                      </a:r>
                      <a:r>
                        <a:rPr lang="ru-RU" sz="1000" u="none" strike="noStrike" dirty="0" smtClean="0">
                          <a:effectLst/>
                        </a:rPr>
                        <a:t>Земельный налог</a:t>
                      </a:r>
                      <a:endParaRPr lang="ru-RU" sz="1000" b="0" i="0" u="none" strike="noStrike" dirty="0">
                        <a:solidFill>
                          <a:srgbClr val="000000"/>
                        </a:solidFill>
                        <a:effectLst/>
                        <a:latin typeface="Calibri"/>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41,6</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38,1</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en-US" sz="1000" u="none" strike="noStrike" dirty="0" smtClean="0">
                          <a:effectLst/>
                          <a:latin typeface="Times New Roman" pitchFamily="18" charset="0"/>
                          <a:cs typeface="Times New Roman" pitchFamily="18" charset="0"/>
                        </a:rPr>
                        <a:t>40,</a:t>
                      </a:r>
                      <a:r>
                        <a:rPr lang="ru-RU" sz="1000" u="none" strike="noStrike" dirty="0" smtClean="0">
                          <a:effectLst/>
                          <a:latin typeface="Times New Roman" pitchFamily="18" charset="0"/>
                          <a:cs typeface="Times New Roman" pitchFamily="18" charset="0"/>
                        </a:rPr>
                        <a:t>5</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2,4</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smtClean="0">
                          <a:effectLst/>
                          <a:latin typeface="Times New Roman" pitchFamily="18" charset="0"/>
                          <a:cs typeface="Times New Roman" pitchFamily="18" charset="0"/>
                        </a:rPr>
                        <a:t>106,3</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r>
              <a:tr h="156382">
                <a:tc>
                  <a:txBody>
                    <a:bodyPr/>
                    <a:lstStyle/>
                    <a:p>
                      <a:pPr algn="l" fontAlgn="b"/>
                      <a:r>
                        <a:rPr lang="ru-RU" sz="1000" u="none" strike="noStrike" dirty="0">
                          <a:effectLst/>
                        </a:rPr>
                        <a:t> </a:t>
                      </a:r>
                      <a:r>
                        <a:rPr lang="ru-RU" sz="1000" u="none" strike="noStrike" dirty="0" smtClean="0">
                          <a:effectLst/>
                        </a:rPr>
                        <a:t>Иные</a:t>
                      </a:r>
                      <a:r>
                        <a:rPr lang="ru-RU" sz="1000" u="none" strike="noStrike" baseline="0" dirty="0" smtClean="0">
                          <a:effectLst/>
                        </a:rPr>
                        <a:t> доходные источники</a:t>
                      </a:r>
                      <a:endParaRPr lang="ru-RU" sz="1000" b="0" i="0" u="none" strike="noStrike" dirty="0">
                        <a:solidFill>
                          <a:srgbClr val="000000"/>
                        </a:solidFill>
                        <a:effectLst/>
                        <a:latin typeface="Calibri"/>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en-US" sz="1000" u="none" strike="noStrike" dirty="0" smtClean="0">
                          <a:effectLst/>
                          <a:latin typeface="Times New Roman" pitchFamily="18" charset="0"/>
                          <a:cs typeface="Times New Roman" pitchFamily="18" charset="0"/>
                        </a:rPr>
                        <a:t>3,</a:t>
                      </a:r>
                      <a:r>
                        <a:rPr lang="ru-RU" sz="1000" u="none" strike="noStrike" dirty="0" smtClean="0">
                          <a:effectLst/>
                          <a:latin typeface="Times New Roman" pitchFamily="18" charset="0"/>
                          <a:cs typeface="Times New Roman" pitchFamily="18" charset="0"/>
                        </a:rPr>
                        <a:t>8</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en-US" sz="1000" u="none" strike="noStrike" dirty="0" smtClean="0">
                          <a:effectLst/>
                          <a:latin typeface="Times New Roman" pitchFamily="18" charset="0"/>
                          <a:cs typeface="Times New Roman" pitchFamily="18" charset="0"/>
                        </a:rPr>
                        <a:t>3,</a:t>
                      </a:r>
                      <a:r>
                        <a:rPr lang="ru-RU" sz="1000" u="none" strike="noStrike" dirty="0" smtClean="0">
                          <a:effectLst/>
                          <a:latin typeface="Times New Roman" pitchFamily="18" charset="0"/>
                          <a:cs typeface="Times New Roman" pitchFamily="18" charset="0"/>
                        </a:rPr>
                        <a:t>8</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4,0</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en-US" sz="1000" u="none" strike="noStrike" dirty="0" smtClean="0">
                          <a:effectLst/>
                          <a:latin typeface="Times New Roman" pitchFamily="18" charset="0"/>
                          <a:cs typeface="Times New Roman" pitchFamily="18" charset="0"/>
                        </a:rPr>
                        <a:t>0,</a:t>
                      </a:r>
                      <a:r>
                        <a:rPr lang="ru-RU" sz="1000" u="none" strike="noStrike" dirty="0" smtClean="0">
                          <a:effectLst/>
                          <a:latin typeface="Times New Roman" pitchFamily="18" charset="0"/>
                          <a:cs typeface="Times New Roman" pitchFamily="18" charset="0"/>
                        </a:rPr>
                        <a:t>3</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en-US" sz="1000" u="none" strike="noStrike" dirty="0" smtClean="0">
                          <a:effectLst/>
                          <a:latin typeface="Times New Roman" pitchFamily="18" charset="0"/>
                          <a:cs typeface="Times New Roman" pitchFamily="18" charset="0"/>
                        </a:rPr>
                        <a:t>10</a:t>
                      </a:r>
                      <a:r>
                        <a:rPr lang="ru-RU" sz="1000" u="none" strike="noStrike" dirty="0" smtClean="0">
                          <a:effectLst/>
                          <a:latin typeface="Times New Roman" pitchFamily="18" charset="0"/>
                          <a:cs typeface="Times New Roman" pitchFamily="18" charset="0"/>
                        </a:rPr>
                        <a:t>5</a:t>
                      </a:r>
                      <a:r>
                        <a:rPr lang="en-US" sz="1000" u="none" strike="noStrike" dirty="0" smtClean="0">
                          <a:effectLst/>
                          <a:latin typeface="Times New Roman" pitchFamily="18" charset="0"/>
                          <a:cs typeface="Times New Roman" pitchFamily="18" charset="0"/>
                        </a:rPr>
                        <a:t>,</a:t>
                      </a:r>
                      <a:r>
                        <a:rPr lang="ru-RU" sz="1000" u="none" strike="noStrike" dirty="0" smtClean="0">
                          <a:effectLst/>
                          <a:latin typeface="Times New Roman" pitchFamily="18" charset="0"/>
                          <a:cs typeface="Times New Roman" pitchFamily="18" charset="0"/>
                        </a:rPr>
                        <a:t>3</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r>
              <a:tr h="189998">
                <a:tc>
                  <a:txBody>
                    <a:bodyPr/>
                    <a:lstStyle/>
                    <a:p>
                      <a:pPr algn="l" fontAlgn="b"/>
                      <a:r>
                        <a:rPr lang="ru-RU" sz="1000" u="none" strike="noStrike" dirty="0">
                          <a:effectLst/>
                        </a:rPr>
                        <a:t> </a:t>
                      </a:r>
                      <a:r>
                        <a:rPr lang="ru-RU" sz="1000" b="1" u="none" strike="noStrike" dirty="0" smtClean="0">
                          <a:effectLst/>
                        </a:rPr>
                        <a:t>НЕНАЛОГОВЫЕ ДОХОДЫ</a:t>
                      </a:r>
                      <a:endParaRPr lang="ru-RU" sz="1000" b="1" i="0" u="none" strike="noStrike" dirty="0">
                        <a:solidFill>
                          <a:srgbClr val="000000"/>
                        </a:solidFill>
                        <a:effectLst/>
                        <a:latin typeface="Calibri"/>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55,0</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59,2</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65,9</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6,7</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111,3</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r>
              <a:tr h="156382">
                <a:tc>
                  <a:txBody>
                    <a:bodyPr/>
                    <a:lstStyle/>
                    <a:p>
                      <a:pPr algn="l" fontAlgn="b"/>
                      <a:r>
                        <a:rPr lang="ru-RU" sz="1000" u="none" strike="noStrike" dirty="0">
                          <a:effectLst/>
                        </a:rPr>
                        <a:t> </a:t>
                      </a:r>
                      <a:r>
                        <a:rPr lang="ru-RU" sz="1000" u="none" strike="noStrike" dirty="0" smtClean="0">
                          <a:effectLst/>
                        </a:rPr>
                        <a:t>в том числе:</a:t>
                      </a:r>
                      <a:endParaRPr lang="ru-RU" sz="1000" b="0" i="0" u="none" strike="noStrike" dirty="0">
                        <a:solidFill>
                          <a:srgbClr val="000000"/>
                        </a:solidFill>
                        <a:effectLst/>
                        <a:latin typeface="Calibri"/>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r>
              <a:tr h="548326">
                <a:tc>
                  <a:txBody>
                    <a:bodyPr/>
                    <a:lstStyle/>
                    <a:p>
                      <a:pPr algn="l" fontAlgn="b"/>
                      <a:r>
                        <a:rPr lang="ru-RU" sz="1000" u="none" strike="noStrike" dirty="0">
                          <a:effectLst/>
                        </a:rPr>
                        <a:t> </a:t>
                      </a:r>
                      <a:r>
                        <a:rPr lang="ru-RU" sz="1000" u="none" strike="noStrike" dirty="0" smtClean="0">
                          <a:effectLst/>
                        </a:rPr>
                        <a:t>Доходы от использования имущества, находящегося в государственной и муниципальной собственности</a:t>
                      </a:r>
                      <a:endParaRPr lang="ru-RU" sz="1000" b="0" i="0" u="none" strike="noStrike" dirty="0">
                        <a:solidFill>
                          <a:srgbClr val="000000"/>
                        </a:solidFill>
                        <a:effectLst/>
                        <a:latin typeface="Calibri"/>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42,4</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42,6</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en-US" sz="1000" u="none" strike="noStrike" dirty="0" smtClean="0">
                          <a:effectLst/>
                          <a:latin typeface="Times New Roman" pitchFamily="18" charset="0"/>
                          <a:cs typeface="Times New Roman" pitchFamily="18" charset="0"/>
                        </a:rPr>
                        <a:t>4</a:t>
                      </a:r>
                      <a:r>
                        <a:rPr lang="ru-RU" sz="1000" u="none" strike="noStrike" dirty="0" smtClean="0">
                          <a:effectLst/>
                          <a:latin typeface="Times New Roman" pitchFamily="18" charset="0"/>
                          <a:cs typeface="Times New Roman" pitchFamily="18" charset="0"/>
                        </a:rPr>
                        <a:t>4</a:t>
                      </a:r>
                      <a:r>
                        <a:rPr lang="en-US" sz="1000" u="none" strike="noStrike" dirty="0" smtClean="0">
                          <a:effectLst/>
                          <a:latin typeface="Times New Roman" pitchFamily="18" charset="0"/>
                          <a:cs typeface="Times New Roman" pitchFamily="18" charset="0"/>
                        </a:rPr>
                        <a:t>,</a:t>
                      </a:r>
                      <a:r>
                        <a:rPr lang="ru-RU" sz="1000" u="none" strike="noStrike" dirty="0" smtClean="0">
                          <a:effectLst/>
                          <a:latin typeface="Times New Roman" pitchFamily="18" charset="0"/>
                          <a:cs typeface="Times New Roman" pitchFamily="18" charset="0"/>
                        </a:rPr>
                        <a:t>0</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1,4</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103,3</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r>
              <a:tr h="274884">
                <a:tc>
                  <a:txBody>
                    <a:bodyPr/>
                    <a:lstStyle/>
                    <a:p>
                      <a:pPr algn="l" fontAlgn="b"/>
                      <a:r>
                        <a:rPr lang="ru-RU" sz="1000" u="none" strike="noStrike" dirty="0">
                          <a:effectLst/>
                        </a:rPr>
                        <a:t> </a:t>
                      </a:r>
                      <a:r>
                        <a:rPr lang="ru-RU" sz="1000" u="none" strike="noStrike" dirty="0" smtClean="0">
                          <a:effectLst/>
                        </a:rPr>
                        <a:t>Штрафы, санкции, возмещение ущерба</a:t>
                      </a:r>
                      <a:endParaRPr lang="ru-RU" sz="1000" b="0" i="0" u="none" strike="noStrike" dirty="0">
                        <a:solidFill>
                          <a:srgbClr val="000000"/>
                        </a:solidFill>
                        <a:effectLst/>
                        <a:latin typeface="Calibri"/>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0,5</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en-US" sz="1000" u="none" strike="noStrike" dirty="0" smtClean="0">
                          <a:effectLst/>
                          <a:latin typeface="Times New Roman" pitchFamily="18" charset="0"/>
                          <a:cs typeface="Times New Roman" pitchFamily="18" charset="0"/>
                        </a:rPr>
                        <a:t>0,</a:t>
                      </a:r>
                      <a:r>
                        <a:rPr lang="ru-RU" sz="1000" u="none" strike="noStrike" dirty="0" smtClean="0">
                          <a:effectLst/>
                          <a:latin typeface="Times New Roman" pitchFamily="18" charset="0"/>
                          <a:cs typeface="Times New Roman" pitchFamily="18" charset="0"/>
                        </a:rPr>
                        <a:t>6</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1,2</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en-US" sz="1000" u="none" strike="noStrike" dirty="0" smtClean="0">
                          <a:effectLst/>
                          <a:latin typeface="Times New Roman" pitchFamily="18" charset="0"/>
                          <a:cs typeface="Times New Roman" pitchFamily="18" charset="0"/>
                        </a:rPr>
                        <a:t>0,</a:t>
                      </a:r>
                      <a:r>
                        <a:rPr lang="ru-RU" sz="1000" u="none" strike="noStrike" dirty="0" smtClean="0">
                          <a:effectLst/>
                          <a:latin typeface="Times New Roman" pitchFamily="18" charset="0"/>
                          <a:cs typeface="Times New Roman" pitchFamily="18" charset="0"/>
                        </a:rPr>
                        <a:t>6</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en-US" sz="1000" u="none" strike="noStrike" dirty="0" smtClean="0">
                          <a:effectLst/>
                          <a:latin typeface="Times New Roman" pitchFamily="18" charset="0"/>
                          <a:cs typeface="Times New Roman" pitchFamily="18" charset="0"/>
                        </a:rPr>
                        <a:t>20</a:t>
                      </a:r>
                      <a:r>
                        <a:rPr lang="ru-RU" sz="1000" u="none" strike="noStrike" dirty="0" smtClean="0">
                          <a:effectLst/>
                          <a:latin typeface="Times New Roman" pitchFamily="18" charset="0"/>
                          <a:cs typeface="Times New Roman" pitchFamily="18" charset="0"/>
                        </a:rPr>
                        <a:t>0</a:t>
                      </a:r>
                      <a:r>
                        <a:rPr lang="en-US" sz="1000" u="none" strike="noStrike" dirty="0" smtClean="0">
                          <a:effectLst/>
                          <a:latin typeface="Times New Roman" pitchFamily="18" charset="0"/>
                          <a:cs typeface="Times New Roman" pitchFamily="18" charset="0"/>
                        </a:rPr>
                        <a:t>,0</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r>
              <a:tr h="221856">
                <a:tc>
                  <a:txBody>
                    <a:bodyPr/>
                    <a:lstStyle/>
                    <a:p>
                      <a:pPr algn="l" fontAlgn="b"/>
                      <a:r>
                        <a:rPr lang="ru-RU" sz="1000" u="none" strike="noStrike" dirty="0">
                          <a:effectLst/>
                        </a:rPr>
                        <a:t> </a:t>
                      </a:r>
                      <a:r>
                        <a:rPr lang="ru-RU" sz="1000" b="1" u="none" strike="noStrike" dirty="0" smtClean="0">
                          <a:effectLst/>
                        </a:rPr>
                        <a:t>Налоговые и неналоговые доходы</a:t>
                      </a:r>
                      <a:endParaRPr lang="ru-RU" sz="1000" b="1" i="0" u="none" strike="noStrike" dirty="0">
                        <a:solidFill>
                          <a:srgbClr val="000000"/>
                        </a:solidFill>
                        <a:effectLst/>
                        <a:latin typeface="Calibri"/>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357,4</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419,1</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4</a:t>
                      </a:r>
                      <a:r>
                        <a:rPr lang="en-US" sz="1000" u="none" strike="noStrike" dirty="0" smtClean="0">
                          <a:effectLst/>
                          <a:latin typeface="Times New Roman" pitchFamily="18" charset="0"/>
                          <a:cs typeface="Times New Roman" pitchFamily="18" charset="0"/>
                        </a:rPr>
                        <a:t>7</a:t>
                      </a:r>
                      <a:r>
                        <a:rPr lang="ru-RU" sz="1000" u="none" strike="noStrike" dirty="0" smtClean="0">
                          <a:effectLst/>
                          <a:latin typeface="Times New Roman" pitchFamily="18" charset="0"/>
                          <a:cs typeface="Times New Roman" pitchFamily="18" charset="0"/>
                        </a:rPr>
                        <a:t>5,3</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56,2</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113,4</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r>
              <a:tr h="221856">
                <a:tc>
                  <a:txBody>
                    <a:bodyPr/>
                    <a:lstStyle/>
                    <a:p>
                      <a:pPr algn="l" fontAlgn="b"/>
                      <a:r>
                        <a:rPr lang="ru-RU" sz="1000" u="none" strike="noStrike" dirty="0">
                          <a:effectLst/>
                        </a:rPr>
                        <a:t> </a:t>
                      </a:r>
                      <a:r>
                        <a:rPr lang="ru-RU" sz="1000" b="1" u="none" strike="noStrike" dirty="0" smtClean="0">
                          <a:effectLst/>
                        </a:rPr>
                        <a:t>Безвозмездные поступления</a:t>
                      </a:r>
                      <a:endParaRPr lang="ru-RU" sz="1000" b="1" i="0" u="none" strike="noStrike" dirty="0">
                        <a:solidFill>
                          <a:srgbClr val="000000"/>
                        </a:solidFill>
                        <a:effectLst/>
                        <a:latin typeface="Calibri"/>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985,9</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1020,3</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1016,9</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en-US" sz="1000" u="none" strike="noStrike" dirty="0" smtClean="0">
                          <a:effectLst/>
                          <a:latin typeface="Times New Roman" pitchFamily="18" charset="0"/>
                          <a:cs typeface="Times New Roman" pitchFamily="18" charset="0"/>
                        </a:rPr>
                        <a:t>-</a:t>
                      </a:r>
                      <a:r>
                        <a:rPr lang="ru-RU" sz="1000" u="none" strike="noStrike" dirty="0" smtClean="0">
                          <a:effectLst/>
                          <a:latin typeface="Times New Roman" pitchFamily="18" charset="0"/>
                          <a:cs typeface="Times New Roman" pitchFamily="18" charset="0"/>
                        </a:rPr>
                        <a:t>3,4</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en-US" sz="1000" u="none" strike="noStrike" dirty="0" smtClean="0">
                          <a:effectLst/>
                          <a:latin typeface="Times New Roman" pitchFamily="18" charset="0"/>
                          <a:cs typeface="Times New Roman" pitchFamily="18" charset="0"/>
                        </a:rPr>
                        <a:t>99,</a:t>
                      </a:r>
                      <a:r>
                        <a:rPr lang="ru-RU" sz="1000" u="none" strike="noStrike" dirty="0" smtClean="0">
                          <a:effectLst/>
                          <a:latin typeface="Times New Roman" pitchFamily="18" charset="0"/>
                          <a:cs typeface="Times New Roman" pitchFamily="18" charset="0"/>
                        </a:rPr>
                        <a:t>7</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r>
              <a:tr h="156382">
                <a:tc>
                  <a:txBody>
                    <a:bodyPr/>
                    <a:lstStyle/>
                    <a:p>
                      <a:pPr algn="l" fontAlgn="b"/>
                      <a:r>
                        <a:rPr lang="ru-RU" sz="1000" u="none" strike="noStrike" dirty="0">
                          <a:effectLst/>
                        </a:rPr>
                        <a:t> </a:t>
                      </a:r>
                      <a:r>
                        <a:rPr lang="ru-RU" sz="1000" u="none" strike="noStrike" dirty="0" smtClean="0">
                          <a:effectLst/>
                        </a:rPr>
                        <a:t>в том числе</a:t>
                      </a:r>
                      <a:endParaRPr lang="ru-RU" sz="1000" b="0" i="0" u="none" strike="noStrike" dirty="0">
                        <a:solidFill>
                          <a:srgbClr val="000000"/>
                        </a:solidFill>
                        <a:effectLst/>
                        <a:latin typeface="Calibri"/>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r>
              <a:tr h="306940">
                <a:tc>
                  <a:txBody>
                    <a:bodyPr/>
                    <a:lstStyle/>
                    <a:p>
                      <a:pPr algn="l" fontAlgn="b"/>
                      <a:r>
                        <a:rPr lang="ru-RU" sz="1000" u="none" strike="noStrike" dirty="0">
                          <a:effectLst/>
                        </a:rPr>
                        <a:t> </a:t>
                      </a:r>
                      <a:r>
                        <a:rPr lang="ru-RU" sz="1000" u="none" strike="noStrike" dirty="0" smtClean="0">
                          <a:effectLst/>
                        </a:rPr>
                        <a:t>Безвозмездные поступления от других бюджетов</a:t>
                      </a:r>
                      <a:endParaRPr lang="ru-RU" sz="1000" b="0" i="0" u="none" strike="noStrike" dirty="0">
                        <a:solidFill>
                          <a:srgbClr val="000000"/>
                        </a:solidFill>
                        <a:effectLst/>
                        <a:latin typeface="Calibri"/>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978,3</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1012,2</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1008,9</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en-US" sz="1000" u="none" strike="noStrike" dirty="0" smtClean="0">
                          <a:effectLst/>
                          <a:latin typeface="Times New Roman" pitchFamily="18" charset="0"/>
                          <a:cs typeface="Times New Roman" pitchFamily="18" charset="0"/>
                        </a:rPr>
                        <a:t>-</a:t>
                      </a:r>
                      <a:r>
                        <a:rPr lang="ru-RU" sz="1000" u="none" strike="noStrike" dirty="0" smtClean="0">
                          <a:effectLst/>
                          <a:latin typeface="Times New Roman" pitchFamily="18" charset="0"/>
                          <a:cs typeface="Times New Roman" pitchFamily="18" charset="0"/>
                        </a:rPr>
                        <a:t>3</a:t>
                      </a:r>
                      <a:r>
                        <a:rPr lang="en-US" sz="1000" u="none" strike="noStrike" dirty="0" smtClean="0">
                          <a:effectLst/>
                          <a:latin typeface="Times New Roman" pitchFamily="18" charset="0"/>
                          <a:cs typeface="Times New Roman" pitchFamily="18" charset="0"/>
                        </a:rPr>
                        <a:t>,</a:t>
                      </a:r>
                      <a:r>
                        <a:rPr lang="ru-RU" sz="1000" u="none" strike="noStrike" dirty="0" smtClean="0">
                          <a:effectLst/>
                          <a:latin typeface="Times New Roman" pitchFamily="18" charset="0"/>
                          <a:cs typeface="Times New Roman" pitchFamily="18" charset="0"/>
                        </a:rPr>
                        <a:t>2</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en-US" sz="1000" u="none" strike="noStrike" dirty="0" smtClean="0">
                          <a:effectLst/>
                          <a:latin typeface="Times New Roman" pitchFamily="18" charset="0"/>
                          <a:cs typeface="Times New Roman" pitchFamily="18" charset="0"/>
                        </a:rPr>
                        <a:t>99,</a:t>
                      </a:r>
                      <a:r>
                        <a:rPr lang="ru-RU" sz="1000" u="none" strike="noStrike" dirty="0" smtClean="0">
                          <a:effectLst/>
                          <a:latin typeface="Times New Roman" pitchFamily="18" charset="0"/>
                          <a:cs typeface="Times New Roman" pitchFamily="18" charset="0"/>
                        </a:rPr>
                        <a:t>7</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r>
              <a:tr h="156382">
                <a:tc>
                  <a:txBody>
                    <a:bodyPr/>
                    <a:lstStyle/>
                    <a:p>
                      <a:pPr algn="l" fontAlgn="b"/>
                      <a:r>
                        <a:rPr lang="ru-RU" sz="1000" b="0" i="0" u="none" strike="noStrike" dirty="0" smtClean="0">
                          <a:solidFill>
                            <a:srgbClr val="000000"/>
                          </a:solidFill>
                          <a:effectLst/>
                          <a:latin typeface="Calibri"/>
                        </a:rPr>
                        <a:t>Дотации</a:t>
                      </a:r>
                      <a:endParaRPr lang="ru-RU" sz="1000" b="0" i="0" u="none" strike="noStrike" dirty="0">
                        <a:solidFill>
                          <a:srgbClr val="000000"/>
                        </a:solidFill>
                        <a:effectLst/>
                        <a:latin typeface="Calibri"/>
                      </a:endParaRPr>
                    </a:p>
                  </a:txBody>
                  <a:tcPr marL="5895" marR="5895" marT="5895" marB="0" anchor="b"/>
                </a:tc>
                <a:tc>
                  <a:txBody>
                    <a:bodyPr/>
                    <a:lstStyle/>
                    <a:p>
                      <a:pPr algn="ctr" fontAlgn="b"/>
                      <a:r>
                        <a:rPr lang="ru-RU" sz="1000" b="0" i="0" u="none" strike="noStrike" dirty="0" smtClean="0">
                          <a:solidFill>
                            <a:srgbClr val="000000"/>
                          </a:solidFill>
                          <a:effectLst/>
                          <a:latin typeface="Times New Roman" pitchFamily="18" charset="0"/>
                          <a:cs typeface="Times New Roman" pitchFamily="18" charset="0"/>
                        </a:rPr>
                        <a:t>170,0</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b="0" i="0" u="none" strike="noStrike" dirty="0" smtClean="0">
                          <a:solidFill>
                            <a:srgbClr val="000000"/>
                          </a:solidFill>
                          <a:effectLst/>
                          <a:latin typeface="Times New Roman" pitchFamily="18" charset="0"/>
                          <a:cs typeface="Times New Roman" pitchFamily="18" charset="0"/>
                        </a:rPr>
                        <a:t>170,0</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en-US" sz="1000" b="0" i="0" u="none" strike="noStrike" dirty="0" smtClean="0">
                          <a:solidFill>
                            <a:srgbClr val="000000"/>
                          </a:solidFill>
                          <a:effectLst/>
                          <a:latin typeface="Times New Roman" pitchFamily="18" charset="0"/>
                          <a:cs typeface="Times New Roman" pitchFamily="18" charset="0"/>
                        </a:rPr>
                        <a:t>1</a:t>
                      </a:r>
                      <a:r>
                        <a:rPr lang="ru-RU" sz="1000" b="0" i="0" u="none" strike="noStrike" dirty="0" smtClean="0">
                          <a:solidFill>
                            <a:srgbClr val="000000"/>
                          </a:solidFill>
                          <a:effectLst/>
                          <a:latin typeface="Times New Roman" pitchFamily="18" charset="0"/>
                          <a:cs typeface="Times New Roman" pitchFamily="18" charset="0"/>
                        </a:rPr>
                        <a:t>70,0</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en-US" sz="1000" b="0" i="0" u="none" strike="noStrike" dirty="0" smtClean="0">
                          <a:solidFill>
                            <a:srgbClr val="000000"/>
                          </a:solidFill>
                          <a:effectLst/>
                          <a:latin typeface="Times New Roman" pitchFamily="18" charset="0"/>
                          <a:cs typeface="Times New Roman" pitchFamily="18" charset="0"/>
                        </a:rPr>
                        <a:t>0,0</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en-US" sz="1000" b="0" i="0" u="none" strike="noStrike" dirty="0" smtClean="0">
                          <a:solidFill>
                            <a:srgbClr val="000000"/>
                          </a:solidFill>
                          <a:effectLst/>
                          <a:latin typeface="Times New Roman" pitchFamily="18" charset="0"/>
                          <a:cs typeface="Times New Roman" pitchFamily="18" charset="0"/>
                        </a:rPr>
                        <a:t>100,0</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r>
              <a:tr h="156382">
                <a:tc>
                  <a:txBody>
                    <a:bodyPr/>
                    <a:lstStyle/>
                    <a:p>
                      <a:pPr algn="l" fontAlgn="b"/>
                      <a:r>
                        <a:rPr lang="ru-RU" sz="1000" b="0" i="0" u="none" strike="noStrike" dirty="0" smtClean="0">
                          <a:solidFill>
                            <a:srgbClr val="000000"/>
                          </a:solidFill>
                          <a:effectLst/>
                          <a:latin typeface="Calibri"/>
                        </a:rPr>
                        <a:t>Субсидии</a:t>
                      </a:r>
                      <a:endParaRPr lang="ru-RU" sz="1000" b="0" i="0" u="none" strike="noStrike" dirty="0">
                        <a:solidFill>
                          <a:srgbClr val="000000"/>
                        </a:solidFill>
                        <a:effectLst/>
                        <a:latin typeface="Calibri"/>
                      </a:endParaRPr>
                    </a:p>
                  </a:txBody>
                  <a:tcPr marL="5895" marR="5895" marT="5895" marB="0" anchor="b"/>
                </a:tc>
                <a:tc>
                  <a:txBody>
                    <a:bodyPr/>
                    <a:lstStyle/>
                    <a:p>
                      <a:pPr algn="ctr" fontAlgn="b"/>
                      <a:r>
                        <a:rPr lang="ru-RU" sz="1000" b="0" i="0" u="none" strike="noStrike" dirty="0" smtClean="0">
                          <a:solidFill>
                            <a:srgbClr val="000000"/>
                          </a:solidFill>
                          <a:effectLst/>
                          <a:latin typeface="Times New Roman" pitchFamily="18" charset="0"/>
                          <a:cs typeface="Times New Roman" pitchFamily="18" charset="0"/>
                        </a:rPr>
                        <a:t>286,1</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b="0" i="0" u="none" strike="noStrike" dirty="0" smtClean="0">
                          <a:solidFill>
                            <a:srgbClr val="000000"/>
                          </a:solidFill>
                          <a:effectLst/>
                          <a:latin typeface="Times New Roman" pitchFamily="18" charset="0"/>
                          <a:cs typeface="Times New Roman" pitchFamily="18" charset="0"/>
                        </a:rPr>
                        <a:t>319,0</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b="0" i="0" u="none" strike="noStrike" dirty="0" smtClean="0">
                          <a:solidFill>
                            <a:srgbClr val="000000"/>
                          </a:solidFill>
                          <a:effectLst/>
                          <a:latin typeface="Times New Roman" pitchFamily="18" charset="0"/>
                          <a:cs typeface="Times New Roman" pitchFamily="18" charset="0"/>
                        </a:rPr>
                        <a:t>316,3</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en-US" sz="1000" b="0" i="0" u="none" strike="noStrike" dirty="0" smtClean="0">
                          <a:solidFill>
                            <a:srgbClr val="000000"/>
                          </a:solidFill>
                          <a:effectLst/>
                          <a:latin typeface="Times New Roman" pitchFamily="18" charset="0"/>
                          <a:cs typeface="Times New Roman" pitchFamily="18" charset="0"/>
                        </a:rPr>
                        <a:t>-</a:t>
                      </a:r>
                      <a:r>
                        <a:rPr lang="ru-RU" sz="1000" b="0" i="0" u="none" strike="noStrike" dirty="0" smtClean="0">
                          <a:solidFill>
                            <a:srgbClr val="000000"/>
                          </a:solidFill>
                          <a:effectLst/>
                          <a:latin typeface="Times New Roman" pitchFamily="18" charset="0"/>
                          <a:cs typeface="Times New Roman" pitchFamily="18" charset="0"/>
                        </a:rPr>
                        <a:t>2</a:t>
                      </a:r>
                      <a:r>
                        <a:rPr lang="en-US" sz="1000" b="0" i="0" u="none" strike="noStrike" dirty="0" smtClean="0">
                          <a:solidFill>
                            <a:srgbClr val="000000"/>
                          </a:solidFill>
                          <a:effectLst/>
                          <a:latin typeface="Times New Roman" pitchFamily="18" charset="0"/>
                          <a:cs typeface="Times New Roman" pitchFamily="18" charset="0"/>
                        </a:rPr>
                        <a:t>,</a:t>
                      </a:r>
                      <a:r>
                        <a:rPr lang="ru-RU" sz="1000" b="0" i="0" u="none" strike="noStrike" dirty="0" smtClean="0">
                          <a:solidFill>
                            <a:srgbClr val="000000"/>
                          </a:solidFill>
                          <a:effectLst/>
                          <a:latin typeface="Times New Roman" pitchFamily="18" charset="0"/>
                          <a:cs typeface="Times New Roman" pitchFamily="18" charset="0"/>
                        </a:rPr>
                        <a:t>7</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en-US" sz="1000" b="0" i="0" u="none" strike="noStrike" dirty="0" smtClean="0">
                          <a:solidFill>
                            <a:srgbClr val="000000"/>
                          </a:solidFill>
                          <a:effectLst/>
                          <a:latin typeface="Times New Roman" pitchFamily="18" charset="0"/>
                          <a:cs typeface="Times New Roman" pitchFamily="18" charset="0"/>
                        </a:rPr>
                        <a:t>9</a:t>
                      </a:r>
                      <a:r>
                        <a:rPr lang="ru-RU" sz="1000" b="0" i="0" u="none" strike="noStrike" dirty="0" smtClean="0">
                          <a:solidFill>
                            <a:srgbClr val="000000"/>
                          </a:solidFill>
                          <a:effectLst/>
                          <a:latin typeface="Times New Roman" pitchFamily="18" charset="0"/>
                          <a:cs typeface="Times New Roman" pitchFamily="18" charset="0"/>
                        </a:rPr>
                        <a:t>9</a:t>
                      </a:r>
                      <a:r>
                        <a:rPr lang="en-US" sz="1000" b="0" i="0" u="none" strike="noStrike" dirty="0" smtClean="0">
                          <a:solidFill>
                            <a:srgbClr val="000000"/>
                          </a:solidFill>
                          <a:effectLst/>
                          <a:latin typeface="Times New Roman" pitchFamily="18" charset="0"/>
                          <a:cs typeface="Times New Roman" pitchFamily="18" charset="0"/>
                        </a:rPr>
                        <a:t>,</a:t>
                      </a:r>
                      <a:r>
                        <a:rPr lang="ru-RU" sz="1000" b="0" i="0" u="none" strike="noStrike" dirty="0" smtClean="0">
                          <a:solidFill>
                            <a:srgbClr val="000000"/>
                          </a:solidFill>
                          <a:effectLst/>
                          <a:latin typeface="Times New Roman" pitchFamily="18" charset="0"/>
                          <a:cs typeface="Times New Roman" pitchFamily="18" charset="0"/>
                        </a:rPr>
                        <a:t>2</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r>
              <a:tr h="156382">
                <a:tc>
                  <a:txBody>
                    <a:bodyPr/>
                    <a:lstStyle/>
                    <a:p>
                      <a:pPr algn="l" fontAlgn="b"/>
                      <a:r>
                        <a:rPr lang="ru-RU" sz="1000" u="none" strike="noStrike" dirty="0">
                          <a:effectLst/>
                        </a:rPr>
                        <a:t> </a:t>
                      </a:r>
                      <a:r>
                        <a:rPr lang="ru-RU" sz="1000" u="none" strike="noStrike" dirty="0" smtClean="0">
                          <a:effectLst/>
                        </a:rPr>
                        <a:t>Субвенции</a:t>
                      </a: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520,6</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514,7</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ru-RU" sz="1000" u="none" strike="noStrike" dirty="0" smtClean="0">
                          <a:effectLst/>
                          <a:latin typeface="Times New Roman" pitchFamily="18" charset="0"/>
                          <a:cs typeface="Times New Roman" pitchFamily="18" charset="0"/>
                        </a:rPr>
                        <a:t>514,4</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en-US" sz="1000" u="none" strike="noStrike" dirty="0" smtClean="0">
                          <a:effectLst/>
                          <a:latin typeface="Times New Roman" pitchFamily="18" charset="0"/>
                          <a:cs typeface="Times New Roman" pitchFamily="18" charset="0"/>
                        </a:rPr>
                        <a:t>-0,</a:t>
                      </a:r>
                      <a:r>
                        <a:rPr lang="ru-RU" sz="1000" u="none" strike="noStrike" dirty="0" smtClean="0">
                          <a:effectLst/>
                          <a:latin typeface="Times New Roman" pitchFamily="18" charset="0"/>
                          <a:cs typeface="Times New Roman" pitchFamily="18" charset="0"/>
                        </a:rPr>
                        <a:t>4</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u="none" strike="noStrike" dirty="0">
                          <a:effectLst/>
                          <a:latin typeface="Times New Roman" pitchFamily="18" charset="0"/>
                          <a:cs typeface="Times New Roman" pitchFamily="18" charset="0"/>
                        </a:rPr>
                        <a:t> </a:t>
                      </a:r>
                      <a:r>
                        <a:rPr lang="en-US" sz="1000" u="none" strike="noStrike" dirty="0" smtClean="0">
                          <a:effectLst/>
                          <a:latin typeface="Times New Roman" pitchFamily="18" charset="0"/>
                          <a:cs typeface="Times New Roman" pitchFamily="18" charset="0"/>
                        </a:rPr>
                        <a:t>99,9</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r>
              <a:tr h="221856">
                <a:tc>
                  <a:txBody>
                    <a:bodyPr/>
                    <a:lstStyle/>
                    <a:p>
                      <a:pPr algn="l" fontAlgn="b"/>
                      <a:r>
                        <a:rPr lang="ru-RU" sz="1000" u="none" strike="noStrike" dirty="0" smtClean="0">
                          <a:effectLst/>
                        </a:rPr>
                        <a:t>Иные межбюджетные трансферты</a:t>
                      </a:r>
                    </a:p>
                  </a:txBody>
                  <a:tcPr marL="5895" marR="5895" marT="5895" marB="0" anchor="b"/>
                </a:tc>
                <a:tc>
                  <a:txBody>
                    <a:bodyPr/>
                    <a:lstStyle/>
                    <a:p>
                      <a:pPr algn="ctr" fontAlgn="b"/>
                      <a:r>
                        <a:rPr lang="ru-RU" sz="1000" b="0" i="0" u="none" strike="noStrike" dirty="0" smtClean="0">
                          <a:solidFill>
                            <a:srgbClr val="000000"/>
                          </a:solidFill>
                          <a:effectLst/>
                          <a:latin typeface="Times New Roman" pitchFamily="18" charset="0"/>
                          <a:cs typeface="Times New Roman" pitchFamily="18" charset="0"/>
                        </a:rPr>
                        <a:t>1,6</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b="0" i="0" u="none" strike="noStrike" dirty="0" smtClean="0">
                          <a:solidFill>
                            <a:srgbClr val="000000"/>
                          </a:solidFill>
                          <a:effectLst/>
                          <a:latin typeface="Times New Roman" pitchFamily="18" charset="0"/>
                          <a:cs typeface="Times New Roman" pitchFamily="18" charset="0"/>
                        </a:rPr>
                        <a:t>8,4</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b="0" i="0" u="none" strike="noStrike" dirty="0" smtClean="0">
                          <a:solidFill>
                            <a:srgbClr val="000000"/>
                          </a:solidFill>
                          <a:effectLst/>
                          <a:latin typeface="Times New Roman" pitchFamily="18" charset="0"/>
                          <a:cs typeface="Times New Roman" pitchFamily="18" charset="0"/>
                        </a:rPr>
                        <a:t>8,2</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b="0" i="0" u="none" strike="noStrike" dirty="0" smtClean="0">
                          <a:solidFill>
                            <a:srgbClr val="000000"/>
                          </a:solidFill>
                          <a:effectLst/>
                          <a:latin typeface="Times New Roman" pitchFamily="18" charset="0"/>
                          <a:cs typeface="Times New Roman" pitchFamily="18" charset="0"/>
                        </a:rPr>
                        <a:t>-0,2</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b="0" i="0" u="none" strike="noStrike" dirty="0" smtClean="0">
                          <a:solidFill>
                            <a:srgbClr val="000000"/>
                          </a:solidFill>
                          <a:effectLst/>
                          <a:latin typeface="Times New Roman" pitchFamily="18" charset="0"/>
                          <a:cs typeface="Times New Roman" pitchFamily="18" charset="0"/>
                        </a:rPr>
                        <a:t>97,6</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r>
              <a:tr h="221856">
                <a:tc>
                  <a:txBody>
                    <a:bodyPr/>
                    <a:lstStyle/>
                    <a:p>
                      <a:pPr algn="l" fontAlgn="b"/>
                      <a:r>
                        <a:rPr lang="ru-RU" sz="1000" u="none" strike="noStrike" dirty="0" smtClean="0">
                          <a:effectLst/>
                        </a:rPr>
                        <a:t>Прочие безвозмездные поступления</a:t>
                      </a:r>
                    </a:p>
                  </a:txBody>
                  <a:tcPr marL="5895" marR="5895" marT="5895" marB="0" anchor="b"/>
                </a:tc>
                <a:tc>
                  <a:txBody>
                    <a:bodyPr/>
                    <a:lstStyle/>
                    <a:p>
                      <a:pPr algn="ctr" fontAlgn="b"/>
                      <a:r>
                        <a:rPr lang="ru-RU" sz="1000" b="0" i="0" u="none" strike="noStrike" dirty="0" smtClean="0">
                          <a:solidFill>
                            <a:srgbClr val="000000"/>
                          </a:solidFill>
                          <a:effectLst/>
                          <a:latin typeface="Times New Roman" pitchFamily="18" charset="0"/>
                          <a:cs typeface="Times New Roman" pitchFamily="18" charset="0"/>
                        </a:rPr>
                        <a:t>7,6</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en-US" sz="1000" b="0" i="0" u="none" strike="noStrike" dirty="0" smtClean="0">
                          <a:solidFill>
                            <a:srgbClr val="000000"/>
                          </a:solidFill>
                          <a:effectLst/>
                          <a:latin typeface="Times New Roman" pitchFamily="18" charset="0"/>
                          <a:cs typeface="Times New Roman" pitchFamily="18" charset="0"/>
                        </a:rPr>
                        <a:t>8,</a:t>
                      </a:r>
                      <a:r>
                        <a:rPr lang="ru-RU" sz="1000" b="0" i="0" u="none" strike="noStrike" dirty="0" smtClean="0">
                          <a:solidFill>
                            <a:srgbClr val="000000"/>
                          </a:solidFill>
                          <a:effectLst/>
                          <a:latin typeface="Times New Roman" pitchFamily="18" charset="0"/>
                          <a:cs typeface="Times New Roman" pitchFamily="18" charset="0"/>
                        </a:rPr>
                        <a:t>6</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b="0" i="0" u="none" strike="noStrike" dirty="0" smtClean="0">
                          <a:solidFill>
                            <a:srgbClr val="000000"/>
                          </a:solidFill>
                          <a:effectLst/>
                          <a:latin typeface="Times New Roman" pitchFamily="18" charset="0"/>
                          <a:cs typeface="Times New Roman" pitchFamily="18" charset="0"/>
                        </a:rPr>
                        <a:t>8,7</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en-US" sz="1000" b="0" i="0" u="none" strike="noStrike" dirty="0" smtClean="0">
                          <a:solidFill>
                            <a:srgbClr val="000000"/>
                          </a:solidFill>
                          <a:effectLst/>
                          <a:latin typeface="Times New Roman" pitchFamily="18" charset="0"/>
                          <a:cs typeface="Times New Roman" pitchFamily="18" charset="0"/>
                        </a:rPr>
                        <a:t>-0,</a:t>
                      </a:r>
                      <a:r>
                        <a:rPr lang="ru-RU" sz="1000" b="0" i="0" u="none" strike="noStrike" dirty="0" smtClean="0">
                          <a:solidFill>
                            <a:srgbClr val="000000"/>
                          </a:solidFill>
                          <a:effectLst/>
                          <a:latin typeface="Times New Roman" pitchFamily="18" charset="0"/>
                          <a:cs typeface="Times New Roman" pitchFamily="18" charset="0"/>
                        </a:rPr>
                        <a:t>2</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b="0" i="0" u="none" strike="noStrike" dirty="0" smtClean="0">
                          <a:solidFill>
                            <a:srgbClr val="000000"/>
                          </a:solidFill>
                          <a:effectLst/>
                          <a:latin typeface="Times New Roman" pitchFamily="18" charset="0"/>
                          <a:cs typeface="Times New Roman" pitchFamily="18" charset="0"/>
                        </a:rPr>
                        <a:t>101,2</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r>
              <a:tr h="156382">
                <a:tc>
                  <a:txBody>
                    <a:bodyPr/>
                    <a:lstStyle/>
                    <a:p>
                      <a:pPr algn="l" fontAlgn="b"/>
                      <a:r>
                        <a:rPr lang="ru-RU" sz="1000" b="1" u="none" strike="noStrike" dirty="0" smtClean="0">
                          <a:effectLst/>
                        </a:rPr>
                        <a:t>ИТОГО ДОХОДОВ</a:t>
                      </a:r>
                    </a:p>
                  </a:txBody>
                  <a:tcPr marL="5895" marR="5895" marT="5895" marB="0" anchor="b"/>
                </a:tc>
                <a:tc>
                  <a:txBody>
                    <a:bodyPr/>
                    <a:lstStyle/>
                    <a:p>
                      <a:pPr algn="ctr" fontAlgn="b"/>
                      <a:r>
                        <a:rPr lang="ru-RU" sz="1000" b="0" i="0" u="none" strike="noStrike" dirty="0" smtClean="0">
                          <a:solidFill>
                            <a:srgbClr val="000000"/>
                          </a:solidFill>
                          <a:effectLst/>
                          <a:latin typeface="Times New Roman" pitchFamily="18" charset="0"/>
                          <a:cs typeface="Times New Roman" pitchFamily="18" charset="0"/>
                        </a:rPr>
                        <a:t>1343,3</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b="0" i="0" u="none" strike="noStrike" dirty="0" smtClean="0">
                          <a:solidFill>
                            <a:srgbClr val="000000"/>
                          </a:solidFill>
                          <a:effectLst/>
                          <a:latin typeface="Times New Roman" pitchFamily="18" charset="0"/>
                          <a:cs typeface="Times New Roman" pitchFamily="18" charset="0"/>
                        </a:rPr>
                        <a:t>1439,4</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en-US" sz="1000" b="0" i="0" u="none" strike="noStrike" dirty="0" smtClean="0">
                          <a:solidFill>
                            <a:srgbClr val="000000"/>
                          </a:solidFill>
                          <a:effectLst/>
                          <a:latin typeface="Times New Roman" pitchFamily="18" charset="0"/>
                          <a:cs typeface="Times New Roman" pitchFamily="18" charset="0"/>
                        </a:rPr>
                        <a:t>1</a:t>
                      </a:r>
                      <a:r>
                        <a:rPr lang="ru-RU" sz="1000" b="0" i="0" u="none" strike="noStrike" dirty="0" smtClean="0">
                          <a:solidFill>
                            <a:srgbClr val="000000"/>
                          </a:solidFill>
                          <a:effectLst/>
                          <a:latin typeface="Times New Roman" pitchFamily="18" charset="0"/>
                          <a:cs typeface="Times New Roman" pitchFamily="18" charset="0"/>
                        </a:rPr>
                        <a:t>492,2</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ru-RU" sz="1000" b="0" i="0" u="none" strike="noStrike" dirty="0" smtClean="0">
                          <a:solidFill>
                            <a:srgbClr val="000000"/>
                          </a:solidFill>
                          <a:effectLst/>
                          <a:latin typeface="Times New Roman" pitchFamily="18" charset="0"/>
                          <a:cs typeface="Times New Roman" pitchFamily="18" charset="0"/>
                        </a:rPr>
                        <a:t>52,8</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c>
                  <a:txBody>
                    <a:bodyPr/>
                    <a:lstStyle/>
                    <a:p>
                      <a:pPr algn="ctr" fontAlgn="b"/>
                      <a:r>
                        <a:rPr lang="en-US" sz="1000" b="0" i="0" u="none" strike="noStrike" dirty="0" smtClean="0">
                          <a:solidFill>
                            <a:srgbClr val="000000"/>
                          </a:solidFill>
                          <a:effectLst/>
                          <a:latin typeface="Times New Roman" pitchFamily="18" charset="0"/>
                          <a:cs typeface="Times New Roman" pitchFamily="18" charset="0"/>
                        </a:rPr>
                        <a:t>10</a:t>
                      </a:r>
                      <a:r>
                        <a:rPr lang="ru-RU" sz="1000" b="0" i="0" u="none" strike="noStrike" dirty="0" smtClean="0">
                          <a:solidFill>
                            <a:srgbClr val="000000"/>
                          </a:solidFill>
                          <a:effectLst/>
                          <a:latin typeface="Times New Roman" pitchFamily="18" charset="0"/>
                          <a:cs typeface="Times New Roman" pitchFamily="18" charset="0"/>
                        </a:rPr>
                        <a:t>3</a:t>
                      </a:r>
                      <a:r>
                        <a:rPr lang="en-US" sz="1000" b="0" i="0" u="none" strike="noStrike" dirty="0" smtClean="0">
                          <a:solidFill>
                            <a:srgbClr val="000000"/>
                          </a:solidFill>
                          <a:effectLst/>
                          <a:latin typeface="Times New Roman" pitchFamily="18" charset="0"/>
                          <a:cs typeface="Times New Roman" pitchFamily="18" charset="0"/>
                        </a:rPr>
                        <a:t>,</a:t>
                      </a:r>
                      <a:r>
                        <a:rPr lang="ru-RU" sz="1000" b="0" i="0" u="none" strike="noStrike" dirty="0" smtClean="0">
                          <a:solidFill>
                            <a:srgbClr val="000000"/>
                          </a:solidFill>
                          <a:effectLst/>
                          <a:latin typeface="Times New Roman" pitchFamily="18" charset="0"/>
                          <a:cs typeface="Times New Roman" pitchFamily="18" charset="0"/>
                        </a:rPr>
                        <a:t>7</a:t>
                      </a:r>
                      <a:endParaRPr lang="ru-RU" sz="1000" b="0" i="0" u="none" strike="noStrike" dirty="0">
                        <a:solidFill>
                          <a:srgbClr val="000000"/>
                        </a:solidFill>
                        <a:effectLst/>
                        <a:latin typeface="Times New Roman" pitchFamily="18" charset="0"/>
                        <a:cs typeface="Times New Roman" pitchFamily="18" charset="0"/>
                      </a:endParaRPr>
                    </a:p>
                  </a:txBody>
                  <a:tcPr marL="5895" marR="5895" marT="5895" marB="0" anchor="b"/>
                </a:tc>
              </a:tr>
            </a:tbl>
          </a:graphicData>
        </a:graphic>
      </p:graphicFrame>
      <p:sp>
        <p:nvSpPr>
          <p:cNvPr id="4" name="TextBox 3"/>
          <p:cNvSpPr txBox="1"/>
          <p:nvPr/>
        </p:nvSpPr>
        <p:spPr>
          <a:xfrm>
            <a:off x="8316416" y="980728"/>
            <a:ext cx="716863" cy="253916"/>
          </a:xfrm>
          <a:prstGeom prst="rect">
            <a:avLst/>
          </a:prstGeom>
          <a:noFill/>
        </p:spPr>
        <p:txBody>
          <a:bodyPr wrap="none" rtlCol="0">
            <a:spAutoFit/>
          </a:bodyPr>
          <a:lstStyle/>
          <a:p>
            <a:r>
              <a:rPr lang="ru-RU" sz="1050" b="1" dirty="0" smtClean="0"/>
              <a:t>млн.руб</a:t>
            </a:r>
            <a:endParaRPr lang="ru-RU" sz="1050" b="1" dirty="0"/>
          </a:p>
        </p:txBody>
      </p:sp>
      <p:sp>
        <p:nvSpPr>
          <p:cNvPr id="5" name="Номер слайда 2"/>
          <p:cNvSpPr>
            <a:spLocks noGrp="1"/>
          </p:cNvSpPr>
          <p:nvPr>
            <p:ph type="sldNum" sz="quarter" idx="12"/>
          </p:nvPr>
        </p:nvSpPr>
        <p:spPr>
          <a:xfrm>
            <a:off x="7924800" y="6381327"/>
            <a:ext cx="823664" cy="288033"/>
          </a:xfrm>
        </p:spPr>
        <p:txBody>
          <a:bodyPr/>
          <a:lstStyle/>
          <a:p>
            <a:fld id="{B19B0651-EE4F-4900-A07F-96A6BFA9D0F0}" type="slidenum">
              <a:rPr lang="ru-RU" smtClean="0"/>
              <a:pPr/>
              <a:t>9</a:t>
            </a:fld>
            <a:endParaRPr lang="ru-RU"/>
          </a:p>
        </p:txBody>
      </p:sp>
    </p:spTree>
    <p:extLst>
      <p:ext uri="{BB962C8B-B14F-4D97-AF65-F5344CB8AC3E}">
        <p14:creationId xmlns:p14="http://schemas.microsoft.com/office/powerpoint/2010/main" val="38104205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5634</TotalTime>
  <Words>3463</Words>
  <Application>Microsoft Office PowerPoint</Application>
  <PresentationFormat>Экран (4:3)</PresentationFormat>
  <Paragraphs>1050</Paragraphs>
  <Slides>36</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Поток</vt:lpstr>
      <vt:lpstr>Презентация PowerPoint</vt:lpstr>
      <vt:lpstr>Презентация PowerPoint</vt:lpstr>
      <vt:lpstr>Презентация PowerPoint</vt:lpstr>
      <vt:lpstr>Сведения об основных показателях социально-экономического развития Труновского муниципального округа Ставропольского края</vt:lpstr>
      <vt:lpstr>Инвестиционная среда Труновского муниципального округа Ставропольского края</vt:lpstr>
      <vt:lpstr>Общие сведения об отдельных инвестиционных проектах</vt:lpstr>
      <vt:lpstr>Доходы Труновского муниципального округа Ставропольского края за 2018-2023 годы</vt:lpstr>
      <vt:lpstr>Доходы бюджета Труновского муниципального округа за 2023 год</vt:lpstr>
      <vt:lpstr>Объем и структура налоговых и неналоговых доходов, а также межбюджетных трансфертов, поступающих в бюджет Труновского муниципального округа Ставропольского края, сведения о планируемых и фактических значениях за 2023 год</vt:lpstr>
      <vt:lpstr>Структура безвозмездных поступлений в бюджет Труновского муниципального округа в 2023 году</vt:lpstr>
      <vt:lpstr>Межбюджетные поступления в бюджет Труновского муниципального округа за 2023 год в сравнении с 2022 годом</vt:lpstr>
      <vt:lpstr>Исполнение налоговых и неналоговых доходов Труновского муниципального округа 2022-2023 годы</vt:lpstr>
      <vt:lpstr>Бюджет Труновского муниципального округа за 2022-2023 годы</vt:lpstr>
      <vt:lpstr>Исполнение бюджета по расходам за 2023 год</vt:lpstr>
      <vt:lpstr>Реализация региональных проектов в Труновском муниципальном округе в 2023 году</vt:lpstr>
      <vt:lpstr>Презентация PowerPoint</vt:lpstr>
      <vt:lpstr>Структура расходов бюджета Труновского муниципального округа по образованию за 2023 год</vt:lpstr>
      <vt:lpstr>Структура расходов бюджета Труновского муниципального округа по культуре за 2023 год</vt:lpstr>
      <vt:lpstr>Исполнение ассигнований Дорожного фонда  Труновского муниципального округа за 2022-2023 годы</vt:lpstr>
      <vt:lpstr>Расходы бюджета Труновского муниципального округа на  «Благоустройство» за 2022- 2023 годы</vt:lpstr>
      <vt:lpstr>Сравнение структуры расходов по функциональному содержанию за 2022-2023 годы </vt:lpstr>
      <vt:lpstr>Повышение оплаты труда отдельных категорий работников бюджетной сферы в 2023 году</vt:lpstr>
      <vt:lpstr>Расходы на фонд оплаты труда работников бюджетной сферы  за 2021-2023 годы</vt:lpstr>
      <vt:lpstr>Сведения об объемах бюджетных ассигнований, направляемых на исполнение публичных нормативных обязательств (по каждому) виду указанных обязательств</vt:lpstr>
      <vt:lpstr>Презентация PowerPoint</vt:lpstr>
      <vt:lpstr>Презентация PowerPoint</vt:lpstr>
      <vt:lpstr>Презентация PowerPoint</vt:lpstr>
      <vt:lpstr>Презентация PowerPoint</vt:lpstr>
      <vt:lpstr>Исполнение бюджета за счет средств полученных из краевого бюджета в разрезе разделов классификации расходов</vt:lpstr>
      <vt:lpstr>Презентация PowerPoint</vt:lpstr>
      <vt:lpstr>Результаты оценки эффективности реализации муниципальных программ в 2021-2023 годах</vt:lpstr>
      <vt:lpstr>Муниципальные программы Труновского муниципального округа  за 2023 год  Бюджет муниципального округа исполняется программным методом. Программная часть бюджета муниципального округа состоит   из 12  муниципальных программ,  исполнение по муниципальным программам составило 1320,35 млн. рублей или 99,10 процента от плана. Три муниципальные программы «Развитие сельского хозяйства»,  «Формирование современной городской среды» и «Развитие муниципальной службы» исполнены на 100 %.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Динамика основных показателей бюджета Труновского муниципального округа Ставропольского края</dc:title>
  <dc:creator>TrNeNV</dc:creator>
  <cp:lastModifiedBy>FIN</cp:lastModifiedBy>
  <cp:revision>364</cp:revision>
  <cp:lastPrinted>2024-05-02T10:52:59Z</cp:lastPrinted>
  <dcterms:created xsi:type="dcterms:W3CDTF">2023-04-06T06:58:01Z</dcterms:created>
  <dcterms:modified xsi:type="dcterms:W3CDTF">2024-05-02T11:02:04Z</dcterms:modified>
</cp:coreProperties>
</file>