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7" r:id="rId3"/>
    <p:sldId id="269" r:id="rId4"/>
    <p:sldId id="264" r:id="rId5"/>
    <p:sldId id="319" r:id="rId6"/>
    <p:sldId id="318" r:id="rId7"/>
    <p:sldId id="271" r:id="rId8"/>
    <p:sldId id="290" r:id="rId9"/>
    <p:sldId id="292" r:id="rId10"/>
    <p:sldId id="272" r:id="rId11"/>
    <p:sldId id="313" r:id="rId12"/>
    <p:sldId id="281" r:id="rId13"/>
    <p:sldId id="298" r:id="rId14"/>
  </p:sldIdLst>
  <p:sldSz cx="12192000" cy="6858000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2005"/>
  </p:normalViewPr>
  <p:slideViewPr>
    <p:cSldViewPr snapToGrid="0" snapToObjects="1">
      <p:cViewPr varScale="1">
        <p:scale>
          <a:sx n="75" d="100"/>
          <a:sy n="75" d="100"/>
        </p:scale>
        <p:origin x="11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Анализ принятых решений при оказании муниципальной услуги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398188129709592"/>
          <c:y val="0.20702297960237542"/>
          <c:w val="0.74659159540541298"/>
          <c:h val="0.677420095919458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принято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B5-4E31-BAD9-43DA30341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5-4E31-BAD9-43DA303415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отказано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B5-4E31-BAD9-43DA303415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5199488"/>
        <c:axId val="52978816"/>
      </c:barChart>
      <c:catAx>
        <c:axId val="195199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978816"/>
        <c:crosses val="autoZero"/>
        <c:auto val="1"/>
        <c:lblAlgn val="ctr"/>
        <c:lblOffset val="100"/>
        <c:noMultiLvlLbl val="0"/>
      </c:catAx>
      <c:valAx>
        <c:axId val="529788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519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</a:t>
            </a:r>
            <a:r>
              <a:rPr lang="ru-RU" dirty="0" smtClean="0"/>
              <a:t>заключенных муниципальных контрактов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858747202615441E-2"/>
          <c:y val="0.25608050564466994"/>
          <c:w val="0.92282505594769115"/>
          <c:h val="0.628362593370498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99-46CD-B590-0BEE136C14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обращений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99-46CD-B590-0BEE136C1429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обращений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99-46CD-B590-0BEE136C1429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1 кв. 2025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обращений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99-46CD-B590-0BEE136C14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5256320"/>
        <c:axId val="139213568"/>
      </c:barChart>
      <c:catAx>
        <c:axId val="195256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213568"/>
        <c:crosses val="autoZero"/>
        <c:auto val="1"/>
        <c:lblAlgn val="ctr"/>
        <c:lblOffset val="100"/>
        <c:noMultiLvlLbl val="0"/>
      </c:catAx>
      <c:valAx>
        <c:axId val="139213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525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09240119175381E-2"/>
          <c:y val="0.90139129294669562"/>
          <c:w val="0.37397874967526007"/>
          <c:h val="7.5395785183161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50000"/>
        </a:schemeClr>
      </a:solidFill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6" cy="497047"/>
          </a:xfrm>
          <a:prstGeom prst="rect">
            <a:avLst/>
          </a:prstGeom>
        </p:spPr>
        <p:txBody>
          <a:bodyPr vert="horz" lIns="91511" tIns="45755" rIns="91511" bIns="457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3" y="0"/>
            <a:ext cx="2951216" cy="497047"/>
          </a:xfrm>
          <a:prstGeom prst="rect">
            <a:avLst/>
          </a:prstGeom>
        </p:spPr>
        <p:txBody>
          <a:bodyPr vert="horz" lIns="91511" tIns="45755" rIns="91511" bIns="45755" rtlCol="0"/>
          <a:lstStyle>
            <a:lvl1pPr algn="r">
              <a:defRPr sz="1200"/>
            </a:lvl1pPr>
          </a:lstStyle>
          <a:p>
            <a:fld id="{FF783940-8B47-4A6C-A122-4CB4A7E75777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2767"/>
            <a:ext cx="2951216" cy="497047"/>
          </a:xfrm>
          <a:prstGeom prst="rect">
            <a:avLst/>
          </a:prstGeom>
        </p:spPr>
        <p:txBody>
          <a:bodyPr vert="horz" lIns="91511" tIns="45755" rIns="91511" bIns="4575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3" y="9432767"/>
            <a:ext cx="2951216" cy="497047"/>
          </a:xfrm>
          <a:prstGeom prst="rect">
            <a:avLst/>
          </a:prstGeom>
        </p:spPr>
        <p:txBody>
          <a:bodyPr vert="horz" lIns="91511" tIns="45755" rIns="91511" bIns="45755" rtlCol="0" anchor="b"/>
          <a:lstStyle>
            <a:lvl1pPr algn="r">
              <a:defRPr sz="1200"/>
            </a:lvl1pPr>
          </a:lstStyle>
          <a:p>
            <a:fld id="{36C47F41-A08E-4B94-A2DC-B8E82CB43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67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215"/>
          </a:xfrm>
          <a:prstGeom prst="rect">
            <a:avLst/>
          </a:prstGeom>
        </p:spPr>
        <p:txBody>
          <a:bodyPr vert="horz" lIns="91511" tIns="45755" rIns="91511" bIns="457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215"/>
          </a:xfrm>
          <a:prstGeom prst="rect">
            <a:avLst/>
          </a:prstGeom>
        </p:spPr>
        <p:txBody>
          <a:bodyPr vert="horz" lIns="91511" tIns="45755" rIns="91511" bIns="45755" rtlCol="0"/>
          <a:lstStyle>
            <a:lvl1pPr algn="r">
              <a:defRPr sz="1200"/>
            </a:lvl1pPr>
          </a:lstStyle>
          <a:p>
            <a:fld id="{29333F96-C781-8644-A4C8-62710A4C86D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3013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1" tIns="45755" rIns="91511" bIns="4575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78722"/>
            <a:ext cx="5447030" cy="3909864"/>
          </a:xfrm>
          <a:prstGeom prst="rect">
            <a:avLst/>
          </a:prstGeom>
        </p:spPr>
        <p:txBody>
          <a:bodyPr vert="horz" lIns="91511" tIns="45755" rIns="91511" bIns="4575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50475" cy="498214"/>
          </a:xfrm>
          <a:prstGeom prst="rect">
            <a:avLst/>
          </a:prstGeom>
        </p:spPr>
        <p:txBody>
          <a:bodyPr vert="horz" lIns="91511" tIns="45755" rIns="91511" bIns="4575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31600"/>
            <a:ext cx="2950475" cy="498214"/>
          </a:xfrm>
          <a:prstGeom prst="rect">
            <a:avLst/>
          </a:prstGeom>
        </p:spPr>
        <p:txBody>
          <a:bodyPr vert="horz" lIns="91511" tIns="45755" rIns="91511" bIns="45755" rtlCol="0" anchor="b"/>
          <a:lstStyle>
            <a:lvl1pPr algn="r">
              <a:defRPr sz="1200"/>
            </a:lvl1pPr>
          </a:lstStyle>
          <a:p>
            <a:fld id="{5DBC8BCA-E364-7B4F-8040-695DB304F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8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C8BCA-E364-7B4F-8040-695DB304F0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374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8BCA-E364-7B4F-8040-695DB304F0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82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8BCA-E364-7B4F-8040-695DB304F02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6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Слайды 3-11 заполняются по каждому из процессов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8BCA-E364-7B4F-8040-695DB304F0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3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8BCA-E364-7B4F-8040-695DB304F02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9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8BCA-E364-7B4F-8040-695DB304F0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19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8BCA-E364-7B4F-8040-695DB304F0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80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8BCA-E364-7B4F-8040-695DB304F0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8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8BCA-E364-7B4F-8040-695DB304F0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56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8BCA-E364-7B4F-8040-695DB304F0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26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114">
              <a:defRPr/>
            </a:pPr>
            <a:r>
              <a:rPr lang="ru-RU" i="1" dirty="0" smtClean="0"/>
              <a:t>Представление способов достижения цели, улучшений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8BCA-E364-7B4F-8040-695DB304F0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1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F10BA-9A55-504C-A6F2-4350D3EDE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6395BF-1857-3D40-A0BB-470C6AE3B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0949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459DA-4CFC-DE4B-B783-A95DFA58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301DEE-31F4-E641-B38B-6C4E2FEF0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6091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C524F8-0331-154B-8AE5-3080722F9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CB74A-66E4-D04F-9248-2DEF748AF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6755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A49A9-C945-AF42-A19D-6916146E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C29F0F-508F-CC44-8589-10994DB95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87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FB8DD-158D-8B4A-B534-47DECE66D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EE21B-CA8A-5E45-9EDE-82EFE3838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058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5913B-2149-714E-9076-59925115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F6CF1-A72D-0044-9FB2-C4C1CA903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974655"/>
            <a:ext cx="5613400" cy="54938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253480-CAF9-6243-AEE3-E15949A5B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974655"/>
            <a:ext cx="5630333" cy="54938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193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A780E-C18D-8A45-BCDE-8987A263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1282C8-653A-BA4B-8131-1AA5A012C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44563-29E2-8F43-881C-21C646EEA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A9E8B5-DF44-B948-A05A-8EC0C969A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89706F-B5D7-EF48-B07C-56E4C5297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797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930E1-FDAC-E94E-8C73-9C7BC42C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870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42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CE9CE-47C9-F04C-BA5A-B3F23FBF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2F0FF-AA76-484E-81E2-212A9080E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62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5FA011-85AD-4647-8408-9D4E801CA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92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346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F0414-84B1-CF45-A73A-340A9E15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69B254-0E97-9B45-B2DC-C6AB45973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BE33F0-E25C-414E-A074-DEAE7A3F1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43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6364C-C5C2-6840-92C2-F432126A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26"/>
            <a:ext cx="10515600" cy="583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C70E5F-6C16-4D4E-BAEA-549187788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533" y="982133"/>
            <a:ext cx="11396133" cy="543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44F55C-2D1F-3843-888B-5B27341778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558656" y="212126"/>
            <a:ext cx="433817" cy="5088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033051-F8DD-EF4A-95CD-824584FA4C8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4703" y="212126"/>
            <a:ext cx="502630" cy="5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2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5918B-BD10-4342-89E9-C1A1CF630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3111"/>
            <a:ext cx="9144000" cy="385969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«Эффективный регион»</a:t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плана действий (</a:t>
            </a:r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kick-off)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</a:t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предоставления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услуги «Выдача разрешений на право размещения объектов нестационарной торговли»»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0676" y="273723"/>
            <a:ext cx="10410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Труновского муниципального округа Ставропольского края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30E30-2C3A-2840-BDB8-1081BD02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171" y="226563"/>
            <a:ext cx="9003323" cy="85285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Карта целевого состояния  процесса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063" y="1079416"/>
            <a:ext cx="11395075" cy="52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30E30-2C3A-2840-BDB8-1081BD02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347" y="303320"/>
            <a:ext cx="9647505" cy="66316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Уголок решения проблем 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CCE4CCA-2960-D849-ABC3-22157E91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39850"/>
            <a:ext cx="11003280" cy="4351338"/>
          </a:xfrm>
        </p:spPr>
        <p:txBody>
          <a:bodyPr/>
          <a:lstStyle/>
          <a:p>
            <a:pPr marL="0" indent="0" fontAlgn="base">
              <a:buNone/>
            </a:pPr>
            <a:endParaRPr lang="ru-RU" i="1" dirty="0" smtClean="0"/>
          </a:p>
          <a:p>
            <a:pPr marL="0" indent="0" fontAlgn="base">
              <a:buNone/>
            </a:pPr>
            <a:endParaRPr lang="ru-RU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33226"/>
              </p:ext>
            </p:extLst>
          </p:nvPr>
        </p:nvGraphicFramePr>
        <p:xfrm>
          <a:off x="381001" y="858972"/>
          <a:ext cx="11493500" cy="5904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06">
                  <a:extLst>
                    <a:ext uri="{9D8B030D-6E8A-4147-A177-3AD203B41FA5}">
                      <a16:colId xmlns:a16="http://schemas.microsoft.com/office/drawing/2014/main" val="3423925798"/>
                    </a:ext>
                  </a:extLst>
                </a:gridCol>
                <a:gridCol w="1547494">
                  <a:extLst>
                    <a:ext uri="{9D8B030D-6E8A-4147-A177-3AD203B41FA5}">
                      <a16:colId xmlns:a16="http://schemas.microsoft.com/office/drawing/2014/main" val="250369466"/>
                    </a:ext>
                  </a:extLst>
                </a:gridCol>
                <a:gridCol w="2463094">
                  <a:extLst>
                    <a:ext uri="{9D8B030D-6E8A-4147-A177-3AD203B41FA5}">
                      <a16:colId xmlns:a16="http://schemas.microsoft.com/office/drawing/2014/main" val="2573687502"/>
                    </a:ext>
                  </a:extLst>
                </a:gridCol>
                <a:gridCol w="4990668">
                  <a:extLst>
                    <a:ext uri="{9D8B030D-6E8A-4147-A177-3AD203B41FA5}">
                      <a16:colId xmlns:a16="http://schemas.microsoft.com/office/drawing/2014/main" val="1715997875"/>
                    </a:ext>
                  </a:extLst>
                </a:gridCol>
                <a:gridCol w="2024638">
                  <a:extLst>
                    <a:ext uri="{9D8B030D-6E8A-4147-A177-3AD203B41FA5}">
                      <a16:colId xmlns:a16="http://schemas.microsoft.com/office/drawing/2014/main" val="2830044665"/>
                    </a:ext>
                  </a:extLst>
                </a:gridCol>
              </a:tblGrid>
              <a:tr h="709280"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 п/п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6012" marR="96012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Проблема 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6012" marR="96012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Коренная причина проблемы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6012" marR="96012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Предлагаемые решения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6012" marR="96012" marT="48006" marB="480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Вклад в достижение целевого показателя проекта </a:t>
                      </a:r>
                    </a:p>
                  </a:txBody>
                  <a:tcPr marL="96012" marR="96012" marT="48006" marB="48006" anchor="ctr"/>
                </a:tc>
                <a:extLst>
                  <a:ext uri="{0D108BD9-81ED-4DB2-BD59-A6C34878D82A}">
                    <a16:rowId xmlns:a16="http://schemas.microsoft.com/office/drawing/2014/main" val="3925596903"/>
                  </a:ext>
                </a:extLst>
              </a:tr>
              <a:tr h="365081">
                <a:tc>
                  <a:txBody>
                    <a:bodyPr/>
                    <a:lstStyle/>
                    <a:p>
                      <a:r>
                        <a:rPr lang="ru-RU" sz="10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Длительное время ожидания заявителя на прием к специалисту отдела экономического развития администрации ТМОСК, что приводит к ожиданию заявителей в очереди.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Заявитель заполняет заявление собственноручно, может допускать ошибки и повторно переписывать заявление.</a:t>
                      </a:r>
                    </a:p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Недостаточное количество специалистов на приеме.</a:t>
                      </a:r>
                    </a:p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В одной очереди ожидают приема граждане, желающие получить консультацию и (или) заполнить заявление.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Размещение информации о порядке и условиях оказания услуги на информационных стендах отдела экономического развития администрации ТМОСК и образцов заполнения заявления на информационных стендах отдела экономического развития администрации ТМОСК.</a:t>
                      </a:r>
                    </a:p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Перераспределение обязанностей между специалистами отдела экономического развития администрации ТМОСК.</a:t>
                      </a:r>
                    </a:p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Запись на прием по телефону.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15 мин. до 30 мин.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3308625157"/>
                  </a:ext>
                </a:extLst>
              </a:tr>
              <a:tr h="365081">
                <a:tc>
                  <a:txBody>
                    <a:bodyPr/>
                    <a:lstStyle/>
                    <a:p>
                      <a:r>
                        <a:rPr lang="ru-RU" sz="10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время заполнения заявления заявителем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Неграмотность заявителя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Разработка памятки и перечня документов гражданам для заполнения заявления о заключение договора на размещение нестационарных торговых объектов на территории Труновского муниципального округа Ставропольского края.</a:t>
                      </a:r>
                    </a:p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Размещение памятки и перечня документов гражданам для заполнения заявления о заключение договора на размещение нестационарных торговых объектов на территории Труновского муниципального округа Ставропольского края на сайте администрации ТМОСК и на информационном стенде отдела экономического развития администрации ТМОСК.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8 минут до 1 часа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227898250"/>
                  </a:ext>
                </a:extLst>
              </a:tr>
              <a:tr h="365081">
                <a:tc>
                  <a:txBody>
                    <a:bodyPr/>
                    <a:lstStyle/>
                    <a:p>
                      <a:r>
                        <a:rPr lang="ru-RU" sz="10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 загруженность специалистов администрации ТМОСК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 загруженность специалистов отдела по организационным и общим вопросам администрации ТМОСК, в результате чего увеличиваются сроки обработки документов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Ввести маркировку (цветовой) для заявлений о заключении договоров на размещение нестационарных торговых объектов на территории Труновского муниципального округа Ставропольского края для выделения их из общего потока документации.</a:t>
                      </a:r>
                    </a:p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Принятие специалиста на вакантную должность в отдел по организационным и общим вопросам администрации ТМОСК.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2 дней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1814362873"/>
                  </a:ext>
                </a:extLst>
              </a:tr>
              <a:tr h="365081">
                <a:tc>
                  <a:txBody>
                    <a:bodyPr/>
                    <a:lstStyle/>
                    <a:p>
                      <a:r>
                        <a:rPr lang="ru-RU" sz="10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Сбои в работе ЕАИС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Недоработка системы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Обращение в техподдержку портала для решения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3 рабочих дней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457526207"/>
                  </a:ext>
                </a:extLst>
              </a:tr>
              <a:tr h="365081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готовятся на бумажном носителе, отсутствие электронного  документооборота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Требование ведения делопроизводства на бумажных носителях.</a:t>
                      </a:r>
                    </a:p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Отсутствие решения о ведении документооборота в электронном виде.</a:t>
                      </a: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инструкцию по делопроизводству в части возможности ведения документооборота в электронном виде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2 рабочих дней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48006" marB="48006"/>
                </a:tc>
                <a:extLst>
                  <a:ext uri="{0D108BD9-81ED-4DB2-BD59-A6C34878D82A}">
                    <a16:rowId xmlns:a16="http://schemas.microsoft.com/office/drawing/2014/main" val="210133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30E30-2C3A-2840-BDB8-1081BD02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502" y="245521"/>
            <a:ext cx="8983226" cy="62485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Предлагаемый план действий 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047039"/>
              </p:ext>
            </p:extLst>
          </p:nvPr>
        </p:nvGraphicFramePr>
        <p:xfrm>
          <a:off x="330200" y="870375"/>
          <a:ext cx="11633199" cy="5695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4074">
                  <a:extLst>
                    <a:ext uri="{9D8B030D-6E8A-4147-A177-3AD203B41FA5}">
                      <a16:colId xmlns:a16="http://schemas.microsoft.com/office/drawing/2014/main" val="1193499590"/>
                    </a:ext>
                  </a:extLst>
                </a:gridCol>
                <a:gridCol w="1890383">
                  <a:extLst>
                    <a:ext uri="{9D8B030D-6E8A-4147-A177-3AD203B41FA5}">
                      <a16:colId xmlns:a16="http://schemas.microsoft.com/office/drawing/2014/main" val="335972748"/>
                    </a:ext>
                  </a:extLst>
                </a:gridCol>
                <a:gridCol w="1404284">
                  <a:extLst>
                    <a:ext uri="{9D8B030D-6E8A-4147-A177-3AD203B41FA5}">
                      <a16:colId xmlns:a16="http://schemas.microsoft.com/office/drawing/2014/main" val="288234217"/>
                    </a:ext>
                  </a:extLst>
                </a:gridCol>
                <a:gridCol w="1504458">
                  <a:extLst>
                    <a:ext uri="{9D8B030D-6E8A-4147-A177-3AD203B41FA5}">
                      <a16:colId xmlns:a16="http://schemas.microsoft.com/office/drawing/2014/main" val="1704470123"/>
                    </a:ext>
                  </a:extLst>
                </a:gridCol>
              </a:tblGrid>
              <a:tr h="6403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исполнитель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начала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завершения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640162"/>
                  </a:ext>
                </a:extLst>
              </a:tr>
              <a:tr h="7077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Ввести маркировку (цветовой) для заявлений о заключении договоров на размещение нестационарных торговых объектов на территории Труновского муниципального округа Ставропольского края для выделения их из общего потока документации.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Бардакова О.С.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86717"/>
                  </a:ext>
                </a:extLst>
              </a:tr>
              <a:tr h="7077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памятки и перечня документов гражданам для заполнения заявления о заключение договора на размещение нестационарных торговых объектов на территории Труновского муниципального округа Ставропольского края.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Евсеенко В.А.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19.03.2025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656952"/>
                  </a:ext>
                </a:extLst>
              </a:tr>
              <a:tr h="9099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памятки и перечня документов гражданам для заполнения заявления о заключение договора на размещение нестационарных торговых объектов на территории Труновского муниципального округа Ставропольского края на сайте администрации ТМОСК и на информационном стенде отдела экономического развития администрации ТМОСК.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Грищенко О.Н.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12.03.2025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46582"/>
                  </a:ext>
                </a:extLst>
              </a:tr>
              <a:tr h="5055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 обязанностей между специалистами отдела экономического развития администрации ТМОСК.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Теренина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11.02.2025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681458"/>
                  </a:ext>
                </a:extLst>
              </a:tr>
              <a:tr h="5055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специалиста на вакантную должность в отдел по организационным и общим вопросам администрации ТМОСК.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Образовская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17.02.2025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05.03.2025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718460"/>
                  </a:ext>
                </a:extLst>
              </a:tr>
              <a:tr h="7077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информации о порядке и условиях оказания услуги на информационных стендах отдела экономического развития администрации ТМОСК и образцов заполнения заявления на информационных стендах отдела экономического развития администрации ТМОСК.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Евсеенко В.А.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12.03.2025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23133"/>
                  </a:ext>
                </a:extLst>
              </a:tr>
              <a:tr h="5055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Обращение в техподдержку портала для решения.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Евсеенко В.А.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необходимости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85039"/>
                  </a:ext>
                </a:extLst>
              </a:tr>
              <a:tr h="5055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изменений в инструкцию по делопроизводству в части возможности ведения документооборота в электронном виде.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Образовская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М.А. Грищенко О.Н.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05.02.2025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06.02.2025 г.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120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1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30E30-2C3A-2840-BDB8-1081BD02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589" y="264968"/>
            <a:ext cx="7797521" cy="552549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оманда проекта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90589"/>
              </p:ext>
            </p:extLst>
          </p:nvPr>
        </p:nvGraphicFramePr>
        <p:xfrm>
          <a:off x="634998" y="817517"/>
          <a:ext cx="11137899" cy="6017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700">
                  <a:extLst>
                    <a:ext uri="{9D8B030D-6E8A-4147-A177-3AD203B41FA5}">
                      <a16:colId xmlns:a16="http://schemas.microsoft.com/office/drawing/2014/main" val="1025909745"/>
                    </a:ext>
                  </a:extLst>
                </a:gridCol>
                <a:gridCol w="3263902">
                  <a:extLst>
                    <a:ext uri="{9D8B030D-6E8A-4147-A177-3AD203B41FA5}">
                      <a16:colId xmlns:a16="http://schemas.microsoft.com/office/drawing/2014/main" val="3026981733"/>
                    </a:ext>
                  </a:extLst>
                </a:gridCol>
                <a:gridCol w="6972297">
                  <a:extLst>
                    <a:ext uri="{9D8B030D-6E8A-4147-A177-3AD203B41FA5}">
                      <a16:colId xmlns:a16="http://schemas.microsoft.com/office/drawing/2014/main" val="2874389868"/>
                    </a:ext>
                  </a:extLst>
                </a:gridCol>
              </a:tblGrid>
              <a:tr h="4274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ФОТО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ДОЛЖНОСТЬ, РОЛЬ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845222"/>
                  </a:ext>
                </a:extLst>
              </a:tr>
              <a:tr h="93942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Аникеева Нина Ивановна</a:t>
                      </a:r>
                    </a:p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Глава Труновского муниципального округа Ставропольского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края, заказчик проекта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701926"/>
                  </a:ext>
                </a:extLst>
              </a:tr>
              <a:tr h="7429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Чернышов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Андрей Викторович</a:t>
                      </a:r>
                    </a:p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заместитель главы администрации Труновского муниципального округа Ставропольского края, руководитель бережливого проекта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928301"/>
                  </a:ext>
                </a:extLst>
              </a:tr>
              <a:tr h="8699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Теренина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Елена Александровна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 экономического развития администрации Труновского муниципального округа Ставропольского края, администратор бережливого проекта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019413"/>
                  </a:ext>
                </a:extLst>
              </a:tr>
              <a:tr h="9436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Евсеенко Виктория Алексеевна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Ведущий специалист отдела экономического развития администрации Труновского муниципального округа Ставропольского края, участник бережливого проекта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35992"/>
                  </a:ext>
                </a:extLst>
              </a:tr>
              <a:tr h="102712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Бардакова Олеся Сергеевна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отдела экономического развития администрации Труновского муниципального округа Ставропольского края, участник бережливого проекта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374070"/>
                  </a:ext>
                </a:extLst>
              </a:tr>
              <a:tr h="841064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Грищенко Оксана Николаевна</a:t>
                      </a:r>
                    </a:p>
                    <a:p>
                      <a:pPr algn="just"/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отдела экономического развития администрации Труновского муниципального округа Ставропольского края, участник бережливого проекта</a:t>
                      </a:r>
                    </a:p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727344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8" y="3737882"/>
            <a:ext cx="876301" cy="1046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97" y="4784880"/>
            <a:ext cx="876302" cy="110175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98" y="5831878"/>
            <a:ext cx="876302" cy="1003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0" y="1216475"/>
            <a:ext cx="876300" cy="9821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99" y="2966266"/>
            <a:ext cx="876300" cy="886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000" y="2198589"/>
            <a:ext cx="876300" cy="76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5921" y="2270042"/>
            <a:ext cx="9545190" cy="16257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И ОТКРЫТИЕ БЕРЕЖЛИВОГО ПРОЕКТА»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30E30-2C3A-2840-BDB8-1081BD02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329" y="241271"/>
            <a:ext cx="9722781" cy="56259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боснование выбора процесса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633" y="982133"/>
            <a:ext cx="5240867" cy="519006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1A1A1A"/>
                </a:solidFill>
                <a:latin typeface="YS Text"/>
              </a:rPr>
              <a:t> </a:t>
            </a:r>
            <a:endParaRPr lang="ru-RU" sz="29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3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соответствии с административным регламентом, утвержденным постановлением администрации Труновского муниципального округа Ставропольского края от 17.02.2021 № 211: срок предоставления муниципальной услуги в части заключения договора, предусматривающего размещение нестационарного торгового объекта на территории Труновского муниципального округа Ставропольского края без проведения торгов -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позднее 30 календарных дней с даты регистрации заявления и документов, необходимых для предоставления муниципальной услуги (при оптимизации процесса время предоставления услуги сократится до 14 календарных дней).</a:t>
            </a:r>
          </a:p>
          <a:p>
            <a:pPr algn="just">
              <a:spcAft>
                <a:spcPts val="800"/>
              </a:spcAft>
            </a:pP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в </a:t>
            </a:r>
            <a:r>
              <a:rPr lang="ru-RU" sz="3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муниципальной услуги </a:t>
            </a:r>
            <a:r>
              <a:rPr lang="ru-RU" sz="3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разрешений на право размещения объектов нестационарной торговли</a:t>
            </a:r>
            <a:r>
              <a:rPr lang="ru-RU" sz="3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принимает участие – 1 человек. Большая часть трудозатрат приходится на отдел экономического развития администрации Труновского муниципального округа Ставропольского края. За истекший период 2024 года количество заявлений составило 63 единицы.</a:t>
            </a:r>
          </a:p>
          <a:p>
            <a:pPr algn="just"/>
            <a:r>
              <a:rPr lang="ru-RU" sz="3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 </a:t>
            </a:r>
            <a:r>
              <a:rPr lang="ru-RU" sz="3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жалоб на процесс предоставления муниципальной услуги не поступало</a:t>
            </a:r>
            <a:r>
              <a:rPr lang="ru-RU" sz="3400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4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55092555"/>
              </p:ext>
            </p:extLst>
          </p:nvPr>
        </p:nvGraphicFramePr>
        <p:xfrm>
          <a:off x="6769721" y="4410645"/>
          <a:ext cx="4445000" cy="221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8555857"/>
              </p:ext>
            </p:extLst>
          </p:nvPr>
        </p:nvGraphicFramePr>
        <p:xfrm>
          <a:off x="5981700" y="982133"/>
          <a:ext cx="5169521" cy="325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15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30E30-2C3A-2840-BDB8-1081BD02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375898"/>
            <a:ext cx="9837336" cy="104650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 «Оптимизация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b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услуги «Выдача разрешений на право размещения объектов нестационарной торговли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04766" y="563784"/>
            <a:ext cx="2743203" cy="52986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44836" y="2755780"/>
            <a:ext cx="1850433" cy="5311264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5400000">
            <a:off x="1098326" y="1218863"/>
            <a:ext cx="4380827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323405" y="2669458"/>
            <a:ext cx="9545190" cy="4049724"/>
          </a:xfrm>
        </p:spPr>
        <p:txBody>
          <a:bodyPr/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ЭТАП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«ДИАГНОСТИКА И ЦЕЛЕВОЕ СОСТОЯНИЕ»</a:t>
            </a:r>
            <a:endParaRPr lang="ru-RU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5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30E30-2C3A-2840-BDB8-1081BD02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195" y="499142"/>
            <a:ext cx="9285050" cy="58935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Карта текущего состояния процесса</a:t>
            </a:r>
            <a:endParaRPr lang="ru-RU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101" y="1088497"/>
            <a:ext cx="11836400" cy="561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30E30-2C3A-2840-BDB8-1081BD02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03" y="372266"/>
            <a:ext cx="9722781" cy="55950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ирамида проблем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5877" y="1814360"/>
            <a:ext cx="8077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/>
                </a:solidFill>
              </a:rPr>
              <a:t>Сбои в работе системы  ЕАИС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63588" y="2841565"/>
            <a:ext cx="683151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63588" y="3029994"/>
            <a:ext cx="7123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/>
                </a:solidFill>
              </a:rPr>
              <a:t>Большая загруженность специалистов администрации </a:t>
            </a:r>
            <a:r>
              <a:rPr lang="ru-RU" sz="2000" dirty="0" smtClean="0">
                <a:solidFill>
                  <a:schemeClr val="accent1"/>
                </a:solidFill>
              </a:rPr>
              <a:t>ТМОСК.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Документы готовятся на бумажном носителе, отсутствие электронного  </a:t>
            </a:r>
            <a:r>
              <a:rPr lang="ru-RU" sz="2000" dirty="0" smtClean="0">
                <a:solidFill>
                  <a:schemeClr val="accent1"/>
                </a:solidFill>
              </a:rPr>
              <a:t>документооборота.</a:t>
            </a:r>
            <a:endParaRPr lang="ru-RU" sz="2000" dirty="0">
              <a:solidFill>
                <a:schemeClr val="accent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876800" y="4586936"/>
            <a:ext cx="67183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654039" y="4820440"/>
            <a:ext cx="62331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/>
                </a:solidFill>
              </a:rPr>
              <a:t>Длительное время ожидания заявителя на прием к специалисту отдела экономического развития администрации ТМОСК, что приводит к ожиданию заявителей в очереди</a:t>
            </a:r>
            <a:r>
              <a:rPr lang="ru-RU" sz="2000" dirty="0" smtClean="0">
                <a:solidFill>
                  <a:schemeClr val="accent1"/>
                </a:solidFill>
              </a:rPr>
              <a:t>.</a:t>
            </a:r>
          </a:p>
          <a:p>
            <a:pPr algn="just"/>
            <a:r>
              <a:rPr lang="ru-RU" sz="2000" dirty="0">
                <a:solidFill>
                  <a:schemeClr val="accent1"/>
                </a:solidFill>
              </a:rPr>
              <a:t>Длительное время заполнения заявления </a:t>
            </a:r>
            <a:r>
              <a:rPr lang="ru-RU" sz="2000" dirty="0" smtClean="0">
                <a:solidFill>
                  <a:schemeClr val="accent1"/>
                </a:solidFill>
              </a:rPr>
              <a:t>заявителем.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317500" y="1189736"/>
            <a:ext cx="5156199" cy="5376163"/>
          </a:xfrm>
          <a:prstGeom prst="triangle">
            <a:avLst>
              <a:gd name="adj" fmla="val 5098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146300" y="2841565"/>
            <a:ext cx="15875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244600" y="4661210"/>
            <a:ext cx="33147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Надпись 4"/>
          <p:cNvSpPr txBox="1">
            <a:spLocks/>
          </p:cNvSpPr>
          <p:nvPr/>
        </p:nvSpPr>
        <p:spPr>
          <a:xfrm>
            <a:off x="43732" y="3436057"/>
            <a:ext cx="1473532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уровень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7" name="Надпись 2"/>
          <p:cNvSpPr txBox="1">
            <a:spLocks/>
          </p:cNvSpPr>
          <p:nvPr/>
        </p:nvSpPr>
        <p:spPr>
          <a:xfrm>
            <a:off x="591343" y="1668329"/>
            <a:ext cx="1306513" cy="601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уровень</a:t>
            </a:r>
          </a:p>
        </p:txBody>
      </p:sp>
      <p:sp>
        <p:nvSpPr>
          <p:cNvPr id="48" name="Прямоугольник 47"/>
          <p:cNvSpPr>
            <a:spLocks/>
          </p:cNvSpPr>
          <p:nvPr/>
        </p:nvSpPr>
        <p:spPr>
          <a:xfrm>
            <a:off x="1994217" y="3841270"/>
            <a:ext cx="1815465" cy="5619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</a:t>
            </a:r>
            <a:b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Труновского МО СК</a:t>
            </a:r>
          </a:p>
        </p:txBody>
      </p:sp>
      <p:sp>
        <p:nvSpPr>
          <p:cNvPr id="49" name="Прямоугольник 48"/>
          <p:cNvSpPr>
            <a:spLocks/>
          </p:cNvSpPr>
          <p:nvPr/>
        </p:nvSpPr>
        <p:spPr>
          <a:xfrm>
            <a:off x="2161857" y="5676790"/>
            <a:ext cx="1647825" cy="65722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Отдел экономического развития администрации ТМО СК</a:t>
            </a:r>
          </a:p>
        </p:txBody>
      </p:sp>
    </p:spTree>
    <p:extLst>
      <p:ext uri="{BB962C8B-B14F-4D97-AF65-F5344CB8AC3E}">
        <p14:creationId xmlns:p14="http://schemas.microsoft.com/office/powerpoint/2010/main" val="32895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30E30-2C3A-2840-BDB8-1081BD02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37" y="382338"/>
            <a:ext cx="9832757" cy="592491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</a:t>
            </a:r>
            <a:r>
              <a:rPr lang="ru-RU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ото до начала реализации проекта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143450"/>
            <a:ext cx="3781878" cy="1867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" y="6176089"/>
            <a:ext cx="2763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На рабочем месте излишние </a:t>
            </a:r>
            <a:r>
              <a:rPr lang="ru-RU" sz="1000" dirty="0"/>
              <a:t>запасы</a:t>
            </a:r>
            <a:r>
              <a:rPr lang="ru-RU" sz="1000" dirty="0" smtClean="0"/>
              <a:t>. Хранение</a:t>
            </a:r>
          </a:p>
          <a:p>
            <a:r>
              <a:rPr lang="ru-RU" sz="1000" dirty="0" smtClean="0"/>
              <a:t>неиспользуемых </a:t>
            </a:r>
            <a:r>
              <a:rPr lang="ru-RU" sz="1000" dirty="0"/>
              <a:t>документов. 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588" y="4143450"/>
            <a:ext cx="3103133" cy="18679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63588" y="6129923"/>
            <a:ext cx="3062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Поиск информации об услуге и порядке ее </a:t>
            </a:r>
            <a:r>
              <a:rPr lang="ru-RU" sz="1000" dirty="0" smtClean="0"/>
              <a:t>оказания</a:t>
            </a:r>
          </a:p>
          <a:p>
            <a:r>
              <a:rPr lang="ru-RU" sz="1000" dirty="0" smtClean="0"/>
              <a:t>в </a:t>
            </a:r>
            <a:r>
              <a:rPr lang="ru-RU" sz="1000" dirty="0"/>
              <a:t>сети «Интернет» занимает более часа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94780" y="6167279"/>
            <a:ext cx="3361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На официальном сайте отсутствуют памятки и </a:t>
            </a:r>
            <a:r>
              <a:rPr lang="ru-RU" sz="1000" dirty="0" smtClean="0"/>
              <a:t>инструкции</a:t>
            </a:r>
          </a:p>
          <a:p>
            <a:r>
              <a:rPr lang="ru-RU" sz="1000" dirty="0" smtClean="0"/>
              <a:t>по </a:t>
            </a:r>
            <a:r>
              <a:rPr lang="ru-RU" sz="1000" dirty="0"/>
              <a:t>порядку приема </a:t>
            </a:r>
            <a:r>
              <a:rPr lang="ru-RU" sz="1000" dirty="0" smtClean="0"/>
              <a:t>документов, </a:t>
            </a:r>
            <a:r>
              <a:rPr lang="ru-RU" sz="1000" dirty="0"/>
              <a:t>образец заполнения заявления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751" y="4143450"/>
            <a:ext cx="3316511" cy="18655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77809" y="3553643"/>
            <a:ext cx="328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Ожидание заявителя в очереди на прием к специалисту </a:t>
            </a:r>
            <a:endParaRPr lang="ru-RU" sz="1000" dirty="0" smtClean="0"/>
          </a:p>
          <a:p>
            <a:r>
              <a:rPr lang="ru-RU" sz="1000" dirty="0" smtClean="0"/>
              <a:t>составляет 30 </a:t>
            </a:r>
            <a:r>
              <a:rPr lang="ru-RU" sz="1000" dirty="0"/>
              <a:t>минут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1036113"/>
            <a:ext cx="3227823" cy="2420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36114"/>
            <a:ext cx="3790951" cy="23903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70" y="1036113"/>
            <a:ext cx="3747911" cy="23922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2384" y="3507477"/>
            <a:ext cx="7221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Отсутствует информационный стенд для размещения </a:t>
            </a:r>
            <a:r>
              <a:rPr lang="ru-RU" sz="1000" dirty="0"/>
              <a:t>памятки и инструкции по порядку приема </a:t>
            </a:r>
            <a:r>
              <a:rPr lang="ru-RU" sz="1000" dirty="0" smtClean="0"/>
              <a:t>документов</a:t>
            </a:r>
          </a:p>
          <a:p>
            <a:pPr algn="ctr"/>
            <a:r>
              <a:rPr lang="ru-RU" sz="1000" dirty="0" smtClean="0"/>
              <a:t> </a:t>
            </a:r>
            <a:r>
              <a:rPr lang="ru-RU" sz="1000" dirty="0"/>
              <a:t>и образец заполнения заявления</a:t>
            </a:r>
          </a:p>
        </p:txBody>
      </p:sp>
    </p:spTree>
    <p:extLst>
      <p:ext uri="{BB962C8B-B14F-4D97-AF65-F5344CB8AC3E}">
        <p14:creationId xmlns:p14="http://schemas.microsoft.com/office/powerpoint/2010/main" val="1462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30E30-2C3A-2840-BDB8-1081BD02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87" y="151872"/>
            <a:ext cx="9309849" cy="86301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арта идеального состояния процесса</a:t>
            </a:r>
            <a:endParaRPr lang="ru-RU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063" y="1014884"/>
            <a:ext cx="11395075" cy="570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6075</TotalTime>
  <Words>953</Words>
  <Application>Microsoft Office PowerPoint</Application>
  <PresentationFormat>Широкоэкранный</PresentationFormat>
  <Paragraphs>148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YS Text</vt:lpstr>
      <vt:lpstr>Тема Office</vt:lpstr>
      <vt:lpstr>Проект «Эффективный регион»  Защита плана действий (kick-off) по проекту  «Оптимизация процесса предоставления муниципальной услуги «Выдача разрешений на право размещения объектов нестационарной торговли»» </vt:lpstr>
      <vt:lpstr>Презентация PowerPoint</vt:lpstr>
      <vt:lpstr>Обоснование выбора процесса</vt:lpstr>
      <vt:lpstr>Паспорт проекта «Оптимизация процесса предоставления муниципальной услуги «Выдача разрешений на право размещения объектов нестационарной торговли»</vt:lpstr>
      <vt:lpstr>Презентация PowerPoint</vt:lpstr>
      <vt:lpstr>Карта текущего состояния процесса</vt:lpstr>
      <vt:lpstr>Пирамида проблем</vt:lpstr>
      <vt:lpstr>Фото до начала реализации проекта</vt:lpstr>
      <vt:lpstr>Карта идеального состояния процесса</vt:lpstr>
      <vt:lpstr>Карта целевого состояния  процесса</vt:lpstr>
      <vt:lpstr>Уголок решения проблем </vt:lpstr>
      <vt:lpstr>Предлагаемый план действий </vt:lpstr>
      <vt:lpstr>Команда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Бардакова Олеся</cp:lastModifiedBy>
  <cp:revision>189</cp:revision>
  <cp:lastPrinted>2025-03-27T12:55:05Z</cp:lastPrinted>
  <dcterms:created xsi:type="dcterms:W3CDTF">2020-01-10T11:47:41Z</dcterms:created>
  <dcterms:modified xsi:type="dcterms:W3CDTF">2025-03-27T13:30:07Z</dcterms:modified>
</cp:coreProperties>
</file>